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312" r:id="rId2"/>
    <p:sldId id="256" r:id="rId3"/>
    <p:sldId id="257" r:id="rId4"/>
    <p:sldId id="303" r:id="rId5"/>
    <p:sldId id="258" r:id="rId6"/>
    <p:sldId id="259" r:id="rId7"/>
    <p:sldId id="260" r:id="rId8"/>
    <p:sldId id="261" r:id="rId9"/>
    <p:sldId id="310" r:id="rId10"/>
    <p:sldId id="305" r:id="rId11"/>
    <p:sldId id="262" r:id="rId12"/>
    <p:sldId id="304" r:id="rId13"/>
    <p:sldId id="313" r:id="rId14"/>
    <p:sldId id="263" r:id="rId15"/>
    <p:sldId id="264" r:id="rId16"/>
    <p:sldId id="265" r:id="rId17"/>
    <p:sldId id="311" r:id="rId18"/>
    <p:sldId id="266" r:id="rId19"/>
    <p:sldId id="309" r:id="rId20"/>
    <p:sldId id="267" r:id="rId21"/>
    <p:sldId id="268" r:id="rId22"/>
    <p:sldId id="269" r:id="rId23"/>
    <p:sldId id="270" r:id="rId24"/>
    <p:sldId id="285" r:id="rId25"/>
    <p:sldId id="286" r:id="rId26"/>
    <p:sldId id="271" r:id="rId27"/>
    <p:sldId id="287" r:id="rId28"/>
    <p:sldId id="288" r:id="rId29"/>
    <p:sldId id="289" r:id="rId30"/>
    <p:sldId id="290" r:id="rId31"/>
    <p:sldId id="291" r:id="rId32"/>
    <p:sldId id="272" r:id="rId33"/>
    <p:sldId id="292" r:id="rId34"/>
    <p:sldId id="273" r:id="rId35"/>
    <p:sldId id="293" r:id="rId36"/>
    <p:sldId id="274" r:id="rId37"/>
    <p:sldId id="294" r:id="rId38"/>
    <p:sldId id="295" r:id="rId39"/>
    <p:sldId id="275" r:id="rId40"/>
    <p:sldId id="296" r:id="rId41"/>
    <p:sldId id="297" r:id="rId42"/>
    <p:sldId id="301" r:id="rId43"/>
    <p:sldId id="302" r:id="rId44"/>
    <p:sldId id="276" r:id="rId45"/>
    <p:sldId id="298" r:id="rId46"/>
    <p:sldId id="306" r:id="rId47"/>
    <p:sldId id="277" r:id="rId48"/>
    <p:sldId id="299" r:id="rId49"/>
    <p:sldId id="278" r:id="rId50"/>
    <p:sldId id="279" r:id="rId51"/>
    <p:sldId id="280" r:id="rId52"/>
    <p:sldId id="281" r:id="rId53"/>
    <p:sldId id="282" r:id="rId54"/>
    <p:sldId id="283" r:id="rId55"/>
    <p:sldId id="284" r:id="rId56"/>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95"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AE98D38-8B74-49E8-A0B9-F679A87B7910}" type="datetimeFigureOut">
              <a:rPr lang="it-IT" smtClean="0"/>
              <a:pPr/>
              <a:t>12/12/2016</a:t>
            </a:fld>
            <a:endParaRPr lang="it-IT"/>
          </a:p>
        </p:txBody>
      </p:sp>
      <p:sp>
        <p:nvSpPr>
          <p:cNvPr id="4" name="Segnaposto piè di pagina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BFCBA0C-CB67-43FA-8D69-EFD1E4E9879D}"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BB9BB9E-079C-4DA9-97D8-8E74E2D7929C}" type="datetimeFigureOut">
              <a:rPr lang="it-IT" smtClean="0"/>
              <a:pPr/>
              <a:t>12/12/2016</a:t>
            </a:fld>
            <a:endParaRPr lang="it-IT"/>
          </a:p>
        </p:txBody>
      </p:sp>
      <p:sp>
        <p:nvSpPr>
          <p:cNvPr id="4" name="Segnaposto immagine diapositiva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54FDE97-3578-49AB-8874-05DD6B8142FF}"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7F4C0D2-F7CF-4160-B38A-C6909855C44E}" type="datetime1">
              <a:rPr lang="it-IT" smtClean="0"/>
              <a:pPr/>
              <a:t>12/12/2016</a:t>
            </a:fld>
            <a:endParaRPr lang="it-IT"/>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222400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8A00A75-DC87-41EE-8D92-21A41A3C8865}" type="datetime1">
              <a:rPr lang="it-IT" smtClean="0"/>
              <a:pPr/>
              <a:t>12/12/2016</a:t>
            </a:fld>
            <a:endParaRPr lang="it-IT"/>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288786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A23A82E-B727-4DB4-AF07-4B5212A27A2C}" type="datetime1">
              <a:rPr lang="it-IT" smtClean="0"/>
              <a:pPr/>
              <a:t>12/12/2016</a:t>
            </a:fld>
            <a:endParaRPr lang="it-IT"/>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67466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F8DB638-FB1E-41C5-8D11-117734D17851}" type="datetime1">
              <a:rPr lang="it-IT" smtClean="0"/>
              <a:pPr/>
              <a:t>12/12/2016</a:t>
            </a:fld>
            <a:endParaRPr lang="it-IT"/>
          </a:p>
        </p:txBody>
      </p:sp>
      <p:sp>
        <p:nvSpPr>
          <p:cNvPr id="5" name="Segnaposto piè di pagina 4"/>
          <p:cNvSpPr>
            <a:spLocks noGrp="1"/>
          </p:cNvSpPr>
          <p:nvPr>
            <p:ph type="ftr" sz="quarter" idx="11"/>
          </p:nvPr>
        </p:nvSpPr>
        <p:spPr>
          <a:xfrm>
            <a:off x="467544" y="6356350"/>
            <a:ext cx="8208912" cy="365125"/>
          </a:xfrm>
        </p:spPr>
        <p:txBody>
          <a:body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74774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6E48C8F-4F9B-4E12-B6FA-1949BDDFEEDD}" type="datetime1">
              <a:rPr lang="it-IT" smtClean="0"/>
              <a:pPr/>
              <a:t>12/12/2016</a:t>
            </a:fld>
            <a:endParaRPr lang="it-IT"/>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126359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D7AFAB1-51B5-4448-8825-0C230BC92BD1}" type="datetime1">
              <a:rPr lang="it-IT" smtClean="0"/>
              <a:pPr/>
              <a:t>12/12/2016</a:t>
            </a:fld>
            <a:endParaRPr lang="it-IT"/>
          </a:p>
        </p:txBody>
      </p:sp>
      <p:sp>
        <p:nvSpPr>
          <p:cNvPr id="6" name="Segnaposto piè di pagina 5"/>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7" name="Segnaposto numero diapositiva 6"/>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381996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B8F5BF2-D274-4438-BC71-60E44EE34993}" type="datetime1">
              <a:rPr lang="it-IT" smtClean="0"/>
              <a:pPr/>
              <a:t>12/12/2016</a:t>
            </a:fld>
            <a:endParaRPr lang="it-IT"/>
          </a:p>
        </p:txBody>
      </p:sp>
      <p:sp>
        <p:nvSpPr>
          <p:cNvPr id="8" name="Segnaposto piè di pagina 7"/>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9" name="Segnaposto numero diapositiva 8"/>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48321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841DB72-F28C-4761-8C97-36D179874070}" type="datetime1">
              <a:rPr lang="it-IT" smtClean="0"/>
              <a:pPr/>
              <a:t>12/12/2016</a:t>
            </a:fld>
            <a:endParaRPr lang="it-IT"/>
          </a:p>
        </p:txBody>
      </p:sp>
      <p:sp>
        <p:nvSpPr>
          <p:cNvPr id="4" name="Segnaposto piè di pagina 3"/>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5" name="Segnaposto numero diapositiva 4"/>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68597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92D70A6-AEDD-43C4-9E08-7EB038FB78EF}" type="datetime1">
              <a:rPr lang="it-IT" smtClean="0"/>
              <a:pPr/>
              <a:t>12/12/2016</a:t>
            </a:fld>
            <a:endParaRPr lang="it-IT"/>
          </a:p>
        </p:txBody>
      </p:sp>
      <p:sp>
        <p:nvSpPr>
          <p:cNvPr id="3" name="Segnaposto piè di pagina 2"/>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4" name="Segnaposto numero diapositiva 3"/>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152669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7C52E16-88D2-4577-A2BC-DD1C6382DD22}" type="datetime1">
              <a:rPr lang="it-IT" smtClean="0"/>
              <a:pPr/>
              <a:t>12/12/2016</a:t>
            </a:fld>
            <a:endParaRPr lang="it-IT"/>
          </a:p>
        </p:txBody>
      </p:sp>
      <p:sp>
        <p:nvSpPr>
          <p:cNvPr id="6" name="Segnaposto piè di pagina 5"/>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7" name="Segnaposto numero diapositiva 6"/>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28942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C05E4C-DD82-4924-A397-B3F2F0397753}" type="datetime1">
              <a:rPr lang="it-IT" smtClean="0"/>
              <a:pPr/>
              <a:t>12/12/2016</a:t>
            </a:fld>
            <a:endParaRPr lang="it-IT"/>
          </a:p>
        </p:txBody>
      </p:sp>
      <p:sp>
        <p:nvSpPr>
          <p:cNvPr id="6" name="Segnaposto piè di pagina 5"/>
          <p:cNvSpPr>
            <a:spLocks noGrp="1"/>
          </p:cNvSpPr>
          <p:nvPr>
            <p:ph type="ftr" sz="quarter" idx="11"/>
          </p:nvPr>
        </p:nvSpPr>
        <p:spPr/>
        <p:txBody>
          <a:bodyPr/>
          <a:lstStyle/>
          <a:p>
            <a:r>
              <a:rPr lang="it-IT"/>
              <a:t>MT Network srl - Via Tolmino, - Roma – mtnetworksrl@gmail.com – mtnetworksrl@legalmail.it</a:t>
            </a:r>
            <a:endParaRPr lang="it-IT" dirty="0"/>
          </a:p>
        </p:txBody>
      </p:sp>
      <p:sp>
        <p:nvSpPr>
          <p:cNvPr id="7" name="Segnaposto numero diapositiva 6"/>
          <p:cNvSpPr>
            <a:spLocks noGrp="1"/>
          </p:cNvSpPr>
          <p:nvPr>
            <p:ph type="sldNum" sz="quarter" idx="12"/>
          </p:nvPr>
        </p:nvSpPr>
        <p:spPr/>
        <p:txBody>
          <a:bodyPr/>
          <a:lstStyle/>
          <a:p>
            <a:fld id="{11B6870F-51C0-4C19-BD95-ECF685A7F28C}" type="slidenum">
              <a:rPr lang="it-IT" smtClean="0"/>
              <a:pPr/>
              <a:t>‹N›</a:t>
            </a:fld>
            <a:endParaRPr lang="it-IT"/>
          </a:p>
        </p:txBody>
      </p:sp>
    </p:spTree>
    <p:extLst>
      <p:ext uri="{BB962C8B-B14F-4D97-AF65-F5344CB8AC3E}">
        <p14:creationId xmlns:p14="http://schemas.microsoft.com/office/powerpoint/2010/main" val="103992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C5356-B8B6-4AD3-8B4D-FB2A753A4A12}" type="datetime1">
              <a:rPr lang="it-IT" smtClean="0"/>
              <a:pPr/>
              <a:t>12/12/2016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MT Network srl - Via Tolmino, - Roma – mtnetworksrl@gmail.com – mtnetworksrl@legalmail.it</a:t>
            </a: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6870F-51C0-4C19-BD95-ECF685A7F28C}" type="slidenum">
              <a:rPr lang="it-IT" smtClean="0"/>
              <a:pPr/>
              <a:t>‹N›</a:t>
            </a:fld>
            <a:endParaRPr lang="it-IT"/>
          </a:p>
        </p:txBody>
      </p:sp>
    </p:spTree>
    <p:extLst>
      <p:ext uri="{BB962C8B-B14F-4D97-AF65-F5344CB8AC3E}">
        <p14:creationId xmlns:p14="http://schemas.microsoft.com/office/powerpoint/2010/main" val="94171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200000" cy="720000"/>
          </a:xfrm>
        </p:spPr>
        <p:txBody>
          <a:bodyPr>
            <a:normAutofit fontScale="90000"/>
          </a:bodyPr>
          <a:lstStyle/>
          <a:p>
            <a:r>
              <a:rPr lang="it-IT" sz="2400" dirty="0"/>
              <a:t>Mutui e Leasing - Usura e vizi contrattuali</a:t>
            </a:r>
            <a:br>
              <a:rPr lang="it-IT" sz="2400" dirty="0"/>
            </a:br>
            <a:endParaRPr lang="it-IT" sz="2400" dirty="0"/>
          </a:p>
        </p:txBody>
      </p:sp>
      <p:sp>
        <p:nvSpPr>
          <p:cNvPr id="8" name="Segnaposto contenuto 7"/>
          <p:cNvSpPr>
            <a:spLocks noGrp="1"/>
          </p:cNvSpPr>
          <p:nvPr>
            <p:ph idx="1"/>
          </p:nvPr>
        </p:nvSpPr>
        <p:spPr/>
        <p:txBody>
          <a:bodyPr>
            <a:normAutofit/>
          </a:bodyPr>
          <a:lstStyle/>
          <a:p>
            <a:pPr algn="ctr">
              <a:buNone/>
            </a:pPr>
            <a:endParaRPr lang="it-IT" sz="4800" b="1" dirty="0"/>
          </a:p>
          <a:p>
            <a:pPr algn="ctr">
              <a:buNone/>
            </a:pPr>
            <a:r>
              <a:rPr lang="it-IT" sz="4800" b="1" dirty="0"/>
              <a:t>MT Network Srl</a:t>
            </a:r>
          </a:p>
          <a:p>
            <a:pPr algn="ctr">
              <a:buNone/>
            </a:pPr>
            <a:r>
              <a:rPr lang="it-IT" sz="4800" b="1" dirty="0"/>
              <a:t>Fabrizio Cuttitta</a:t>
            </a:r>
          </a:p>
          <a:p>
            <a:pPr lvl="1" algn="just">
              <a:buNone/>
            </a:pPr>
            <a:endParaRPr lang="it-IT" sz="1600" dirty="0"/>
          </a:p>
          <a:p>
            <a:pPr algn="just"/>
            <a:endParaRPr lang="it-IT" sz="2000" dirty="0"/>
          </a:p>
        </p:txBody>
      </p:sp>
      <p:sp>
        <p:nvSpPr>
          <p:cNvPr id="6" name="Segnaposto piè di pagina 5"/>
          <p:cNvSpPr>
            <a:spLocks noGrp="1"/>
          </p:cNvSpPr>
          <p:nvPr>
            <p:ph type="ftr" sz="quarter" idx="11"/>
          </p:nvPr>
        </p:nvSpPr>
        <p:spPr>
          <a:xfrm>
            <a:off x="539552" y="6445709"/>
            <a:ext cx="8280920" cy="276999"/>
          </a:xfrm>
          <a:ln/>
        </p:spPr>
        <p:style>
          <a:lnRef idx="0">
            <a:schemeClr val="accent2"/>
          </a:lnRef>
          <a:fillRef idx="3">
            <a:schemeClr val="accent2"/>
          </a:fillRef>
          <a:effectRef idx="3">
            <a:schemeClr val="accent2"/>
          </a:effectRef>
          <a:fontRef idx="minor">
            <a:schemeClr val="lt1"/>
          </a:fontRef>
        </p:style>
        <p:txBody>
          <a:bodyPr wrap="square">
            <a:spAutoFit/>
          </a:bodyPr>
          <a:lstStyle/>
          <a:p>
            <a:r>
              <a:rPr lang="it-IT" dirty="0">
                <a:solidFill>
                  <a:schemeClr val="tx2"/>
                </a:solidFill>
              </a:rPr>
              <a:t>MT Network srl - Via </a:t>
            </a:r>
            <a:r>
              <a:rPr lang="it-IT" dirty="0" err="1">
                <a:solidFill>
                  <a:schemeClr val="tx2"/>
                </a:solidFill>
              </a:rPr>
              <a:t>Tolmino</a:t>
            </a:r>
            <a:r>
              <a:rPr lang="it-IT" dirty="0">
                <a:solidFill>
                  <a:schemeClr val="tx2"/>
                </a:solidFill>
              </a:rPr>
              <a:t>, - Roma – mtnetworksrl@gmail.com – mtnetworksrl@legalmail.it</a:t>
            </a:r>
          </a:p>
        </p:txBody>
      </p:sp>
      <p:pic>
        <p:nvPicPr>
          <p:cNvPr id="9" name="Immagine 8" descr="LOGO MT.jpg"/>
          <p:cNvPicPr>
            <a:picLocks noChangeAspect="1"/>
          </p:cNvPicPr>
          <p:nvPr/>
        </p:nvPicPr>
        <p:blipFill>
          <a:blip r:embed="rId3"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a:t>
            </a:fld>
            <a:endParaRPr lang="it-IT" b="1" dirty="0">
              <a:solidFill>
                <a:schemeClr val="tx1"/>
              </a:solidFill>
            </a:endParaRPr>
          </a:p>
        </p:txBody>
      </p:sp>
    </p:spTree>
  </p:cSld>
  <p:clrMapOvr>
    <a:masterClrMapping/>
  </p:clrMapOvr>
  <p:transition spd="med" advClick="0" advTm="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Inquadramento generale delle problematica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Metodo, criticità, opportunità</a:t>
            </a:r>
          </a:p>
          <a:p>
            <a:pPr algn="just"/>
            <a:r>
              <a:rPr lang="it-IT" sz="2000" b="1" dirty="0"/>
              <a:t>Approccio congiunto della problematica usura</a:t>
            </a:r>
            <a:r>
              <a:rPr lang="it-IT" sz="2000" dirty="0"/>
              <a:t>, azione civile e querela</a:t>
            </a:r>
          </a:p>
          <a:p>
            <a:pPr algn="just"/>
            <a:r>
              <a:rPr lang="it-IT" sz="2000" b="1" dirty="0"/>
              <a:t>Punti di forza e debolezza dell’azione penale </a:t>
            </a:r>
            <a:r>
              <a:rPr lang="it-IT" sz="2000" dirty="0"/>
              <a:t>nei rapporti con il finanziatore (trattativa non ricattatoria, rappresentanza e soggetto attivo del reato)</a:t>
            </a:r>
          </a:p>
          <a:p>
            <a:pPr algn="just"/>
            <a:r>
              <a:rPr lang="it-IT" sz="2000" b="1" dirty="0"/>
              <a:t>Si configura con l’usura il reato di estorsione? </a:t>
            </a:r>
            <a:r>
              <a:rPr lang="it-IT" sz="2000" dirty="0"/>
              <a:t>(ingiusto arricchimento)</a:t>
            </a:r>
          </a:p>
          <a:p>
            <a:pPr algn="just"/>
            <a:r>
              <a:rPr lang="it-IT" sz="2000" b="1" dirty="0"/>
              <a:t>Benefici di legge in favore dell’usurato</a:t>
            </a:r>
            <a:r>
              <a:rPr lang="it-IT" sz="2000" dirty="0"/>
              <a:t>, art. 14 legge 108/96 (Prefettura, fondo solidarietà, mutuo senza interessi), art. 20 legge 108/96 (PM, sospensione termini pagamento)</a:t>
            </a:r>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10</a:t>
            </a:fld>
            <a:endParaRPr lang="it-IT"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Inquadramento generale delle problematica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Oggetto dell’analisi </a:t>
            </a:r>
          </a:p>
          <a:p>
            <a:pPr algn="just"/>
            <a:r>
              <a:rPr lang="it-IT" sz="2000" b="1" dirty="0"/>
              <a:t>Ambiti usura, due autonome linee di raffronto con il Tasso Soglia Usura </a:t>
            </a:r>
          </a:p>
          <a:p>
            <a:pPr lvl="1" algn="just"/>
            <a:r>
              <a:rPr lang="it-IT" sz="1600" b="1" u="sng" dirty="0"/>
              <a:t>TAEG/ISC, afferisce al capitale mutuato, ai costi a reddito per i leasing</a:t>
            </a:r>
          </a:p>
          <a:p>
            <a:pPr lvl="1" algn="just"/>
            <a:r>
              <a:rPr lang="it-IT" sz="1600" b="1" u="sng" dirty="0"/>
              <a:t>Tasso di Mora, afferisce all’evento anomalo, alla singola rata insoluta</a:t>
            </a:r>
          </a:p>
          <a:p>
            <a:pPr algn="just"/>
            <a:r>
              <a:rPr lang="it-IT" sz="2000" b="1" dirty="0"/>
              <a:t>Ruolo della Banca d’Italia </a:t>
            </a:r>
            <a:r>
              <a:rPr lang="it-IT" sz="2000" dirty="0"/>
              <a:t>nella individuazione dei tassi soglia</a:t>
            </a:r>
          </a:p>
          <a:p>
            <a:pPr lvl="1" algn="just"/>
            <a:r>
              <a:rPr lang="it-IT" sz="1600" dirty="0"/>
              <a:t>Determinazione delle categorie delle operazioni</a:t>
            </a:r>
          </a:p>
          <a:p>
            <a:pPr lvl="1" algn="just"/>
            <a:r>
              <a:rPr lang="it-IT" sz="1600" dirty="0"/>
              <a:t>Tassi soglia più elevati per le categorie che registrano il volume di impieghi maggiore (crediti </a:t>
            </a:r>
            <a:r>
              <a:rPr lang="it-IT" sz="1600" dirty="0" err="1"/>
              <a:t>revolving</a:t>
            </a:r>
            <a:r>
              <a:rPr lang="it-IT" sz="1600" dirty="0"/>
              <a:t>, aperture di credito in c/</a:t>
            </a:r>
            <a:r>
              <a:rPr lang="it-IT" sz="1600" dirty="0" err="1"/>
              <a:t>c</a:t>
            </a:r>
            <a:r>
              <a:rPr lang="it-IT" sz="1600" dirty="0"/>
              <a:t>, prestiti personali, prestiti con cessione)</a:t>
            </a:r>
          </a:p>
          <a:p>
            <a:pPr algn="just"/>
            <a:r>
              <a:rPr lang="it-IT" sz="2000" b="1" dirty="0"/>
              <a:t>Inesistenza della soglia usura di mora</a:t>
            </a:r>
            <a:r>
              <a:rPr lang="it-IT" sz="2000" dirty="0"/>
              <a:t>, criterio di Banca d’Italia relativo alla maggiorazione del 2,1% del TEGM, da porre in raffronto alla misura contrattuale del Tasso Mora</a:t>
            </a:r>
          </a:p>
          <a:p>
            <a:pPr algn="just"/>
            <a:r>
              <a:rPr lang="it-IT" sz="2000" b="1" dirty="0"/>
              <a:t>Determinazione del costo effettivo dell’operazione</a:t>
            </a:r>
            <a:r>
              <a:rPr lang="it-IT" sz="2000" dirty="0"/>
              <a:t>, i costi accessori del contratto, mappatura contrattuale e tipicità</a:t>
            </a:r>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schemeClr val="tx2"/>
                </a:solidFill>
                <a:effectLst/>
                <a:uLnTx/>
                <a:uFillTx/>
                <a:latin typeface="+mn-lt"/>
                <a:ea typeface="+mn-ea"/>
                <a:cs typeface="+mn-cs"/>
              </a:rPr>
              <a:t>MT Network srl - Via Tolmino, - Roma – mtnetworksrl@gmail.com – mtnetworksrl@legalmail.it</a:t>
            </a:r>
            <a:endParaRPr kumimoji="0" lang="it-IT" sz="12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Segnaposto numero diapositiva 8"/>
          <p:cNvSpPr>
            <a:spLocks noGrp="1"/>
          </p:cNvSpPr>
          <p:nvPr>
            <p:ph type="sldNum" sz="quarter" idx="12"/>
          </p:nvPr>
        </p:nvSpPr>
        <p:spPr/>
        <p:txBody>
          <a:bodyPr/>
          <a:lstStyle/>
          <a:p>
            <a:fld id="{11B6870F-51C0-4C19-BD95-ECF685A7F28C}" type="slidenum">
              <a:rPr lang="it-IT" b="1" smtClean="0">
                <a:solidFill>
                  <a:schemeClr val="tx1"/>
                </a:solidFill>
              </a:rPr>
              <a:pPr/>
              <a:t>11</a:t>
            </a:fld>
            <a:endParaRPr lang="it-IT"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Inquadramento generale delle problematica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Focus costi accessori</a:t>
            </a:r>
          </a:p>
          <a:p>
            <a:pPr algn="just"/>
            <a:r>
              <a:rPr lang="it-IT" sz="2000" dirty="0"/>
              <a:t>Assicurazioni</a:t>
            </a:r>
          </a:p>
          <a:p>
            <a:pPr lvl="1" algn="just"/>
            <a:r>
              <a:rPr lang="it-IT" sz="1600" dirty="0"/>
              <a:t>Contestualità</a:t>
            </a:r>
          </a:p>
          <a:p>
            <a:pPr lvl="1" algn="just"/>
            <a:r>
              <a:rPr lang="it-IT" sz="1600" dirty="0"/>
              <a:t>Obbligatorietà</a:t>
            </a:r>
          </a:p>
          <a:p>
            <a:pPr lvl="1" algn="just"/>
            <a:r>
              <a:rPr lang="it-IT" sz="1600" dirty="0"/>
              <a:t>Vincolo compagnia</a:t>
            </a:r>
          </a:p>
          <a:p>
            <a:pPr algn="just"/>
            <a:r>
              <a:rPr lang="it-IT" sz="2000" dirty="0"/>
              <a:t>Commissione estinzione anticipata</a:t>
            </a:r>
          </a:p>
          <a:p>
            <a:pPr lvl="1" algn="just"/>
            <a:r>
              <a:rPr lang="it-IT" sz="1600" dirty="0"/>
              <a:t>Rilevanza contrattuale</a:t>
            </a:r>
          </a:p>
          <a:p>
            <a:pPr lvl="1" algn="just"/>
            <a:r>
              <a:rPr lang="it-IT" sz="1600" dirty="0"/>
              <a:t>Rilevanza temporale (esercizio libero o inquadrato nel tempo dell’ammortamento)</a:t>
            </a:r>
          </a:p>
          <a:p>
            <a:pPr lvl="1" algn="just"/>
            <a:r>
              <a:rPr lang="it-IT" sz="1600" dirty="0"/>
              <a:t>Effetti  della pattuizione</a:t>
            </a:r>
          </a:p>
          <a:p>
            <a:pPr lvl="1" algn="just"/>
            <a:r>
              <a:rPr lang="it-IT" sz="1600" dirty="0"/>
              <a:t>Effetti finanziari, irrilevanza  temporale dell’esercizio del diritto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schemeClr val="tx2"/>
                </a:solidFill>
                <a:effectLst/>
                <a:uLnTx/>
                <a:uFillTx/>
                <a:latin typeface="+mn-lt"/>
                <a:ea typeface="+mn-ea"/>
                <a:cs typeface="+mn-cs"/>
              </a:rPr>
              <a:t>MT Network srl - Via Tolmino, - Roma – mtnetworksrl@gmail.com – mtnetworksrl@legalmail.it</a:t>
            </a:r>
            <a:endParaRPr kumimoji="0" lang="it-IT" sz="12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Segnaposto numero diapositiva 8"/>
          <p:cNvSpPr>
            <a:spLocks noGrp="1"/>
          </p:cNvSpPr>
          <p:nvPr>
            <p:ph type="sldNum" sz="quarter" idx="12"/>
          </p:nvPr>
        </p:nvSpPr>
        <p:spPr/>
        <p:txBody>
          <a:bodyPr/>
          <a:lstStyle/>
          <a:p>
            <a:fld id="{11B6870F-51C0-4C19-BD95-ECF685A7F28C}" type="slidenum">
              <a:rPr lang="it-IT" b="1" smtClean="0">
                <a:solidFill>
                  <a:schemeClr val="tx1"/>
                </a:solidFill>
              </a:rPr>
              <a:pPr/>
              <a:t>12</a:t>
            </a:fld>
            <a:endParaRPr lang="it-IT"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200" dirty="0"/>
              <a:t>Mutui e Leasing - Usura e vizi contrattuali</a:t>
            </a:r>
            <a:br>
              <a:rPr lang="it-IT" sz="2200" dirty="0"/>
            </a:br>
            <a:r>
              <a:rPr lang="it-IT" sz="2200" b="1" i="1" dirty="0"/>
              <a:t>Inquadramento generale delle problematica</a:t>
            </a:r>
          </a:p>
        </p:txBody>
      </p:sp>
      <p:sp>
        <p:nvSpPr>
          <p:cNvPr id="4" name="Segnaposto piè di pagina 3"/>
          <p:cNvSpPr>
            <a:spLocks noGrp="1"/>
          </p:cNvSpPr>
          <p:nvPr>
            <p:ph type="ftr" sz="quarter" idx="11"/>
          </p:nvPr>
        </p:nvSpPr>
        <p:spPr/>
        <p:txBody>
          <a:bodyPr/>
          <a:lstStyle/>
          <a:p>
            <a:r>
              <a:rPr lang="it-IT" dirty="0"/>
              <a:t>MT Network srl - Via </a:t>
            </a:r>
            <a:r>
              <a:rPr lang="it-IT" dirty="0" err="1"/>
              <a:t>Tolmino</a:t>
            </a:r>
            <a:r>
              <a:rPr lang="it-IT" dirty="0"/>
              <a:t>, - Roma – mtnetworksrl@gmail.com – mtnetworksrl@legalmail.it</a:t>
            </a:r>
          </a:p>
        </p:txBody>
      </p:sp>
      <p:sp>
        <p:nvSpPr>
          <p:cNvPr id="5" name="Segnaposto numero diapositiva 4"/>
          <p:cNvSpPr>
            <a:spLocks noGrp="1"/>
          </p:cNvSpPr>
          <p:nvPr>
            <p:ph type="sldNum" sz="quarter" idx="12"/>
          </p:nvPr>
        </p:nvSpPr>
        <p:spPr/>
        <p:txBody>
          <a:bodyPr/>
          <a:lstStyle/>
          <a:p>
            <a:fld id="{11B6870F-51C0-4C19-BD95-ECF685A7F28C}" type="slidenum">
              <a:rPr lang="it-IT" smtClean="0"/>
              <a:pPr/>
              <a:t>13</a:t>
            </a:fld>
            <a:endParaRPr lang="it-IT"/>
          </a:p>
        </p:txBody>
      </p:sp>
      <p:pic>
        <p:nvPicPr>
          <p:cNvPr id="1026" name="Picture 2"/>
          <p:cNvPicPr>
            <a:picLocks noGrp="1" noChangeAspect="1" noChangeArrowheads="1"/>
          </p:cNvPicPr>
          <p:nvPr>
            <p:ph idx="1"/>
          </p:nvPr>
        </p:nvPicPr>
        <p:blipFill>
          <a:blip r:embed="rId2" cstate="print"/>
          <a:srcRect/>
          <a:stretch>
            <a:fillRect/>
          </a:stretch>
        </p:blipFill>
        <p:spPr bwMode="auto">
          <a:xfrm>
            <a:off x="1933872" y="1600200"/>
            <a:ext cx="5276256" cy="4525963"/>
          </a:xfrm>
          <a:prstGeom prst="rect">
            <a:avLst/>
          </a:prstGeom>
          <a:noFill/>
          <a:ln w="9525">
            <a:noFill/>
            <a:miter lim="800000"/>
            <a:headEnd/>
            <a:tailEnd/>
          </a:ln>
          <a:effectLst/>
        </p:spPr>
      </p:pic>
      <p:sp>
        <p:nvSpPr>
          <p:cNvPr id="7"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schemeClr val="tx2"/>
                </a:solidFill>
                <a:effectLst/>
                <a:uLnTx/>
                <a:uFillTx/>
                <a:latin typeface="+mn-lt"/>
                <a:ea typeface="+mn-ea"/>
                <a:cs typeface="+mn-cs"/>
              </a:rPr>
              <a:t>MT Network srl - Via Tolmino, - Roma – mtnetworksrl@gmail.com – mtnetworksrl@legalmail.it</a:t>
            </a:r>
            <a:endParaRPr kumimoji="0" lang="it-IT" sz="1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Criticità ricorrenti dei contratti di mutuo e leasing</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I Contratti</a:t>
            </a:r>
          </a:p>
          <a:p>
            <a:pPr algn="just"/>
            <a:r>
              <a:rPr lang="it-IT" sz="2000" b="1" dirty="0"/>
              <a:t>Sono standard</a:t>
            </a:r>
            <a:r>
              <a:rPr lang="it-IT" sz="2000" dirty="0"/>
              <a:t>, predisposti dal finanziatore, verifica dei contenuti rispetto ai fogli informativi</a:t>
            </a:r>
          </a:p>
          <a:p>
            <a:pPr lvl="1" algn="just"/>
            <a:r>
              <a:rPr lang="it-IT" sz="1600" dirty="0"/>
              <a:t>Certificare la data del foglio informativo esposto, data del contratto</a:t>
            </a:r>
          </a:p>
          <a:p>
            <a:pPr algn="just"/>
            <a:r>
              <a:rPr lang="it-IT" sz="2000" b="1" dirty="0"/>
              <a:t>Assenza di alcuna negoziazione </a:t>
            </a:r>
            <a:r>
              <a:rPr lang="it-IT" sz="2000" dirty="0"/>
              <a:t>sulle clausole.</a:t>
            </a:r>
          </a:p>
          <a:p>
            <a:pPr algn="just"/>
            <a:r>
              <a:rPr lang="it-IT" sz="2000" b="1" dirty="0"/>
              <a:t>Occhio alle deroghe</a:t>
            </a:r>
            <a:r>
              <a:rPr lang="it-IT" sz="2000" dirty="0"/>
              <a:t>, controllare che non siano previste anche se consentite sulle norme di trasparenza, sono ammesse solo in presenza di negoziazione in contraddittorio, o predisposizione del testo da parte del futuro debitore</a:t>
            </a:r>
          </a:p>
          <a:p>
            <a:pPr algn="just"/>
            <a:r>
              <a:rPr lang="it-IT" sz="2000" b="1" dirty="0"/>
              <a:t>La malafede contrattuale del finanziatore</a:t>
            </a:r>
            <a:r>
              <a:rPr lang="it-IT" sz="2000" dirty="0"/>
              <a:t>, molte clausole ne sono testimonianza, rispetto alla buona fede imposta dalla legge e dal </a:t>
            </a:r>
            <a:r>
              <a:rPr lang="it-IT" sz="2000" dirty="0" err="1"/>
              <a:t>T.U.B.</a:t>
            </a:r>
            <a:endParaRPr lang="it-IT" sz="2000" dirty="0"/>
          </a:p>
          <a:p>
            <a:pPr algn="just"/>
            <a:r>
              <a:rPr lang="it-IT" sz="2000" b="1" dirty="0"/>
              <a:t>I piani di ammortamento</a:t>
            </a:r>
            <a:r>
              <a:rPr lang="it-IT" sz="2000" dirty="0"/>
              <a:t>, vantaggi del finanziatore , tipo francese</a:t>
            </a:r>
          </a:p>
          <a:p>
            <a:pPr lvl="1" algn="just"/>
            <a:r>
              <a:rPr lang="it-IT" sz="1600" dirty="0"/>
              <a:t>Mancata indicazione del metodo di calcolo, assenza di allegato</a:t>
            </a:r>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14</a:t>
            </a:fld>
            <a:endParaRPr lang="it-IT"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Criticità ricorrenti dei contratti di mutuo e leasing</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Le violazioni ricorrenti</a:t>
            </a:r>
          </a:p>
          <a:p>
            <a:pPr algn="just"/>
            <a:r>
              <a:rPr lang="it-IT" sz="2000" b="1" dirty="0"/>
              <a:t>Erronea valutazione dell’incidenza dei costi </a:t>
            </a:r>
            <a:r>
              <a:rPr lang="it-IT" sz="2000" dirty="0"/>
              <a:t>e degli oneri accessori che partecipano al costo effettivo dell’operazione, verifica</a:t>
            </a:r>
          </a:p>
          <a:p>
            <a:pPr algn="just"/>
            <a:r>
              <a:rPr lang="it-IT" sz="2000" b="1" dirty="0"/>
              <a:t>Riferimenti del Tasso Soglia Usura</a:t>
            </a:r>
            <a:r>
              <a:rPr lang="it-IT" sz="2000" dirty="0"/>
              <a:t>, i decreti del MEF, clausola contrattuale con previsione di raffronto al trimestre precedente la stipula del contratto (rilevazione decreti al semestre precedente di validità delle soglie)</a:t>
            </a:r>
          </a:p>
          <a:p>
            <a:pPr algn="just"/>
            <a:r>
              <a:rPr lang="it-IT" sz="2000" b="1" dirty="0"/>
              <a:t>Tasso Corrispettivo e Tasso Mora su base variabile</a:t>
            </a:r>
            <a:r>
              <a:rPr lang="it-IT" sz="2000" dirty="0"/>
              <a:t>, mancata individuazione del metodo di rilevazione</a:t>
            </a:r>
          </a:p>
          <a:p>
            <a:pPr algn="just"/>
            <a:r>
              <a:rPr lang="it-IT" sz="2000" b="1" dirty="0"/>
              <a:t>Base di calcolo del Tasso Mora</a:t>
            </a:r>
            <a:r>
              <a:rPr lang="it-IT" sz="2000" dirty="0"/>
              <a:t>, nei leasing, il Tasso Mora è calcolato sul valore dell’imponibile con iva (partita di giro)</a:t>
            </a:r>
          </a:p>
          <a:p>
            <a:pPr algn="just"/>
            <a:r>
              <a:rPr lang="it-IT" sz="2000" b="1" dirty="0"/>
              <a:t>Costi accessori specifici della Mora</a:t>
            </a:r>
            <a:r>
              <a:rPr lang="it-IT" sz="2000" dirty="0"/>
              <a:t>, il valore contrattuale in percentuale dei costi di recupero</a:t>
            </a:r>
          </a:p>
          <a:p>
            <a:pPr algn="just"/>
            <a:endParaRPr lang="it-IT" sz="2000"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15</a:t>
            </a:fld>
            <a:endParaRPr lang="it-IT"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Criticità ricorrenti dei contratti di mutuo e leasing</a:t>
            </a:r>
            <a:endParaRPr lang="it-IT" sz="2400" dirty="0"/>
          </a:p>
        </p:txBody>
      </p:sp>
      <p:sp>
        <p:nvSpPr>
          <p:cNvPr id="8" name="Segnaposto contenuto 7"/>
          <p:cNvSpPr>
            <a:spLocks noGrp="1"/>
          </p:cNvSpPr>
          <p:nvPr>
            <p:ph idx="1"/>
          </p:nvPr>
        </p:nvSpPr>
        <p:spPr/>
        <p:txBody>
          <a:bodyPr>
            <a:normAutofit lnSpcReduction="10000"/>
          </a:bodyPr>
          <a:lstStyle/>
          <a:p>
            <a:pPr algn="ctr">
              <a:buNone/>
            </a:pPr>
            <a:r>
              <a:rPr lang="it-IT" sz="2400" b="1" dirty="0"/>
              <a:t>La clausola di salvaguardia</a:t>
            </a:r>
          </a:p>
          <a:p>
            <a:pPr algn="just"/>
            <a:r>
              <a:rPr lang="it-IT" sz="2200" b="1" dirty="0"/>
              <a:t>La salvaguardia funzionale </a:t>
            </a:r>
            <a:r>
              <a:rPr lang="it-IT" sz="2200" dirty="0"/>
              <a:t>solo all’usura sopravvenuta (variabilità del tasso di riferimento contrattuale)</a:t>
            </a:r>
          </a:p>
          <a:p>
            <a:pPr algn="just"/>
            <a:r>
              <a:rPr lang="it-IT" sz="2200" b="1" dirty="0"/>
              <a:t>Tenuta della clausola </a:t>
            </a:r>
            <a:r>
              <a:rPr lang="it-IT" sz="2200" dirty="0"/>
              <a:t>in presenza di Tassi pattuiti sopra il valore della soglia usura, e in presenza dei costi accessori del contratto</a:t>
            </a:r>
          </a:p>
          <a:p>
            <a:pPr lvl="1" algn="just"/>
            <a:r>
              <a:rPr lang="it-IT" sz="1600" dirty="0"/>
              <a:t>24.03.96 entra in vigore la legge 108</a:t>
            </a:r>
          </a:p>
          <a:p>
            <a:pPr lvl="1" algn="just"/>
            <a:r>
              <a:rPr lang="it-IT" sz="1600" dirty="0"/>
              <a:t>02.04.97  pubblicazione 1° rilevamento dei tassi soglia</a:t>
            </a:r>
          </a:p>
          <a:p>
            <a:pPr lvl="1" algn="just"/>
            <a:r>
              <a:rPr lang="it-IT" sz="1600" dirty="0"/>
              <a:t>La clausola non è sostitutiva di un “convenuto” tasso usurario</a:t>
            </a:r>
          </a:p>
          <a:p>
            <a:pPr lvl="1" algn="just"/>
            <a:r>
              <a:rPr lang="it-IT" sz="1600" b="1" dirty="0"/>
              <a:t>Tribunale di Bari del 27 novembre 2015</a:t>
            </a:r>
            <a:r>
              <a:rPr lang="it-IT" sz="1600" b="1" i="1" dirty="0"/>
              <a:t>, “</a:t>
            </a:r>
            <a:r>
              <a:rPr lang="it-IT" sz="1600" i="1" dirty="0"/>
              <a:t>La presenza di una clausola di salvaguardia che riconduce la misura degli interessi moratori al limite massimo del tasso soglia dell’usura non rileva al fine di escludere l’usurarietà del tasso convenuto, qualora il contratto espressamente preveda, oltre agli interessi, anche una commissione per estinzione anticipata e spese di assicurazione. Ne deriva che per valutare se il tasso pattuito supera il tasso soglia è necessario cumulare gli interessi moratori con la commissione di estinzione anticipata e le altre spese”.</a:t>
            </a:r>
            <a:endParaRPr lang="it-IT" sz="16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16</a:t>
            </a:fld>
            <a:endParaRPr lang="it-IT"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Criticità ricorrenti dei contratti di mutuo e leasing</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La clausola di salvaguardia</a:t>
            </a:r>
          </a:p>
          <a:p>
            <a:pPr algn="just"/>
            <a:r>
              <a:rPr lang="it-IT" sz="2000" b="1" dirty="0"/>
              <a:t>Modalità dell’allineamento dei Tassi</a:t>
            </a:r>
            <a:r>
              <a:rPr lang="it-IT" sz="2000" dirty="0"/>
              <a:t>, espressione in valore  che non tiene conto dei costi accessori, effetti dell’allineamento in salvaguardia </a:t>
            </a:r>
          </a:p>
          <a:p>
            <a:pPr algn="just"/>
            <a:endParaRPr lang="it-IT" sz="2000" b="1" dirty="0"/>
          </a:p>
          <a:p>
            <a:pPr algn="ctr">
              <a:buNone/>
            </a:pPr>
            <a:r>
              <a:rPr lang="it-IT" sz="2400" b="1" dirty="0"/>
              <a:t>In sintesi</a:t>
            </a:r>
          </a:p>
          <a:p>
            <a:pPr lvl="1" algn="just"/>
            <a:r>
              <a:rPr lang="it-IT" sz="1600" dirty="0"/>
              <a:t>Una stabile organizzazione finanziaria dotata di tutti gli strumenti informativi e normativi, non può incorrere in errore</a:t>
            </a:r>
          </a:p>
          <a:p>
            <a:pPr lvl="1" algn="just"/>
            <a:r>
              <a:rPr lang="it-IT" sz="1600" dirty="0"/>
              <a:t>In concreto non esiste alcun controllo della soglia al momento in cui viene emessa la cartella o la fattura di mora al tasso contrattuale, la produzione di questi documenti è automatica e non manuale</a:t>
            </a:r>
          </a:p>
          <a:p>
            <a:pPr lvl="1" algn="just"/>
            <a:r>
              <a:rPr lang="it-IT" sz="1600" dirty="0"/>
              <a:t>Consapevolezza di lucrare in usura, contrattuale e non sopravvenuta, certi che è assolutamente raro l’arrivo di alcuna contestazione specifica</a:t>
            </a:r>
          </a:p>
          <a:p>
            <a:pPr lvl="1" algn="just"/>
            <a:r>
              <a:rPr lang="it-IT" sz="1600" dirty="0"/>
              <a:t>Non difendibilità del comportamento, dal punto di vista giuridico, tecnico, della buona fede che deve permeare qualsiasi tipo di contratto </a:t>
            </a:r>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17</a:t>
            </a:fld>
            <a:endParaRPr lang="it-IT"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Premesse</a:t>
            </a:r>
          </a:p>
          <a:p>
            <a:pPr algn="just"/>
            <a:r>
              <a:rPr lang="it-IT" sz="2000" b="1" dirty="0"/>
              <a:t>La perizia è il supporto </a:t>
            </a:r>
            <a:r>
              <a:rPr lang="it-IT" sz="2000" dirty="0"/>
              <a:t>per sostenere</a:t>
            </a:r>
          </a:p>
          <a:p>
            <a:pPr lvl="1" algn="just"/>
            <a:r>
              <a:rPr lang="it-IT" sz="1600" dirty="0"/>
              <a:t>una relazione in contraddittorio con il finanziatore, mostrarla, illustrarla, mai consegnarla ( consegnare vuol dire deporre le armi)</a:t>
            </a:r>
          </a:p>
          <a:p>
            <a:pPr lvl="1" algn="just"/>
            <a:r>
              <a:rPr lang="it-IT" sz="1600" dirty="0"/>
              <a:t>un percorso legale a supporto dell’azione civile e della querela, da integrare e eventualmente modellare in ragione delle opportunità segnalate dal professionista (Avvocato) che rappresenta il cliente nelle sedi competenti </a:t>
            </a:r>
          </a:p>
          <a:p>
            <a:pPr algn="just"/>
            <a:r>
              <a:rPr lang="it-IT" sz="2000" b="1" dirty="0"/>
              <a:t>La perizia non può essere solo “tecnica”</a:t>
            </a:r>
          </a:p>
          <a:p>
            <a:pPr lvl="1" algn="just"/>
            <a:r>
              <a:rPr lang="it-IT" sz="1600" dirty="0"/>
              <a:t>i soli numeri non sono sufficienti per la sua credibilità</a:t>
            </a:r>
          </a:p>
          <a:p>
            <a:pPr lvl="1" algn="just"/>
            <a:r>
              <a:rPr lang="it-IT" sz="1600" dirty="0"/>
              <a:t>deve necessariamente prevedere anche in appendice, il puntuale inquadramento giuridico di riferimento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18</a:t>
            </a:fld>
            <a:endParaRPr lang="it-IT" b="1"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Premesse</a:t>
            </a:r>
          </a:p>
          <a:p>
            <a:pPr algn="ctr">
              <a:buNone/>
            </a:pPr>
            <a:r>
              <a:rPr lang="it-IT" sz="2000" b="1" dirty="0"/>
              <a:t>La perizia  deve essere chiara nei riferimenti contrattuali, immediata nelle conclusioni, supportata da uno sviluppo coerente</a:t>
            </a:r>
          </a:p>
          <a:p>
            <a:pPr algn="ctr">
              <a:buNone/>
            </a:pPr>
            <a:endParaRPr lang="it-IT" sz="2400" b="1" dirty="0"/>
          </a:p>
          <a:p>
            <a:pPr algn="ctr">
              <a:buNone/>
            </a:pPr>
            <a:r>
              <a:rPr lang="it-IT" sz="2000" b="1" dirty="0"/>
              <a:t>Il Giudice  domina i riferimenti di legge sulla materia, spesso per la ritualità dei casi trattati, domina anche gli aspetti tecnici</a:t>
            </a:r>
          </a:p>
          <a:p>
            <a:pPr algn="ctr">
              <a:buNone/>
            </a:pPr>
            <a:endParaRPr lang="it-IT" sz="2000" b="1" dirty="0"/>
          </a:p>
          <a:p>
            <a:pPr algn="ctr">
              <a:buNone/>
            </a:pPr>
            <a:r>
              <a:rPr lang="it-IT" sz="2000" b="1" dirty="0"/>
              <a:t>L’obiettivo è far si che il Giudice non si stanchi nella lettura, se resta “folgorato” dai contenuti può non richiedere il supporto tecnico di un terzo, il CTU. Se richiede l’intervento del CTU, difficilmente la controparte tecnica riesce ad argomentare in modo puntuale, e quindi a minare le conclusioni </a:t>
            </a:r>
          </a:p>
          <a:p>
            <a:pPr algn="ctr">
              <a:buNone/>
            </a:pPr>
            <a:endParaRPr lang="it-IT" sz="2000" b="1" dirty="0"/>
          </a:p>
          <a:p>
            <a:pPr lvl="1" algn="just"/>
            <a:endParaRPr lang="it-IT" sz="16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19</a:t>
            </a:fld>
            <a:endParaRPr lang="it-IT"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200000" cy="720000"/>
          </a:xfrm>
        </p:spPr>
        <p:txBody>
          <a:bodyPr>
            <a:normAutofit fontScale="90000"/>
          </a:bodyPr>
          <a:lstStyle/>
          <a:p>
            <a:r>
              <a:rPr lang="it-IT" sz="2400" dirty="0"/>
              <a:t>Mutui e Leasing - Usura e vizi contrattuali</a:t>
            </a:r>
            <a:br>
              <a:rPr lang="it-IT" sz="2400" dirty="0"/>
            </a:br>
            <a:r>
              <a:rPr lang="it-IT" sz="2400" b="1" i="1" dirty="0"/>
              <a:t>Presentazione Fabrizio </a:t>
            </a:r>
            <a:r>
              <a:rPr lang="it-IT" sz="2400" b="1" i="1" dirty="0" err="1"/>
              <a:t>Cuttitta</a:t>
            </a:r>
            <a:r>
              <a:rPr lang="it-IT" sz="2400" b="1" i="1" dirty="0"/>
              <a:t> MT Network Srl</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Formazione  e Esperienza Professionale</a:t>
            </a:r>
          </a:p>
          <a:p>
            <a:pPr algn="just"/>
            <a:r>
              <a:rPr lang="it-IT" sz="2000" dirty="0"/>
              <a:t>Legge, Master Istituto Bocconi, Finanza e Controllo di gestione</a:t>
            </a:r>
          </a:p>
          <a:p>
            <a:pPr algn="just"/>
            <a:r>
              <a:rPr lang="it-IT" sz="2000" dirty="0"/>
              <a:t>Istituto di Credito, Settorista Crediti (analista bilanci)</a:t>
            </a:r>
          </a:p>
          <a:p>
            <a:pPr algn="just"/>
            <a:r>
              <a:rPr lang="it-IT" sz="2000" dirty="0"/>
              <a:t>Studio di Consulenza Aziendale  (controllo gestione e piani industriali)</a:t>
            </a:r>
          </a:p>
          <a:p>
            <a:pPr algn="just"/>
            <a:r>
              <a:rPr lang="it-IT" sz="2000" dirty="0"/>
              <a:t>Formazione, Aule Master (</a:t>
            </a:r>
            <a:r>
              <a:rPr lang="it-IT" sz="2000" dirty="0" err="1"/>
              <a:t>Tagliacarne</a:t>
            </a:r>
            <a:r>
              <a:rPr lang="it-IT" sz="2000" dirty="0"/>
              <a:t>, Mediocredito, Findomestic)</a:t>
            </a:r>
          </a:p>
          <a:p>
            <a:pPr lvl="1" algn="just"/>
            <a:endParaRPr lang="it-IT" sz="1600" dirty="0"/>
          </a:p>
          <a:p>
            <a:pPr algn="ctr">
              <a:buNone/>
            </a:pPr>
            <a:r>
              <a:rPr lang="it-IT" sz="2400" b="1" dirty="0"/>
              <a:t>Esperienza imprenditoriale</a:t>
            </a:r>
          </a:p>
          <a:p>
            <a:pPr algn="just"/>
            <a:r>
              <a:rPr lang="it-IT" sz="2000" dirty="0"/>
              <a:t>Commerciale, Industriale, Crediti NPL</a:t>
            </a:r>
          </a:p>
        </p:txBody>
      </p:sp>
      <p:sp>
        <p:nvSpPr>
          <p:cNvPr id="6" name="Segnaposto piè di pagina 5"/>
          <p:cNvSpPr>
            <a:spLocks noGrp="1"/>
          </p:cNvSpPr>
          <p:nvPr>
            <p:ph type="ftr" sz="quarter" idx="11"/>
          </p:nvPr>
        </p:nvSpPr>
        <p:spPr>
          <a:xfrm>
            <a:off x="539552" y="6445709"/>
            <a:ext cx="8280920" cy="276999"/>
          </a:xfrm>
          <a:ln/>
        </p:spPr>
        <p:style>
          <a:lnRef idx="0">
            <a:schemeClr val="accent2"/>
          </a:lnRef>
          <a:fillRef idx="3">
            <a:schemeClr val="accent2"/>
          </a:fillRef>
          <a:effectRef idx="3">
            <a:schemeClr val="accent2"/>
          </a:effectRef>
          <a:fontRef idx="minor">
            <a:schemeClr val="lt1"/>
          </a:fontRef>
        </p:style>
        <p:txBody>
          <a:bodyPr wrap="square">
            <a:spAutoFit/>
          </a:bodyPr>
          <a:lstStyle/>
          <a:p>
            <a:r>
              <a:rPr lang="it-IT">
                <a:solidFill>
                  <a:schemeClr val="tx2"/>
                </a:solidFill>
              </a:rPr>
              <a:t>MT Network srl - Via Tolmino, - Roma – mtnetworksrl@gmail.com – mtnetworksrl@legalmail.it</a:t>
            </a:r>
            <a:endParaRPr lang="it-IT" dirty="0">
              <a:solidFill>
                <a:schemeClr val="tx2"/>
              </a:solidFill>
            </a:endParaRPr>
          </a:p>
        </p:txBody>
      </p:sp>
      <p:pic>
        <p:nvPicPr>
          <p:cNvPr id="9" name="Immagine 8" descr="LOGO MT.jpg"/>
          <p:cNvPicPr>
            <a:picLocks noChangeAspect="1"/>
          </p:cNvPicPr>
          <p:nvPr/>
        </p:nvPicPr>
        <p:blipFill>
          <a:blip r:embed="rId3"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a:t>
            </a:fld>
            <a:endParaRPr lang="it-IT" b="1" dirty="0">
              <a:solidFill>
                <a:schemeClr val="tx1"/>
              </a:solidFill>
            </a:endParaRPr>
          </a:p>
        </p:txBody>
      </p:sp>
    </p:spTree>
  </p:cSld>
  <p:clrMapOvr>
    <a:masterClrMapping/>
  </p:clrMapOvr>
  <p:transition spd="med" advClick="0" advTm="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Definizioni e termini</a:t>
            </a:r>
          </a:p>
          <a:p>
            <a:pPr lvl="1" algn="just"/>
            <a:r>
              <a:rPr lang="it-IT" sz="1600" b="1" dirty="0"/>
              <a:t>Il finanziatore</a:t>
            </a:r>
          </a:p>
          <a:p>
            <a:pPr lvl="1" algn="just"/>
            <a:r>
              <a:rPr lang="it-IT" sz="1600" b="1" dirty="0"/>
              <a:t>Il mutuatario/utilizzatore</a:t>
            </a:r>
          </a:p>
          <a:p>
            <a:pPr lvl="1" algn="just"/>
            <a:r>
              <a:rPr lang="it-IT" sz="1600" b="1" dirty="0"/>
              <a:t>Il contratto</a:t>
            </a:r>
          </a:p>
          <a:p>
            <a:pPr lvl="1" algn="just"/>
            <a:r>
              <a:rPr lang="it-IT" sz="1600" b="1" dirty="0"/>
              <a:t>Importo del contratto</a:t>
            </a:r>
          </a:p>
          <a:p>
            <a:pPr lvl="1" algn="just"/>
            <a:r>
              <a:rPr lang="it-IT" sz="1600" b="1" dirty="0"/>
              <a:t>Importo finanziato</a:t>
            </a:r>
          </a:p>
          <a:p>
            <a:pPr lvl="1" algn="just"/>
            <a:r>
              <a:rPr lang="it-IT" sz="1600" b="1" dirty="0" err="1"/>
              <a:t>Pre</a:t>
            </a:r>
            <a:r>
              <a:rPr lang="it-IT" sz="1600" b="1" dirty="0"/>
              <a:t> ammortamento/locazione</a:t>
            </a:r>
          </a:p>
          <a:p>
            <a:pPr lvl="1" algn="just"/>
            <a:r>
              <a:rPr lang="it-IT" sz="1600" b="1" dirty="0"/>
              <a:t>Costi e oneri accessori</a:t>
            </a:r>
          </a:p>
          <a:p>
            <a:pPr lvl="1" algn="just"/>
            <a:r>
              <a:rPr lang="it-IT" sz="1600" b="1" dirty="0"/>
              <a:t>Tasso di Interesse</a:t>
            </a:r>
          </a:p>
          <a:p>
            <a:pPr lvl="1" algn="just"/>
            <a:r>
              <a:rPr lang="it-IT" sz="1600" b="1" dirty="0"/>
              <a:t>Tasso interno di attualizzazione per i leasing</a:t>
            </a:r>
          </a:p>
          <a:p>
            <a:pPr lvl="1" algn="just"/>
            <a:r>
              <a:rPr lang="it-IT" sz="1600" b="1" dirty="0"/>
              <a:t>Tasso Leasing</a:t>
            </a:r>
          </a:p>
          <a:p>
            <a:pPr lvl="1" algn="just"/>
            <a:r>
              <a:rPr lang="it-IT" sz="1600" b="1" dirty="0"/>
              <a:t>Tasso Mora</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20</a:t>
            </a:fld>
            <a:endParaRPr lang="it-IT"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lvl="1" algn="just"/>
            <a:r>
              <a:rPr lang="it-IT" sz="1600" b="1" dirty="0" err="1"/>
              <a:t>T.A.N.</a:t>
            </a:r>
            <a:endParaRPr lang="it-IT" sz="1600" b="1" dirty="0"/>
          </a:p>
          <a:p>
            <a:pPr lvl="1" algn="just"/>
            <a:r>
              <a:rPr lang="it-IT" sz="1600" b="1" dirty="0" err="1"/>
              <a:t>T.A.E.G</a:t>
            </a:r>
            <a:r>
              <a:rPr lang="it-IT" sz="1600" b="1" dirty="0"/>
              <a:t>.</a:t>
            </a:r>
          </a:p>
          <a:p>
            <a:pPr lvl="1" algn="just"/>
            <a:r>
              <a:rPr lang="it-IT" sz="1600" b="1" dirty="0" err="1"/>
              <a:t>I.S.C.</a:t>
            </a:r>
            <a:endParaRPr lang="it-IT" sz="1600" b="1" dirty="0"/>
          </a:p>
          <a:p>
            <a:pPr lvl="1" algn="just"/>
            <a:r>
              <a:rPr lang="it-IT" sz="1600" b="1" dirty="0"/>
              <a:t>Costo effettivo dell’operazione</a:t>
            </a:r>
          </a:p>
          <a:p>
            <a:pPr lvl="1" algn="just"/>
            <a:r>
              <a:rPr lang="it-IT" sz="1600" b="1" dirty="0" err="1"/>
              <a:t>T.E.G.</a:t>
            </a:r>
            <a:endParaRPr lang="it-IT" sz="1600" b="1" dirty="0"/>
          </a:p>
          <a:p>
            <a:pPr lvl="1" algn="just"/>
            <a:r>
              <a:rPr lang="it-IT" sz="1600" b="1" dirty="0" err="1"/>
              <a:t>T.E.G.M.</a:t>
            </a:r>
            <a:endParaRPr lang="it-IT" sz="1600" b="1" dirty="0"/>
          </a:p>
          <a:p>
            <a:pPr lvl="1" algn="just"/>
            <a:r>
              <a:rPr lang="it-IT" sz="1600" b="1" dirty="0" err="1"/>
              <a:t>T.S.U.</a:t>
            </a:r>
            <a:endParaRPr lang="it-IT" sz="1600" b="1" dirty="0"/>
          </a:p>
          <a:p>
            <a:pPr lvl="1" algn="just"/>
            <a:r>
              <a:rPr lang="it-IT" sz="1600" b="1" dirty="0" err="1"/>
              <a:t>M.E.F.</a:t>
            </a:r>
            <a:endParaRPr lang="it-IT" sz="1600" b="1" dirty="0"/>
          </a:p>
          <a:p>
            <a:pPr lvl="1" algn="just"/>
            <a:r>
              <a:rPr lang="it-IT" sz="1600" b="1" dirty="0" err="1"/>
              <a:t>A.B.F.</a:t>
            </a:r>
            <a:endParaRPr lang="it-IT" sz="1600" b="1" dirty="0"/>
          </a:p>
          <a:p>
            <a:pPr lvl="1" algn="just"/>
            <a:r>
              <a:rPr lang="it-IT" sz="1600" b="1" dirty="0" err="1"/>
              <a:t>T.U.B.</a:t>
            </a:r>
            <a:endParaRPr lang="it-IT" sz="1600" b="1" dirty="0"/>
          </a:p>
          <a:p>
            <a:pPr lvl="1" algn="just"/>
            <a:r>
              <a:rPr lang="it-IT" sz="1600" b="1" dirty="0"/>
              <a:t>C.I.C.R.</a:t>
            </a:r>
          </a:p>
          <a:p>
            <a:pPr lvl="1" algn="just"/>
            <a:endParaRPr lang="it-IT" sz="1600" b="1"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21</a:t>
            </a:fld>
            <a:endParaRPr lang="it-IT" b="1"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Premesse</a:t>
            </a:r>
          </a:p>
          <a:p>
            <a:pPr lvl="1" algn="just"/>
            <a:r>
              <a:rPr lang="it-IT" sz="1600" b="1" dirty="0"/>
              <a:t>Incarico</a:t>
            </a:r>
          </a:p>
          <a:p>
            <a:pPr lvl="1" algn="just"/>
            <a:r>
              <a:rPr lang="it-IT" sz="1600" b="1" dirty="0"/>
              <a:t>Finalità con riferimento alle tipologie di violazione, usura e trasparenza</a:t>
            </a:r>
          </a:p>
          <a:p>
            <a:pPr lvl="1" algn="just"/>
            <a:r>
              <a:rPr lang="it-IT" sz="1600" b="1" dirty="0"/>
              <a:t>Struttura della relazione</a:t>
            </a:r>
          </a:p>
          <a:p>
            <a:pPr lvl="1" algn="just"/>
            <a:endParaRPr lang="it-IT" sz="1600" b="1"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22</a:t>
            </a:fld>
            <a:endParaRPr lang="it-IT"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Inquadramento contrattuale</a:t>
            </a:r>
          </a:p>
          <a:p>
            <a:pPr lvl="1" algn="just"/>
            <a:r>
              <a:rPr lang="it-IT" sz="1600" b="1" dirty="0"/>
              <a:t>Le condizioni del contratto</a:t>
            </a:r>
          </a:p>
          <a:p>
            <a:pPr lvl="1" algn="just"/>
            <a:r>
              <a:rPr lang="it-IT" sz="1600" b="1" dirty="0"/>
              <a:t>Descrizione e tabelle di riepilogo</a:t>
            </a:r>
          </a:p>
          <a:p>
            <a:pPr lvl="1" algn="just"/>
            <a:r>
              <a:rPr lang="it-IT" sz="1600" b="1" dirty="0"/>
              <a:t>Tabelle di avanzamento per rappresentare la  fase dell’ammortamento</a:t>
            </a:r>
          </a:p>
          <a:p>
            <a:pPr lvl="1" algn="just"/>
            <a:endParaRPr lang="it-IT" sz="1600" b="1"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45709"/>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23</a:t>
            </a:fld>
            <a:endParaRPr lang="it-IT"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1028" name="Picture 4"/>
          <p:cNvPicPr>
            <a:picLocks noGrp="1" noChangeAspect="1" noChangeArrowheads="1"/>
          </p:cNvPicPr>
          <p:nvPr>
            <p:ph idx="1"/>
          </p:nvPr>
        </p:nvPicPr>
        <p:blipFill>
          <a:blip r:embed="rId3" cstate="print"/>
          <a:srcRect/>
          <a:stretch>
            <a:fillRect/>
          </a:stretch>
        </p:blipFill>
        <p:spPr bwMode="auto">
          <a:xfrm>
            <a:off x="1311243" y="2199481"/>
            <a:ext cx="6521513" cy="3327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24</a:t>
            </a:fld>
            <a:endParaRPr lang="it-IT" b="1"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457200" y="2005860"/>
            <a:ext cx="8229600" cy="3714643"/>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25</a:t>
            </a:fld>
            <a:endParaRPr lang="it-IT" b="1"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Esito dell’analisi e conclusioni</a:t>
            </a:r>
          </a:p>
          <a:p>
            <a:pPr lvl="1" algn="just"/>
            <a:r>
              <a:rPr lang="it-IT" sz="1600" b="1" dirty="0"/>
              <a:t>Violazione usura con riferimenti normativi</a:t>
            </a:r>
          </a:p>
          <a:p>
            <a:pPr lvl="1" algn="just"/>
            <a:r>
              <a:rPr lang="it-IT" sz="1600" b="1" dirty="0"/>
              <a:t>Tabelle riepilogative dei benefici</a:t>
            </a:r>
          </a:p>
          <a:p>
            <a:pPr lvl="1" algn="just"/>
            <a:r>
              <a:rPr lang="it-IT" sz="1600" b="1" dirty="0"/>
              <a:t>Violazione trasparenza con riferimenti normativi</a:t>
            </a:r>
          </a:p>
          <a:p>
            <a:pPr lvl="1" algn="just"/>
            <a:r>
              <a:rPr lang="it-IT" sz="1600" b="1" dirty="0"/>
              <a:t>Tabelle riepilogo del Tassi Bot</a:t>
            </a:r>
          </a:p>
          <a:p>
            <a:pPr lvl="1" algn="just"/>
            <a:r>
              <a:rPr lang="it-IT" sz="1600" b="1" dirty="0"/>
              <a:t>Tabelle ricalcolo piani di ammortamento e rettifiche</a:t>
            </a:r>
          </a:p>
          <a:p>
            <a:pPr lvl="1" algn="just"/>
            <a:endParaRPr lang="it-IT" sz="1600" b="1" dirty="0"/>
          </a:p>
          <a:p>
            <a:pPr lvl="1" algn="ctr">
              <a:buNone/>
            </a:pPr>
            <a:endParaRPr lang="it-IT" sz="1800" b="1" dirty="0"/>
          </a:p>
          <a:p>
            <a:pPr lvl="1" algn="just"/>
            <a:endParaRPr lang="it-IT" sz="1600" b="1"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26</a:t>
            </a:fld>
            <a:endParaRPr lang="it-IT" b="1"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484931" y="3215481"/>
            <a:ext cx="8174138" cy="1295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27</a:t>
            </a:fld>
            <a:endParaRPr lang="it-IT"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4098" name="Picture 2"/>
          <p:cNvPicPr>
            <a:picLocks noGrp="1" noChangeAspect="1" noChangeArrowheads="1"/>
          </p:cNvPicPr>
          <p:nvPr>
            <p:ph idx="1"/>
          </p:nvPr>
        </p:nvPicPr>
        <p:blipFill>
          <a:blip r:embed="rId3" cstate="print"/>
          <a:srcRect/>
          <a:stretch>
            <a:fillRect/>
          </a:stretch>
        </p:blipFill>
        <p:spPr bwMode="auto">
          <a:xfrm>
            <a:off x="2232660" y="1340769"/>
            <a:ext cx="4678680" cy="720080"/>
          </a:xfrm>
          <a:prstGeom prst="rect">
            <a:avLst/>
          </a:prstGeom>
          <a:noFill/>
          <a:ln w="9525">
            <a:noFill/>
            <a:miter lim="800000"/>
            <a:headEnd/>
            <a:tailEnd/>
          </a:ln>
          <a:effectLst/>
        </p:spPr>
      </p:pic>
      <p:pic>
        <p:nvPicPr>
          <p:cNvPr id="2" name="Picture 2"/>
          <p:cNvPicPr>
            <a:picLocks noChangeAspect="1" noChangeArrowheads="1"/>
          </p:cNvPicPr>
          <p:nvPr/>
        </p:nvPicPr>
        <p:blipFill>
          <a:blip r:embed="rId4" cstate="print"/>
          <a:srcRect/>
          <a:stretch>
            <a:fillRect/>
          </a:stretch>
        </p:blipFill>
        <p:spPr bwMode="auto">
          <a:xfrm>
            <a:off x="2090738" y="2243138"/>
            <a:ext cx="4962525" cy="2371725"/>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28</a:t>
            </a:fld>
            <a:endParaRPr lang="it-IT" b="1"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948937" y="2707481"/>
            <a:ext cx="7246125" cy="2311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29</a:t>
            </a:fld>
            <a:endParaRPr lang="it-IT"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200000" cy="720000"/>
          </a:xfrm>
        </p:spPr>
        <p:txBody>
          <a:bodyPr>
            <a:normAutofit fontScale="90000"/>
          </a:bodyPr>
          <a:lstStyle/>
          <a:p>
            <a:r>
              <a:rPr lang="it-IT" sz="2400" dirty="0"/>
              <a:t>Mutui e Leasing - Usura e vizi contrattuali</a:t>
            </a:r>
            <a:br>
              <a:rPr lang="it-IT" sz="2400" dirty="0"/>
            </a:br>
            <a:r>
              <a:rPr lang="it-IT" sz="2400" b="1" i="1" dirty="0"/>
              <a:t>Una presenza inusuale</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Meeting e convegni</a:t>
            </a:r>
          </a:p>
          <a:p>
            <a:pPr algn="just"/>
            <a:r>
              <a:rPr lang="it-IT" sz="2000" dirty="0"/>
              <a:t>Meeting e incontri registrano solitamente la presenza di illustri professionalità specifiche, legali e tecniche</a:t>
            </a:r>
          </a:p>
          <a:p>
            <a:pPr algn="just"/>
            <a:r>
              <a:rPr lang="it-IT" sz="2000" dirty="0"/>
              <a:t>Erogazione di aggiornamenti e approfondimenti</a:t>
            </a:r>
          </a:p>
          <a:p>
            <a:pPr algn="just"/>
            <a:r>
              <a:rPr lang="it-IT" sz="2000" dirty="0"/>
              <a:t>Il confronto con i partecipanti, focalizzato su richieste di chiarimento</a:t>
            </a:r>
          </a:p>
          <a:p>
            <a:pPr algn="just"/>
            <a:r>
              <a:rPr lang="it-IT" sz="2000" dirty="0"/>
              <a:t>Una presenza inusuale e di complemento per raccontare un’esperienza concreta</a:t>
            </a:r>
          </a:p>
          <a:p>
            <a:pPr algn="just"/>
            <a:r>
              <a:rPr lang="it-IT" sz="2000" dirty="0"/>
              <a:t>Il “taglio” dell’intervento per affrontare la problematica dell’usura</a:t>
            </a:r>
          </a:p>
          <a:p>
            <a:pPr lvl="1" algn="just"/>
            <a:r>
              <a:rPr lang="it-IT" sz="1600" dirty="0"/>
              <a:t>La radice del fenomeno usura: il sistema finanziario, soggetto attivo della relazione</a:t>
            </a:r>
          </a:p>
          <a:p>
            <a:pPr lvl="1" algn="just"/>
            <a:r>
              <a:rPr lang="it-IT" sz="1600" dirty="0"/>
              <a:t>Il terreno fertile: il sistema azienda, soggetto passivo della relazione</a:t>
            </a:r>
          </a:p>
          <a:p>
            <a:pPr lvl="1" algn="just"/>
            <a:r>
              <a:rPr lang="it-IT" sz="1600" dirty="0"/>
              <a:t>Inquadramento generale della problematica</a:t>
            </a:r>
          </a:p>
          <a:p>
            <a:pPr lvl="1" algn="just"/>
            <a:r>
              <a:rPr lang="it-IT" sz="1600" dirty="0"/>
              <a:t>I contratti di mutuo e leasing (criticità) e le violazioni ricorrenti</a:t>
            </a:r>
          </a:p>
          <a:p>
            <a:pPr lvl="1" algn="just"/>
            <a:endParaRPr lang="it-IT" sz="1600"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a:xfrm>
            <a:off x="539552" y="6356349"/>
            <a:ext cx="7200000" cy="360000"/>
          </a:xfrm>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49523"/>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3</a:t>
            </a:fld>
            <a:endParaRPr lang="it-IT" b="1"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948937" y="2072481"/>
            <a:ext cx="7246125" cy="3581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30</a:t>
            </a:fld>
            <a:endParaRPr lang="it-IT" b="1"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948937" y="2326481"/>
            <a:ext cx="7246125" cy="3073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31</a:t>
            </a:fld>
            <a:endParaRPr lang="it-IT" b="1"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err="1"/>
              <a:t>T.S.U.</a:t>
            </a:r>
            <a:r>
              <a:rPr lang="it-IT" sz="2000" b="1" dirty="0"/>
              <a:t> Tasso Soglia Usura</a:t>
            </a:r>
          </a:p>
          <a:p>
            <a:pPr lvl="1" algn="just"/>
            <a:r>
              <a:rPr lang="it-IT" sz="1600" b="1" dirty="0"/>
              <a:t>Inquadramento tecnico, criteri di determinazione </a:t>
            </a:r>
          </a:p>
          <a:p>
            <a:pPr lvl="1" algn="just"/>
            <a:r>
              <a:rPr lang="it-IT" sz="1600" b="1" dirty="0"/>
              <a:t>Inquadramento contrattuale</a:t>
            </a:r>
          </a:p>
          <a:p>
            <a:pPr lvl="1" algn="just"/>
            <a:r>
              <a:rPr lang="it-IT" sz="1600" b="1" dirty="0"/>
              <a:t>Tabella identificazione dei valori di riferimento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32</a:t>
            </a:fld>
            <a:endParaRPr lang="it-IT"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457200" y="3372524"/>
            <a:ext cx="8229600" cy="981315"/>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33</a:t>
            </a:fld>
            <a:endParaRPr lang="it-IT" b="1"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Tasso corrispettivo, Tasso leasing (Tasso interno di attualizzazione)</a:t>
            </a:r>
          </a:p>
          <a:p>
            <a:pPr lvl="1" algn="just"/>
            <a:r>
              <a:rPr lang="it-IT" sz="1600" b="1" dirty="0"/>
              <a:t>Inquadramento tecnico, criteri di determinazione, variabile o fisso </a:t>
            </a:r>
          </a:p>
          <a:p>
            <a:pPr lvl="1" algn="just"/>
            <a:r>
              <a:rPr lang="it-IT" sz="1600" b="1" dirty="0"/>
              <a:t>Inquadramento contrattuale</a:t>
            </a:r>
          </a:p>
          <a:p>
            <a:pPr lvl="1" algn="just"/>
            <a:r>
              <a:rPr lang="it-IT" sz="1600" b="1" dirty="0"/>
              <a:t>Tabella identificazione dei valori di riferimento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34</a:t>
            </a:fld>
            <a:endParaRPr lang="it-IT" b="1"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948937" y="3469481"/>
            <a:ext cx="7246125" cy="787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35</a:t>
            </a:fld>
            <a:endParaRPr lang="it-IT" b="1"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Costi e oneri accessori del contratto</a:t>
            </a:r>
          </a:p>
          <a:p>
            <a:pPr lvl="1" algn="just"/>
            <a:r>
              <a:rPr lang="it-IT" sz="1600" b="1" dirty="0"/>
              <a:t>Omogeneità, sono espressi in valore, devono essere espressi in %</a:t>
            </a:r>
          </a:p>
          <a:p>
            <a:pPr lvl="1" algn="just"/>
            <a:r>
              <a:rPr lang="it-IT" sz="1600" b="1" dirty="0"/>
              <a:t>Tabelle riepilogo mappa contrattuale</a:t>
            </a:r>
          </a:p>
          <a:p>
            <a:pPr lvl="1" algn="just"/>
            <a:r>
              <a:rPr lang="it-IT" sz="1600" b="1" dirty="0"/>
              <a:t>Tabelle riepilogo dei soli censiti che devono essere considerati</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36</a:t>
            </a:fld>
            <a:endParaRPr lang="it-IT" b="1"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2877552" y="1600200"/>
            <a:ext cx="3388895" cy="4525963"/>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37</a:t>
            </a:fld>
            <a:endParaRPr lang="it-IT" b="1"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1218314" y="1600200"/>
            <a:ext cx="6707371" cy="4525963"/>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38</a:t>
            </a:fld>
            <a:endParaRPr lang="it-IT" b="1"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err="1"/>
              <a:t>T.A.E.G.</a:t>
            </a:r>
            <a:r>
              <a:rPr lang="it-IT" sz="2000" b="1" dirty="0"/>
              <a:t> / </a:t>
            </a:r>
            <a:r>
              <a:rPr lang="it-IT" sz="2000" b="1" dirty="0" err="1"/>
              <a:t>I.S.C.</a:t>
            </a:r>
            <a:r>
              <a:rPr lang="it-IT" sz="2000" b="1" dirty="0"/>
              <a:t> (afferisce al capitale mutuato, al costo a reddito leasing)</a:t>
            </a:r>
            <a:endParaRPr lang="it-IT" sz="1600" b="1" dirty="0"/>
          </a:p>
          <a:p>
            <a:pPr lvl="1" algn="just"/>
            <a:r>
              <a:rPr lang="it-IT" sz="1600" b="1" dirty="0"/>
              <a:t>Criteri di determinazione</a:t>
            </a:r>
          </a:p>
          <a:p>
            <a:pPr lvl="1" algn="just"/>
            <a:r>
              <a:rPr lang="it-IT" sz="1600" b="1" dirty="0"/>
              <a:t>Formula </a:t>
            </a:r>
            <a:r>
              <a:rPr lang="it-IT" sz="1600" b="1" dirty="0" err="1"/>
              <a:t>T.A.E.G.</a:t>
            </a:r>
            <a:r>
              <a:rPr lang="it-IT" sz="1600" b="1" dirty="0"/>
              <a:t> o formula Tir </a:t>
            </a:r>
            <a:r>
              <a:rPr lang="it-IT" sz="1600" b="1" dirty="0" err="1"/>
              <a:t>Cost</a:t>
            </a:r>
            <a:r>
              <a:rPr lang="it-IT" sz="1600" b="1" dirty="0"/>
              <a:t> </a:t>
            </a:r>
          </a:p>
          <a:p>
            <a:pPr lvl="1" algn="just"/>
            <a:r>
              <a:rPr lang="it-IT" sz="1600" b="1" dirty="0"/>
              <a:t>Tabelle valori del contratto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39</a:t>
            </a:fld>
            <a:endParaRPr lang="it-IT"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200000" cy="720000"/>
          </a:xfrm>
        </p:spPr>
        <p:txBody>
          <a:bodyPr>
            <a:normAutofit fontScale="90000"/>
          </a:bodyPr>
          <a:lstStyle/>
          <a:p>
            <a:r>
              <a:rPr lang="it-IT" sz="2400" dirty="0"/>
              <a:t>Mutui e Leasing - Usura e vizi contrattuali</a:t>
            </a:r>
            <a:br>
              <a:rPr lang="it-IT" sz="2400" dirty="0"/>
            </a:br>
            <a:r>
              <a:rPr lang="it-IT" sz="2400" b="1" i="1" dirty="0"/>
              <a:t>Una presenza inusuale</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Meeting e convegni</a:t>
            </a:r>
          </a:p>
          <a:p>
            <a:pPr lvl="1" algn="just"/>
            <a:r>
              <a:rPr lang="it-IT" sz="1600" dirty="0"/>
              <a:t>Impostazione dell’analisi, la perizia (struttura e contenuti)</a:t>
            </a:r>
          </a:p>
          <a:p>
            <a:pPr lvl="1" algn="just"/>
            <a:r>
              <a:rPr lang="it-IT" sz="1600" dirty="0"/>
              <a:t>L’approccio con il soggetto attivo della relazione</a:t>
            </a:r>
          </a:p>
          <a:p>
            <a:pPr lvl="1" algn="just"/>
            <a:r>
              <a:rPr lang="it-IT" sz="1600" dirty="0"/>
              <a:t>Ritualità dei riscontri alle contestazioni</a:t>
            </a:r>
          </a:p>
          <a:p>
            <a:pPr lvl="1" algn="just"/>
            <a:r>
              <a:rPr lang="it-IT" sz="1600" dirty="0"/>
              <a:t>Conclusioni</a:t>
            </a:r>
          </a:p>
          <a:p>
            <a:pPr lvl="1" algn="just"/>
            <a:endParaRPr lang="it-IT" sz="1600" dirty="0"/>
          </a:p>
          <a:p>
            <a:pPr lvl="1" algn="just"/>
            <a:endParaRPr lang="it-IT" sz="1600" dirty="0"/>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a:xfrm>
            <a:off x="539552" y="6356349"/>
            <a:ext cx="7200000" cy="360000"/>
          </a:xfrm>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45709"/>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4</a:t>
            </a:fld>
            <a:endParaRPr lang="it-IT" b="1"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1692618" y="2834481"/>
            <a:ext cx="5758763" cy="2057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40</a:t>
            </a:fld>
            <a:endParaRPr lang="it-IT" b="1"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2" name="Picture 2"/>
          <p:cNvPicPr>
            <a:picLocks noGrp="1" noChangeAspect="1" noChangeArrowheads="1"/>
          </p:cNvPicPr>
          <p:nvPr>
            <p:ph idx="1"/>
          </p:nvPr>
        </p:nvPicPr>
        <p:blipFill>
          <a:blip r:embed="rId3" cstate="print"/>
          <a:srcRect/>
          <a:stretch>
            <a:fillRect/>
          </a:stretch>
        </p:blipFill>
        <p:spPr bwMode="auto">
          <a:xfrm>
            <a:off x="1692618" y="2834481"/>
            <a:ext cx="5758763" cy="2057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41</a:t>
            </a:fld>
            <a:endParaRPr lang="it-IT" b="1" dirty="0">
              <a:solidFill>
                <a:schemeClr val="tx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14338" name="Picture 2"/>
          <p:cNvPicPr>
            <a:picLocks noGrp="1" noChangeAspect="1" noChangeArrowheads="1"/>
          </p:cNvPicPr>
          <p:nvPr>
            <p:ph idx="1"/>
          </p:nvPr>
        </p:nvPicPr>
        <p:blipFill>
          <a:blip r:embed="rId3" cstate="print"/>
          <a:srcRect/>
          <a:stretch>
            <a:fillRect/>
          </a:stretch>
        </p:blipFill>
        <p:spPr bwMode="auto">
          <a:xfrm>
            <a:off x="948937" y="2580481"/>
            <a:ext cx="7246125" cy="2565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42</a:t>
            </a:fld>
            <a:endParaRPr lang="it-IT" b="1" dirty="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15362" name="Picture 2"/>
          <p:cNvPicPr>
            <a:picLocks noGrp="1" noChangeAspect="1" noChangeArrowheads="1"/>
          </p:cNvPicPr>
          <p:nvPr>
            <p:ph idx="1"/>
          </p:nvPr>
        </p:nvPicPr>
        <p:blipFill>
          <a:blip r:embed="rId3" cstate="print"/>
          <a:srcRect/>
          <a:stretch>
            <a:fillRect/>
          </a:stretch>
        </p:blipFill>
        <p:spPr bwMode="auto">
          <a:xfrm>
            <a:off x="948937" y="2453481"/>
            <a:ext cx="7246125" cy="2819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43</a:t>
            </a:fld>
            <a:endParaRPr lang="it-IT" b="1" dirty="0">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Tasso Mora (afferisce alla rata insoluta)</a:t>
            </a:r>
          </a:p>
          <a:p>
            <a:pPr lvl="1" algn="just"/>
            <a:r>
              <a:rPr lang="it-IT" sz="1600" b="1" dirty="0"/>
              <a:t>Inquadramento concettuale (vicinanza alla soglia del corrispettivo)</a:t>
            </a:r>
          </a:p>
          <a:p>
            <a:pPr lvl="1" algn="just"/>
            <a:r>
              <a:rPr lang="it-IT" sz="1600" b="1" dirty="0"/>
              <a:t>Inquadramento contrattuale</a:t>
            </a:r>
          </a:p>
          <a:p>
            <a:pPr lvl="1" algn="just"/>
            <a:r>
              <a:rPr lang="it-IT" sz="1600" b="1" dirty="0"/>
              <a:t>Determinazione valore</a:t>
            </a:r>
          </a:p>
          <a:p>
            <a:pPr lvl="1" algn="just"/>
            <a:r>
              <a:rPr lang="it-IT" sz="1600" b="1" dirty="0"/>
              <a:t>Tabelle di riepilogo</a:t>
            </a:r>
          </a:p>
          <a:p>
            <a:pPr lvl="1" algn="just"/>
            <a:r>
              <a:rPr lang="it-IT" sz="1600" b="1" dirty="0"/>
              <a:t>Costi e oneri accessori generali (quelli connessi nei leasing, le spese di incasso insoluti)</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44</a:t>
            </a:fld>
            <a:endParaRPr lang="it-IT" b="1" dirty="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16386" name="Picture 2"/>
          <p:cNvPicPr>
            <a:picLocks noGrp="1" noChangeAspect="1" noChangeArrowheads="1"/>
          </p:cNvPicPr>
          <p:nvPr>
            <p:ph idx="1"/>
          </p:nvPr>
        </p:nvPicPr>
        <p:blipFill>
          <a:blip r:embed="rId3" cstate="print"/>
          <a:srcRect/>
          <a:stretch>
            <a:fillRect/>
          </a:stretch>
        </p:blipFill>
        <p:spPr bwMode="auto">
          <a:xfrm>
            <a:off x="1692618" y="2326481"/>
            <a:ext cx="5758763" cy="3073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45</a:t>
            </a:fld>
            <a:endParaRPr lang="it-IT" b="1" dirty="0">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8" name="Segnaposto contenuto 7"/>
          <p:cNvSpPr>
            <a:spLocks noGrp="1"/>
          </p:cNvSpPr>
          <p:nvPr>
            <p:ph idx="1"/>
          </p:nvPr>
        </p:nvSpPr>
        <p:spPr/>
        <p:txBody>
          <a:bodyPr>
            <a:normAutofit/>
          </a:bodyPr>
          <a:lstStyle/>
          <a:p>
            <a:pPr algn="just"/>
            <a:r>
              <a:rPr lang="it-IT" sz="2000" dirty="0"/>
              <a:t>Spese incasso insoluto (esempio, 15%)</a:t>
            </a:r>
          </a:p>
          <a:p>
            <a:pPr lvl="1" algn="just"/>
            <a:r>
              <a:rPr lang="it-IT" sz="1600" dirty="0"/>
              <a:t>Costo specifico per nesso e natura, connesso all’evento mora</a:t>
            </a:r>
          </a:p>
          <a:p>
            <a:pPr algn="just"/>
            <a:r>
              <a:rPr lang="it-IT" sz="2000" dirty="0"/>
              <a:t>Il percorso non solo contabile dell’applicazione della mora</a:t>
            </a:r>
          </a:p>
          <a:p>
            <a:pPr lvl="1" algn="just"/>
            <a:r>
              <a:rPr lang="it-IT" sz="1600" dirty="0"/>
              <a:t>Alle fisiologiche scadenze è applicato il Tasso Leasing (Tasso Interno di Attualizzazione)</a:t>
            </a:r>
          </a:p>
          <a:p>
            <a:pPr lvl="1" algn="just"/>
            <a:r>
              <a:rPr lang="it-IT" sz="1600" dirty="0"/>
              <a:t>Alla scadenza di una rata dell’ammortamento, è emessa una fattura il cui importo contempla la quota di capitale a rimborso, e la quota degli interessi generati dall’applicazione del Tasso Leasing</a:t>
            </a:r>
          </a:p>
          <a:p>
            <a:pPr lvl="1" algn="just"/>
            <a:r>
              <a:rPr lang="it-IT" sz="1600" dirty="0"/>
              <a:t>Mancato pagamento della rata di ammortamento</a:t>
            </a:r>
          </a:p>
          <a:p>
            <a:pPr lvl="1" algn="just"/>
            <a:r>
              <a:rPr lang="it-IT" sz="1600" dirty="0"/>
              <a:t>Dopo l’avvenuto pagamento in ritardo della rata di ammortamento, viene emessa una fattura di mora, i cui oneri sono calcolati sul valore </a:t>
            </a:r>
            <a:r>
              <a:rPr lang="it-IT" sz="1600" u="sng" dirty="0"/>
              <a:t>dell’importo insoluto comprensivo di iva</a:t>
            </a:r>
            <a:r>
              <a:rPr lang="it-IT" sz="1600" dirty="0"/>
              <a:t>, per il numero di giorni di effettivo ritardo, e sul valore dell’importo insoluto comprensivo di iva, già maggiorato degli oneri di mora, viene calcolato un ulteriore onere del 15%, generando così il valore complessivo della “mora effettiva”</a:t>
            </a:r>
          </a:p>
          <a:p>
            <a:pPr lvl="1" algn="just"/>
            <a:r>
              <a:rPr lang="it-IT" sz="1600" dirty="0"/>
              <a:t>Effetti anatocistici del calcolo (differenza con l’anatocismo dei conti correnti, che tecnicamente non esiste come fenomeno!!!!!!!!!!, non è una provocazione)</a:t>
            </a:r>
          </a:p>
          <a:p>
            <a:pPr algn="just"/>
            <a:endParaRPr lang="it-IT" sz="2000" dirty="0"/>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46</a:t>
            </a:fld>
            <a:endParaRPr lang="it-IT" b="1"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Clausola di salvaguardia</a:t>
            </a:r>
          </a:p>
          <a:p>
            <a:pPr lvl="1" algn="just"/>
            <a:r>
              <a:rPr lang="it-IT" sz="1600" b="1" dirty="0"/>
              <a:t>Inquadramento  giuridico e considerazioni (rif. Pag. 17 e 18)</a:t>
            </a:r>
          </a:p>
          <a:p>
            <a:pPr lvl="1" algn="just"/>
            <a:r>
              <a:rPr lang="it-IT" sz="1600" b="1" dirty="0"/>
              <a:t>Inquadramento contrattuale</a:t>
            </a:r>
          </a:p>
          <a:p>
            <a:pPr lvl="1" algn="just"/>
            <a:r>
              <a:rPr lang="it-IT" sz="1600" b="1" dirty="0"/>
              <a:t>Tabelle di allineamento alla soglia</a:t>
            </a:r>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47</a:t>
            </a:fld>
            <a:endParaRPr lang="it-IT" b="1"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1254037" y="1818481"/>
            <a:ext cx="6635925" cy="4089400"/>
          </a:xfrm>
          <a:prstGeom prst="rect">
            <a:avLst/>
          </a:prstGeom>
          <a:noFill/>
          <a:ln w="9525">
            <a:noFill/>
            <a:miter lim="800000"/>
            <a:headEnd/>
            <a:tailEnd/>
          </a:ln>
          <a:effectLst/>
        </p:spPr>
      </p:pic>
      <p:sp>
        <p:nvSpPr>
          <p:cNvPr id="8" name="Segnaposto numero diapositiva 7"/>
          <p:cNvSpPr>
            <a:spLocks noGrp="1"/>
          </p:cNvSpPr>
          <p:nvPr>
            <p:ph type="sldNum" sz="quarter" idx="12"/>
          </p:nvPr>
        </p:nvSpPr>
        <p:spPr/>
        <p:txBody>
          <a:bodyPr/>
          <a:lstStyle/>
          <a:p>
            <a:fld id="{11B6870F-51C0-4C19-BD95-ECF685A7F28C}" type="slidenum">
              <a:rPr lang="it-IT" b="1" smtClean="0">
                <a:solidFill>
                  <a:schemeClr val="tx1"/>
                </a:solidFill>
              </a:rPr>
              <a:pPr/>
              <a:t>48</a:t>
            </a:fld>
            <a:endParaRPr lang="it-IT" b="1"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Relazione contrattuale finanziatore/finanziato</a:t>
            </a:r>
          </a:p>
          <a:p>
            <a:pPr lvl="1" algn="just"/>
            <a:r>
              <a:rPr lang="it-IT" sz="1600" b="1" dirty="0"/>
              <a:t>Stato della relazione</a:t>
            </a:r>
          </a:p>
          <a:p>
            <a:pPr lvl="1" algn="just"/>
            <a:r>
              <a:rPr lang="it-IT" sz="1600" b="1" dirty="0"/>
              <a:t>Verifica della gestione post contrattuale (invio aggiornamenti di sintesi)</a:t>
            </a:r>
          </a:p>
          <a:p>
            <a:pPr lvl="1" algn="just"/>
            <a:r>
              <a:rPr lang="it-IT" sz="1600" b="1" dirty="0"/>
              <a:t>Note su eventuale corrispondenza, contenuti pervenuti e risposte</a:t>
            </a:r>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45709"/>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49</a:t>
            </a:fld>
            <a:endParaRPr lang="it-IT"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Il sistema finanziario, soggetto attivo della relazione</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Scenario</a:t>
            </a:r>
          </a:p>
          <a:p>
            <a:pPr algn="just"/>
            <a:r>
              <a:rPr lang="it-IT" sz="2000" b="1" dirty="0"/>
              <a:t>Assenza di concorrenza reale</a:t>
            </a:r>
            <a:r>
              <a:rPr lang="it-IT" sz="2000" dirty="0"/>
              <a:t>, fusioni e accorpamenti hanno ingigantito le disfunzioni del sistema</a:t>
            </a:r>
          </a:p>
          <a:p>
            <a:pPr algn="just"/>
            <a:r>
              <a:rPr lang="it-IT" sz="2000" b="1" dirty="0"/>
              <a:t>Distacco dal territorio </a:t>
            </a:r>
            <a:r>
              <a:rPr lang="it-IT" sz="2000" dirty="0"/>
              <a:t>e dal mondo dell’economia reale</a:t>
            </a:r>
          </a:p>
          <a:p>
            <a:pPr algn="just"/>
            <a:r>
              <a:rPr lang="it-IT" sz="2000" b="1" dirty="0"/>
              <a:t>Crisi del modello organizzativo funzionale </a:t>
            </a:r>
            <a:r>
              <a:rPr lang="it-IT" sz="2000" dirty="0"/>
              <a:t>in costante evoluzione, sono scomparse le figure degli operatori, formati ora solo all’utilizzo di sistemi di valutazione standardizzati</a:t>
            </a:r>
          </a:p>
          <a:p>
            <a:pPr algn="just"/>
            <a:r>
              <a:rPr lang="it-IT" sz="2000" b="1" dirty="0"/>
              <a:t>I Rating</a:t>
            </a:r>
            <a:r>
              <a:rPr lang="it-IT" sz="2000" dirty="0"/>
              <a:t>, sono algoritmi nati per misurare la consistenza del sistema bancario, utilizzati invece per misurare la consistenza della clientela (segmentazione del portafoglio)</a:t>
            </a:r>
          </a:p>
          <a:p>
            <a:pPr algn="just"/>
            <a:r>
              <a:rPr lang="it-IT" sz="2000" b="1" dirty="0"/>
              <a:t>Analoga base documentale </a:t>
            </a:r>
            <a:r>
              <a:rPr lang="it-IT" sz="2000" dirty="0"/>
              <a:t>non assicura analoga capacità di credito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nchor="ctr" anchorCtr="1"/>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45709"/>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5</a:t>
            </a:fld>
            <a:endParaRPr lang="it-IT" b="1"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Contenuti di garanzia della perizia</a:t>
            </a:r>
          </a:p>
          <a:p>
            <a:pPr lvl="1" algn="just"/>
            <a:r>
              <a:rPr lang="it-IT" sz="1600" b="1" dirty="0"/>
              <a:t>Informazioni ricevute, loro tutela</a:t>
            </a:r>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26883"/>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a:xfrm>
            <a:off x="6553200" y="6356351"/>
            <a:ext cx="2133600" cy="313010"/>
          </a:xfrm>
        </p:spPr>
        <p:txBody>
          <a:bodyPr/>
          <a:lstStyle/>
          <a:p>
            <a:fld id="{11B6870F-51C0-4C19-BD95-ECF685A7F28C}" type="slidenum">
              <a:rPr lang="it-IT" b="1" smtClean="0">
                <a:solidFill>
                  <a:schemeClr val="tx1"/>
                </a:solidFill>
              </a:rPr>
              <a:pPr/>
              <a:t>50</a:t>
            </a:fld>
            <a:endParaRPr lang="it-IT" b="1"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Impostazione dell’analisi, la perizia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Struttura e contenuti</a:t>
            </a:r>
          </a:p>
          <a:p>
            <a:pPr algn="just"/>
            <a:r>
              <a:rPr lang="it-IT" sz="2000" b="1" dirty="0"/>
              <a:t>Appendice normativa per linea di vizio</a:t>
            </a:r>
          </a:p>
          <a:p>
            <a:pPr lvl="1" algn="just"/>
            <a:r>
              <a:rPr lang="it-IT" sz="1600" b="1" dirty="0"/>
              <a:t>Le fonti del diritto utilizzate</a:t>
            </a:r>
          </a:p>
          <a:p>
            <a:pPr lvl="1" algn="just"/>
            <a:r>
              <a:rPr lang="it-IT" sz="1600" b="1" dirty="0"/>
              <a:t>I riferimenti dei codici</a:t>
            </a:r>
          </a:p>
          <a:p>
            <a:pPr lvl="1" algn="just"/>
            <a:r>
              <a:rPr lang="it-IT" sz="1600" b="1" dirty="0"/>
              <a:t>Cassazione e Corte Costituzionale</a:t>
            </a:r>
          </a:p>
          <a:p>
            <a:pPr lvl="1" algn="just"/>
            <a:r>
              <a:rPr lang="it-IT" sz="1600" b="1" dirty="0"/>
              <a:t>Sentenze di merito su violazioni rilevate</a:t>
            </a:r>
          </a:p>
          <a:p>
            <a:pPr lvl="1" algn="just"/>
            <a:r>
              <a:rPr lang="it-IT" sz="1600" b="1" dirty="0"/>
              <a:t>Decisioni </a:t>
            </a:r>
            <a:r>
              <a:rPr lang="it-IT" sz="1600" b="1" dirty="0" err="1"/>
              <a:t>A.B.F.</a:t>
            </a:r>
            <a:r>
              <a:rPr lang="it-IT" sz="1600" b="1" dirty="0"/>
              <a:t> (se </a:t>
            </a:r>
            <a:r>
              <a:rPr lang="it-IT" sz="1600" b="1" dirty="0" err="1"/>
              <a:t>rilevanti…</a:t>
            </a:r>
            <a:r>
              <a:rPr lang="it-IT" sz="1600" b="1" dirty="0"/>
              <a:t> ovviamente)</a:t>
            </a:r>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51</a:t>
            </a:fld>
            <a:endParaRPr lang="it-IT" b="1"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L’approccio con il soggetto attivo della relazione</a:t>
            </a:r>
            <a:endParaRPr lang="it-IT" sz="2400" dirty="0"/>
          </a:p>
        </p:txBody>
      </p:sp>
      <p:sp>
        <p:nvSpPr>
          <p:cNvPr id="8" name="Segnaposto contenuto 7"/>
          <p:cNvSpPr>
            <a:spLocks noGrp="1"/>
          </p:cNvSpPr>
          <p:nvPr>
            <p:ph idx="1"/>
          </p:nvPr>
        </p:nvSpPr>
        <p:spPr/>
        <p:txBody>
          <a:bodyPr>
            <a:normAutofit/>
          </a:bodyPr>
          <a:lstStyle/>
          <a:p>
            <a:pPr algn="just"/>
            <a:r>
              <a:rPr lang="it-IT" sz="2000" b="1" dirty="0"/>
              <a:t>Non bisogna avere paura, il nostro interlocutore è un esecutore, pensa poco, non è preparato come noi, il nostro motto è e deve essere: “poco se ci consideriamo, molto se ci confrontiamo”</a:t>
            </a:r>
          </a:p>
          <a:p>
            <a:pPr algn="just"/>
            <a:r>
              <a:rPr lang="it-IT" sz="2000" dirty="0"/>
              <a:t>Incontro per sottoporre informalmente le contestazioni da muovere, ricerca di un contraddittorio in un tavolo tecnico</a:t>
            </a:r>
          </a:p>
          <a:p>
            <a:pPr algn="just"/>
            <a:r>
              <a:rPr lang="it-IT" sz="2000" dirty="0"/>
              <a:t>Insussistenza dei rischi di ritorsione, conseguenze eventuali per il finanziatore (CDR, estorsione, fidi a termine o a tempo indeterminato)</a:t>
            </a:r>
          </a:p>
          <a:p>
            <a:pPr algn="just"/>
            <a:r>
              <a:rPr lang="it-IT" sz="2000" dirty="0"/>
              <a:t>Corrispondenza con dichiarazione di intenti, vizi, azione civile e penale </a:t>
            </a:r>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52</a:t>
            </a:fld>
            <a:endParaRPr lang="it-IT" b="1" dirty="0">
              <a:solidFill>
                <a:schemeClr val="tx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Ritualità dei riscontri alle contestazioni</a:t>
            </a:r>
            <a:endParaRPr lang="it-IT" sz="2400" dirty="0"/>
          </a:p>
        </p:txBody>
      </p:sp>
      <p:sp>
        <p:nvSpPr>
          <p:cNvPr id="8" name="Segnaposto contenuto 7"/>
          <p:cNvSpPr>
            <a:spLocks noGrp="1"/>
          </p:cNvSpPr>
          <p:nvPr>
            <p:ph idx="1"/>
          </p:nvPr>
        </p:nvSpPr>
        <p:spPr/>
        <p:txBody>
          <a:bodyPr>
            <a:normAutofit/>
          </a:bodyPr>
          <a:lstStyle/>
          <a:p>
            <a:pPr algn="just"/>
            <a:r>
              <a:rPr lang="it-IT" sz="2000" dirty="0"/>
              <a:t>Ovvia assenza di qualsiasi ammissione di colpa</a:t>
            </a:r>
          </a:p>
          <a:p>
            <a:pPr algn="just"/>
            <a:r>
              <a:rPr lang="it-IT" sz="2000" dirty="0"/>
              <a:t>Il </a:t>
            </a:r>
            <a:r>
              <a:rPr lang="it-IT" sz="2000" dirty="0" err="1"/>
              <a:t>T.E.G.</a:t>
            </a:r>
            <a:r>
              <a:rPr lang="it-IT" sz="2000" dirty="0"/>
              <a:t> alla data del contratto era in soglia</a:t>
            </a:r>
          </a:p>
          <a:p>
            <a:pPr algn="just"/>
            <a:r>
              <a:rPr lang="it-IT" sz="2000" dirty="0"/>
              <a:t>Adempimenti coerenti alle circolari della Banca d’Italia</a:t>
            </a:r>
          </a:p>
          <a:p>
            <a:pPr algn="just"/>
            <a:r>
              <a:rPr lang="it-IT" sz="2000" dirty="0"/>
              <a:t>Appello alla clausola di salvaguardia</a:t>
            </a:r>
          </a:p>
          <a:p>
            <a:pPr algn="just"/>
            <a:endParaRPr lang="it-IT" sz="2000" dirty="0"/>
          </a:p>
          <a:p>
            <a:pPr algn="ctr">
              <a:buNone/>
            </a:pPr>
            <a:r>
              <a:rPr lang="it-IT" sz="2000" b="1" dirty="0"/>
              <a:t>Opportunità</a:t>
            </a:r>
          </a:p>
          <a:p>
            <a:pPr algn="just"/>
            <a:r>
              <a:rPr lang="it-IT" sz="2000" dirty="0"/>
              <a:t>Censimento delle violazioni per Istituto e per linea di prodotto, mutui e leasing, agevola il lavoro, l’analisi del contratto, consente di individuare rapidamente le criticità</a:t>
            </a:r>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50677"/>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a:xfrm>
            <a:off x="6553200" y="6453336"/>
            <a:ext cx="2133600" cy="216024"/>
          </a:xfrm>
        </p:spPr>
        <p:txBody>
          <a:bodyPr/>
          <a:lstStyle/>
          <a:p>
            <a:fld id="{11B6870F-51C0-4C19-BD95-ECF685A7F28C}" type="slidenum">
              <a:rPr lang="it-IT" b="1" smtClean="0">
                <a:solidFill>
                  <a:schemeClr val="tx1"/>
                </a:solidFill>
              </a:rPr>
              <a:pPr/>
              <a:t>53</a:t>
            </a:fld>
            <a:endParaRPr lang="it-IT" b="1" dirty="0">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Conclusioni</a:t>
            </a:r>
            <a:endParaRPr lang="it-IT" sz="2400" dirty="0"/>
          </a:p>
        </p:txBody>
      </p:sp>
      <p:sp>
        <p:nvSpPr>
          <p:cNvPr id="8" name="Segnaposto contenuto 7"/>
          <p:cNvSpPr>
            <a:spLocks noGrp="1"/>
          </p:cNvSpPr>
          <p:nvPr>
            <p:ph idx="1"/>
          </p:nvPr>
        </p:nvSpPr>
        <p:spPr/>
        <p:txBody>
          <a:bodyPr>
            <a:normAutofit/>
          </a:bodyPr>
          <a:lstStyle/>
          <a:p>
            <a:pPr algn="just"/>
            <a:r>
              <a:rPr lang="it-IT" sz="2000" dirty="0"/>
              <a:t>Deontologia professionale, assistenza ai clienti corretti, o per richiedere la dovuta revisione contrattuale e il riconoscimento dei maggiori oneri indebitamente percepiti, o per difendersi da azioni di recupero non giustificate</a:t>
            </a:r>
          </a:p>
          <a:p>
            <a:pPr algn="just"/>
            <a:r>
              <a:rPr lang="it-IT" sz="2000" dirty="0"/>
              <a:t>Nessuna assistenza strumentale ai clienti “mariuoli” accresce nel sistema (Banche e Tribunali) la stima nei riguardi del professionista</a:t>
            </a:r>
          </a:p>
          <a:p>
            <a:pPr algn="just"/>
            <a:r>
              <a:rPr lang="it-IT" sz="2000" dirty="0"/>
              <a:t>Avere coraggio nell’approccio al problema, non vendere fumo al cliente, rassicurare il cliente con autorevolezza di contenuti</a:t>
            </a:r>
          </a:p>
          <a:p>
            <a:pPr algn="just"/>
            <a:r>
              <a:rPr lang="it-IT" sz="2000" dirty="0"/>
              <a:t>I possibili risultati si possono ottenere in tempi lunghi, nel merito possono essere ben supportati ma anche incerti, rilevanza del Foro competente</a:t>
            </a:r>
          </a:p>
          <a:p>
            <a:pPr algn="just"/>
            <a:r>
              <a:rPr lang="it-IT" sz="2000" dirty="0"/>
              <a:t>Strutturare una filiera tecnico legale</a:t>
            </a:r>
          </a:p>
          <a:p>
            <a:pPr algn="just"/>
            <a:r>
              <a:rPr lang="it-IT" sz="2000" dirty="0"/>
              <a:t>L’offerta professionale è di valore e non di prezzo, compensi massimizzati sul successo</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54</a:t>
            </a:fld>
            <a:endParaRPr lang="it-IT" b="1" dirty="0">
              <a:solidFill>
                <a:schemeClr val="tx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Conclusioni</a:t>
            </a:r>
            <a:endParaRPr lang="it-IT" sz="2400" dirty="0"/>
          </a:p>
        </p:txBody>
      </p:sp>
      <p:sp>
        <p:nvSpPr>
          <p:cNvPr id="8" name="Segnaposto contenuto 7"/>
          <p:cNvSpPr>
            <a:spLocks noGrp="1"/>
          </p:cNvSpPr>
          <p:nvPr>
            <p:ph idx="1"/>
          </p:nvPr>
        </p:nvSpPr>
        <p:spPr/>
        <p:txBody>
          <a:bodyPr>
            <a:normAutofit/>
          </a:bodyPr>
          <a:lstStyle/>
          <a:p>
            <a:pPr algn="just"/>
            <a:r>
              <a:rPr lang="it-IT" sz="2000" dirty="0"/>
              <a:t>Siamo in piena terza guerra mondiale, questa guerra è già più lunga rispetto alla prima e alla seconda mondiale, ha fatto molte vittime, le aziende </a:t>
            </a:r>
          </a:p>
          <a:p>
            <a:pPr algn="just"/>
            <a:r>
              <a:rPr lang="it-IT" sz="2000" dirty="0"/>
              <a:t>Dobbiamo fare la nostra parte, la nostra è una missione professionale, civile e sociale</a:t>
            </a:r>
          </a:p>
          <a:p>
            <a:pPr algn="just"/>
            <a:r>
              <a:rPr lang="it-IT" sz="2000" dirty="0"/>
              <a:t>Dobbiamo indossare il cappello di Robin Hood per riprendere dai ricchi (le Banche) il maltolto e distribuirlo non ai poveri, ma agli impoveriti</a:t>
            </a:r>
          </a:p>
          <a:p>
            <a:pPr algn="just"/>
            <a:endParaRPr lang="it-IT" sz="2000" dirty="0"/>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55</a:t>
            </a:fld>
            <a:endParaRPr lang="it-IT"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Il sistema finanziario, soggetto attivo della relazione</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Scenario</a:t>
            </a:r>
          </a:p>
          <a:p>
            <a:pPr algn="just"/>
            <a:r>
              <a:rPr lang="it-IT" sz="2000" b="1" dirty="0"/>
              <a:t>Il processo di standardizzazione delle valutazioni </a:t>
            </a:r>
            <a:r>
              <a:rPr lang="it-IT" sz="2000" dirty="0"/>
              <a:t>ha esasperato il ricorso consapevole a condotte in violazione di legge</a:t>
            </a:r>
          </a:p>
          <a:p>
            <a:pPr algn="just"/>
            <a:r>
              <a:rPr lang="it-IT" sz="2000" b="1" dirty="0"/>
              <a:t>Consapevolezza delle violazioni</a:t>
            </a:r>
            <a:r>
              <a:rPr lang="it-IT" sz="2000" dirty="0"/>
              <a:t>, di scenari contrattuali in usura, dei benefici economici sui bilanci legati alla logica dei grandi numeri, tutto frutto di una cattiva gestione del credito e delle sofferenze</a:t>
            </a:r>
          </a:p>
          <a:p>
            <a:pPr algn="just"/>
            <a:r>
              <a:rPr lang="it-IT" sz="2000" b="1" dirty="0"/>
              <a:t>Ruolo di copertura della Banca d’Italia</a:t>
            </a:r>
            <a:r>
              <a:rPr lang="it-IT" sz="2000" dirty="0"/>
              <a:t>, costretta dalla legge a digerire vincoli e controlli a tutela della clientela, azione consapevole per generare poca chiarezza nei provvedimenti di attuazione e delle circolari</a:t>
            </a:r>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6</a:t>
            </a:fld>
            <a:endParaRPr lang="it-IT"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Il sistema azienda, soggetto passivo della relazione</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Scenario</a:t>
            </a:r>
          </a:p>
          <a:p>
            <a:pPr algn="just"/>
            <a:r>
              <a:rPr lang="it-IT" sz="2000" b="1" dirty="0"/>
              <a:t>La dimensione di un’azienda </a:t>
            </a:r>
            <a:r>
              <a:rPr lang="it-IT" sz="2000" dirty="0"/>
              <a:t>è ininfluente in rapporto all’obiettivo del margine e alle logiche finanziarie che influiscono nella struttura dei costi</a:t>
            </a:r>
          </a:p>
          <a:p>
            <a:pPr algn="just"/>
            <a:r>
              <a:rPr lang="it-IT" sz="2000" b="1" dirty="0"/>
              <a:t>L’azienda nasce e si sviluppa con investimenti a leva</a:t>
            </a:r>
            <a:r>
              <a:rPr lang="it-IT" sz="2000" dirty="0"/>
              <a:t>, capitali di rischio a supporto della gestione corrente, mutui e leasing a supporto dei costi di struttura,  aspetto </a:t>
            </a:r>
            <a:r>
              <a:rPr lang="it-IT" sz="2000" dirty="0" err="1"/>
              <a:t>revolving</a:t>
            </a:r>
            <a:r>
              <a:rPr lang="it-IT" sz="2000" dirty="0"/>
              <a:t> del debito</a:t>
            </a:r>
          </a:p>
          <a:p>
            <a:pPr algn="just"/>
            <a:r>
              <a:rPr lang="it-IT" sz="2000" b="1" dirty="0"/>
              <a:t>Mutui e leasing rappresentano debiti a lunga durata </a:t>
            </a:r>
            <a:r>
              <a:rPr lang="it-IT" sz="2000" dirty="0"/>
              <a:t>che oltre a incidere in modo determinante nel conto economico di un’azienda, stressano l’imprenditore che perde la capacità di concentrarsi sul business (ricambio generazionale, sviluppo, mercati, servizi) </a:t>
            </a:r>
          </a:p>
          <a:p>
            <a:pPr algn="just"/>
            <a:r>
              <a:rPr lang="it-IT" sz="2000" b="1" dirty="0"/>
              <a:t>Il socio occulto dell’impresa</a:t>
            </a:r>
            <a:r>
              <a:rPr lang="it-IT" sz="2000" dirty="0"/>
              <a:t>: il sistema Bancario, più organizzato e preparato degli azionisti e dei manager</a:t>
            </a:r>
          </a:p>
          <a:p>
            <a:pPr algn="just"/>
            <a:endParaRPr lang="it-IT" sz="2000" dirty="0"/>
          </a:p>
          <a:p>
            <a:pPr algn="just"/>
            <a:endParaRPr lang="it-IT" sz="2000"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7</a:t>
            </a:fld>
            <a:endParaRPr lang="it-IT"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Inquadramento generale delle problematica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Richiami normativi di sintesi - le fonti </a:t>
            </a:r>
          </a:p>
          <a:p>
            <a:pPr algn="just"/>
            <a:r>
              <a:rPr lang="it-IT" sz="2000" dirty="0"/>
              <a:t>Art. 1815 codice civile  e  Art. 644 codice penale</a:t>
            </a:r>
          </a:p>
          <a:p>
            <a:pPr algn="just"/>
            <a:r>
              <a:rPr lang="it-IT" sz="2000" dirty="0"/>
              <a:t>Ruolo della Cassazione </a:t>
            </a:r>
          </a:p>
          <a:p>
            <a:pPr lvl="1" algn="just"/>
            <a:r>
              <a:rPr lang="it-IT" sz="1600" b="1" dirty="0"/>
              <a:t>La Cassazione Sez. I, n. 350/13</a:t>
            </a:r>
            <a:r>
              <a:rPr lang="it-IT" sz="1600" dirty="0"/>
              <a:t> ha ancora precisato che, “</a:t>
            </a:r>
            <a:r>
              <a:rPr lang="it-IT" sz="1600" i="1" dirty="0"/>
              <a:t>ai fini dell’applicazione dell’art. 644 c.p. e dell’art. 1815 c.c. comma secondo, s’intendono usurari gli interessi che superano il limite stabilito dalla legge nel momento in cui essi sono promessi o comunque convenuti, a qualunque titolo, quindi anche a titolo d’interessi moratori.</a:t>
            </a:r>
            <a:r>
              <a:rPr lang="it-IT" sz="1600" dirty="0"/>
              <a:t>”.</a:t>
            </a:r>
          </a:p>
          <a:p>
            <a:pPr algn="just"/>
            <a:r>
              <a:rPr lang="it-IT" sz="2000" dirty="0"/>
              <a:t>Violazione norme usura: gratuità della relazione</a:t>
            </a:r>
          </a:p>
          <a:p>
            <a:pPr algn="just"/>
            <a:r>
              <a:rPr lang="it-IT" sz="2000" b="1" dirty="0"/>
              <a:t>Pattuizione contrattuale</a:t>
            </a:r>
            <a:r>
              <a:rPr lang="it-IT" sz="2000" dirty="0"/>
              <a:t>, irrilevanza del momento del pagamento</a:t>
            </a:r>
          </a:p>
          <a:p>
            <a:pPr lvl="1" algn="just"/>
            <a:r>
              <a:rPr lang="it-IT" sz="1600" b="1" dirty="0"/>
              <a:t>La Cassazione Penale, sez. II, il 2 dicembre 2014 n. 50397: </a:t>
            </a:r>
            <a:r>
              <a:rPr lang="it-IT" sz="1600" i="1" dirty="0"/>
              <a:t>“Il reato di usura si configura come reato a schema duplice e, quindi, esso si perfeziona con la sola accettazione della promessa degli interessi o degli altri vantaggi usurari, ove alla promessa non sia seguita effettiva dazione degli stessi, ovvero, nella diversa ipotesi in cui la dazione sia stata effettuata, con l’integrale adempimento dell’obbligazione usuraria”.</a:t>
            </a:r>
            <a:endParaRPr lang="it-IT" sz="1600" dirty="0"/>
          </a:p>
          <a:p>
            <a:pPr algn="just"/>
            <a:endParaRPr lang="it-IT" sz="2000" b="1"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8</a:t>
            </a:fld>
            <a:endParaRPr lang="it-IT"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115616" y="274638"/>
            <a:ext cx="7128792" cy="778098"/>
          </a:xfrm>
        </p:spPr>
        <p:txBody>
          <a:bodyPr>
            <a:normAutofit fontScale="90000"/>
          </a:bodyPr>
          <a:lstStyle/>
          <a:p>
            <a:r>
              <a:rPr lang="it-IT" sz="2400" dirty="0"/>
              <a:t>Mutui e Leasing - Usura e vizi contrattuali</a:t>
            </a:r>
            <a:br>
              <a:rPr lang="it-IT" sz="2400" dirty="0"/>
            </a:br>
            <a:r>
              <a:rPr lang="it-IT" sz="2400" b="1" i="1" dirty="0"/>
              <a:t>Inquadramento generale delle problematica</a:t>
            </a:r>
            <a:endParaRPr lang="it-IT" sz="2400" dirty="0"/>
          </a:p>
        </p:txBody>
      </p:sp>
      <p:sp>
        <p:nvSpPr>
          <p:cNvPr id="8" name="Segnaposto contenuto 7"/>
          <p:cNvSpPr>
            <a:spLocks noGrp="1"/>
          </p:cNvSpPr>
          <p:nvPr>
            <p:ph idx="1"/>
          </p:nvPr>
        </p:nvSpPr>
        <p:spPr/>
        <p:txBody>
          <a:bodyPr>
            <a:normAutofit/>
          </a:bodyPr>
          <a:lstStyle/>
          <a:p>
            <a:pPr algn="ctr">
              <a:buNone/>
            </a:pPr>
            <a:r>
              <a:rPr lang="it-IT" sz="2400" b="1" dirty="0"/>
              <a:t>Richiami normativi di sintesi - le fonti </a:t>
            </a:r>
          </a:p>
          <a:p>
            <a:pPr lvl="1" algn="just"/>
            <a:r>
              <a:rPr lang="it-IT" sz="1600" b="1" dirty="0"/>
              <a:t>La Cassazione Penale, sez. II, l’8 ottobre 2015 n. 40380: </a:t>
            </a:r>
            <a:r>
              <a:rPr lang="it-IT" sz="1600" i="1" dirty="0"/>
              <a:t>“quando la promessa del corrispettivo, in tutto o in parte, non viene mantenuta, il reato si perfeziona con la sola accettazione dell'obbligazione rimasta inadempiuta”.</a:t>
            </a:r>
            <a:endParaRPr lang="it-IT" sz="1600" dirty="0"/>
          </a:p>
          <a:p>
            <a:pPr algn="just"/>
            <a:r>
              <a:rPr lang="it-IT" sz="2000" dirty="0"/>
              <a:t>Non uniformità delle decisioni di merito</a:t>
            </a:r>
          </a:p>
          <a:p>
            <a:pPr algn="just"/>
            <a:r>
              <a:rPr lang="it-IT" sz="2000" b="1" dirty="0"/>
              <a:t>Peso e ruolo delle circolari della Banca d’Italia</a:t>
            </a:r>
            <a:r>
              <a:rPr lang="it-IT" sz="2000" dirty="0"/>
              <a:t>, Cassazione e Merito</a:t>
            </a:r>
          </a:p>
          <a:p>
            <a:pPr lvl="1" algn="just"/>
            <a:r>
              <a:rPr lang="it-IT" sz="1600" b="1" dirty="0"/>
              <a:t>Cassazione Penale n. 46669/11</a:t>
            </a:r>
            <a:r>
              <a:rPr lang="it-IT" sz="1600" dirty="0"/>
              <a:t>:“</a:t>
            </a:r>
            <a:r>
              <a:rPr lang="it-IT" sz="1600" i="1" dirty="0"/>
              <a:t>Le circolari o direttive, ove illegittime e in violazione di legge, non hanno efficacia vincolante per gli istituti bancari sottoposti alla vigilanza della Banca d'Italia, neppure quale mezzo di interpretazione …”.</a:t>
            </a:r>
          </a:p>
          <a:p>
            <a:pPr lvl="1" algn="just"/>
            <a:r>
              <a:rPr lang="it-IT" sz="1600" b="1" dirty="0"/>
              <a:t>Tribunale di Roma 27 febbraio 2015: </a:t>
            </a:r>
            <a:r>
              <a:rPr lang="it-IT" sz="1600" i="1" dirty="0"/>
              <a:t>“l’esclusione della rilevanza degli interessi di mora da parte della Banca d’Italia ai fini della verifica del superamento del tasso soglia, è questione irrilevante atteso che è noto il rilievo che la circolare della Banca d’Italia ha nell’ordine delle fonti”.</a:t>
            </a:r>
            <a:endParaRPr lang="it-IT" sz="1600" dirty="0"/>
          </a:p>
          <a:p>
            <a:pPr algn="just"/>
            <a:endParaRPr lang="it-IT" sz="2000" b="1" dirty="0"/>
          </a:p>
        </p:txBody>
      </p:sp>
      <p:sp>
        <p:nvSpPr>
          <p:cNvPr id="5" name="Segnaposto piè di pagina 4"/>
          <p:cNvSpPr>
            <a:spLocks noGrp="1"/>
          </p:cNvSpPr>
          <p:nvPr>
            <p:ph type="ftr" sz="quarter" idx="11"/>
          </p:nvPr>
        </p:nvSpPr>
        <p:spPr/>
        <p:txBody>
          <a:bodyPr/>
          <a:lstStyle/>
          <a:p>
            <a:r>
              <a:rPr lang="it-IT"/>
              <a:t>MT Network srl - Via Tolmino, - Roma – mtnetworksrl@gmail.com – mtnetworksrl@legalmail.it</a:t>
            </a:r>
            <a:endParaRPr lang="it-IT" dirty="0"/>
          </a:p>
        </p:txBody>
      </p:sp>
      <p:pic>
        <p:nvPicPr>
          <p:cNvPr id="6" name="Immagine 5" descr="LOGO MT.jpg"/>
          <p:cNvPicPr>
            <a:picLocks noChangeAspect="1"/>
          </p:cNvPicPr>
          <p:nvPr/>
        </p:nvPicPr>
        <p:blipFill>
          <a:blip r:embed="rId2" cstate="print">
            <a:duotone>
              <a:prstClr val="black"/>
              <a:schemeClr val="accent1">
                <a:tint val="45000"/>
                <a:satMod val="400000"/>
              </a:schemeClr>
            </a:duotone>
            <a:lum bright="10000" contrast="-12000"/>
          </a:blip>
          <a:stretch>
            <a:fillRect/>
          </a:stretch>
        </p:blipFill>
        <p:spPr bwMode="gray">
          <a:xfrm>
            <a:off x="323528" y="260648"/>
            <a:ext cx="648072" cy="50405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egnaposto piè di pagina 5"/>
          <p:cNvSpPr txBox="1">
            <a:spLocks/>
          </p:cNvSpPr>
          <p:nvPr/>
        </p:nvSpPr>
        <p:spPr>
          <a:xfrm>
            <a:off x="539552" y="6438082"/>
            <a:ext cx="8280000" cy="276999"/>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chemeClr val="tx2"/>
                </a:solidFill>
                <a:effectLst/>
                <a:uLnTx/>
                <a:uFillTx/>
                <a:latin typeface="+mn-lt"/>
                <a:ea typeface="+mn-ea"/>
                <a:cs typeface="+mn-cs"/>
              </a:rPr>
              <a:t>MT Network srl - Via Tolmino, - Roma – mtnetworksrl@gmail.com – mtnetworksrl@legalmail.it</a:t>
            </a:r>
          </a:p>
        </p:txBody>
      </p:sp>
      <p:sp>
        <p:nvSpPr>
          <p:cNvPr id="10" name="Segnaposto numero diapositiva 9"/>
          <p:cNvSpPr>
            <a:spLocks noGrp="1"/>
          </p:cNvSpPr>
          <p:nvPr>
            <p:ph type="sldNum" sz="quarter" idx="12"/>
          </p:nvPr>
        </p:nvSpPr>
        <p:spPr/>
        <p:txBody>
          <a:bodyPr/>
          <a:lstStyle/>
          <a:p>
            <a:fld id="{11B6870F-51C0-4C19-BD95-ECF685A7F28C}" type="slidenum">
              <a:rPr lang="it-IT" b="1" smtClean="0">
                <a:solidFill>
                  <a:schemeClr val="tx1"/>
                </a:solidFill>
              </a:rPr>
              <a:pPr/>
              <a:t>9</a:t>
            </a:fld>
            <a:endParaRPr lang="it-IT" b="1" dirty="0">
              <a:solidFill>
                <a:schemeClr val="tx1"/>
              </a:solidFill>
            </a:endParaRPr>
          </a:p>
        </p:txBody>
      </p:sp>
    </p:spTree>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1494</TotalTime>
  <Words>5534</Words>
  <Application>Microsoft Office PowerPoint</Application>
  <PresentationFormat>Presentazione su schermo (4:3)</PresentationFormat>
  <Paragraphs>483</Paragraphs>
  <Slides>55</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55</vt:i4>
      </vt:variant>
    </vt:vector>
  </HeadingPairs>
  <TitlesOfParts>
    <vt:vector size="58" baseType="lpstr">
      <vt:lpstr>Arial</vt:lpstr>
      <vt:lpstr>Calibri</vt:lpstr>
      <vt:lpstr>Tema di Office</vt:lpstr>
      <vt:lpstr>Mutui e Leasing - Usura e vizi contrattuali </vt:lpstr>
      <vt:lpstr>Mutui e Leasing - Usura e vizi contrattuali Presentazione Fabrizio Cuttitta MT Network Srl</vt:lpstr>
      <vt:lpstr>Mutui e Leasing - Usura e vizi contrattuali Una presenza inusuale</vt:lpstr>
      <vt:lpstr>Mutui e Leasing - Usura e vizi contrattuali Una presenza inusuale</vt:lpstr>
      <vt:lpstr>Mutui e Leasing - Usura e vizi contrattuali Il sistema finanziario, soggetto attivo della relazione</vt:lpstr>
      <vt:lpstr>Mutui e Leasing - Usura e vizi contrattuali Il sistema finanziario, soggetto attivo della relazione</vt:lpstr>
      <vt:lpstr>Mutui e Leasing - Usura e vizi contrattuali Il sistema azienda, soggetto passivo della relazione</vt:lpstr>
      <vt:lpstr>Mutui e Leasing - Usura e vizi contrattuali Inquadramento generale delle problematica</vt:lpstr>
      <vt:lpstr>Mutui e Leasing - Usura e vizi contrattuali Inquadramento generale delle problematica</vt:lpstr>
      <vt:lpstr>Mutui e Leasing - Usura e vizi contrattuali Inquadramento generale delle problematica</vt:lpstr>
      <vt:lpstr>Mutui e Leasing - Usura e vizi contrattuali Inquadramento generale delle problematica</vt:lpstr>
      <vt:lpstr>Mutui e Leasing - Usura e vizi contrattuali Inquadramento generale delle problematica</vt:lpstr>
      <vt:lpstr>Mutui e Leasing - Usura e vizi contrattuali Inquadramento generale delle problematica</vt:lpstr>
      <vt:lpstr>Mutui e Leasing - Usura e vizi contrattuali Criticità ricorrenti dei contratti di mutuo e leasing</vt:lpstr>
      <vt:lpstr>Mutui e Leasing - Usura e vizi contrattuali Criticità ricorrenti dei contratti di mutuo e leasing</vt:lpstr>
      <vt:lpstr>Mutui e Leasing - Usura e vizi contrattuali Criticità ricorrenti dei contratti di mutuo e leasing</vt:lpstr>
      <vt:lpstr>Mutui e Leasing - Usura e vizi contrattuali Criticità ricorrenti dei contratti di mutuo e leasing</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Impostazione dell’analisi, la perizia</vt:lpstr>
      <vt:lpstr>Mutui e Leasing - Usura e vizi contrattuali L’approccio con il soggetto attivo della relazione</vt:lpstr>
      <vt:lpstr>Mutui e Leasing - Usura e vizi contrattuali Ritualità dei riscontri alle contestazioni</vt:lpstr>
      <vt:lpstr>Mutui e Leasing - Usura e vizi contrattuali Conclusioni</vt:lpstr>
      <vt:lpstr>Mutui e Leasing - Usura e vizi contrattuali Conclusioni</vt:lpstr>
    </vt:vector>
  </TitlesOfParts>
  <Company>La Maddalena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Donatella Carrara</dc:creator>
  <cp:lastModifiedBy>Paola Curto</cp:lastModifiedBy>
  <cp:revision>242</cp:revision>
  <cp:lastPrinted>2013-02-21T13:19:53Z</cp:lastPrinted>
  <dcterms:created xsi:type="dcterms:W3CDTF">2013-02-21T12:45:07Z</dcterms:created>
  <dcterms:modified xsi:type="dcterms:W3CDTF">2016-12-12T11:57:48Z</dcterms:modified>
</cp:coreProperties>
</file>