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4"/>
  </p:notesMasterIdLst>
  <p:sldIdLst>
    <p:sldId id="256" r:id="rId3"/>
    <p:sldId id="301" r:id="rId4"/>
    <p:sldId id="744" r:id="rId5"/>
    <p:sldId id="4885" r:id="rId6"/>
    <p:sldId id="607" r:id="rId7"/>
    <p:sldId id="746" r:id="rId8"/>
    <p:sldId id="749" r:id="rId9"/>
    <p:sldId id="685" r:id="rId10"/>
    <p:sldId id="662" r:id="rId11"/>
    <p:sldId id="663" r:id="rId12"/>
    <p:sldId id="664" r:id="rId13"/>
    <p:sldId id="669" r:id="rId14"/>
    <p:sldId id="747" r:id="rId15"/>
    <p:sldId id="665" r:id="rId16"/>
    <p:sldId id="668" r:id="rId17"/>
    <p:sldId id="4887" r:id="rId18"/>
    <p:sldId id="750" r:id="rId19"/>
    <p:sldId id="706" r:id="rId20"/>
    <p:sldId id="609" r:id="rId21"/>
    <p:sldId id="613" r:id="rId22"/>
    <p:sldId id="751" r:id="rId23"/>
    <p:sldId id="752" r:id="rId24"/>
    <p:sldId id="670" r:id="rId25"/>
    <p:sldId id="671" r:id="rId26"/>
    <p:sldId id="672" r:id="rId27"/>
    <p:sldId id="760" r:id="rId28"/>
    <p:sldId id="753" r:id="rId29"/>
    <p:sldId id="691" r:id="rId30"/>
    <p:sldId id="692" r:id="rId31"/>
    <p:sldId id="678" r:id="rId32"/>
    <p:sldId id="756" r:id="rId33"/>
    <p:sldId id="759" r:id="rId34"/>
    <p:sldId id="758" r:id="rId35"/>
    <p:sldId id="757" r:id="rId36"/>
    <p:sldId id="4881" r:id="rId37"/>
    <p:sldId id="4882" r:id="rId38"/>
    <p:sldId id="4886" r:id="rId39"/>
    <p:sldId id="260" r:id="rId40"/>
    <p:sldId id="4880" r:id="rId41"/>
    <p:sldId id="627" r:id="rId42"/>
    <p:sldId id="623" r:id="rId4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94660"/>
  </p:normalViewPr>
  <p:slideViewPr>
    <p:cSldViewPr snapToGrid="0">
      <p:cViewPr varScale="1">
        <p:scale>
          <a:sx n="58" d="100"/>
          <a:sy n="58" d="100"/>
        </p:scale>
        <p:origin x="50" y="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242C93-A3EC-4282-BB17-AB93200714E3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863EAD4C-E22A-4F67-B992-8FAC63AC7060}">
      <dgm:prSet custT="1"/>
      <dgm:spPr/>
      <dgm:t>
        <a:bodyPr/>
        <a:lstStyle/>
        <a:p>
          <a:r>
            <a:rPr lang="it-IT" sz="1800" dirty="0"/>
            <a:t>Avvio</a:t>
          </a:r>
          <a:r>
            <a:rPr lang="it-IT" sz="1600" dirty="0"/>
            <a:t> </a:t>
          </a:r>
          <a:r>
            <a:rPr lang="it-IT" sz="1800" dirty="0"/>
            <a:t>Riorganizzazione</a:t>
          </a:r>
          <a:endParaRPr lang="it-IT" sz="1600" dirty="0"/>
        </a:p>
      </dgm:t>
    </dgm:pt>
    <dgm:pt modelId="{3073E879-0AEB-4E90-B8F2-8D3CE6FD17CA}" type="parTrans" cxnId="{9CDD22E6-838A-4864-8C15-469E9F334112}">
      <dgm:prSet/>
      <dgm:spPr/>
      <dgm:t>
        <a:bodyPr/>
        <a:lstStyle/>
        <a:p>
          <a:endParaRPr lang="it-IT"/>
        </a:p>
      </dgm:t>
    </dgm:pt>
    <dgm:pt modelId="{32B527BF-4E44-43D2-9863-CDD703746CB6}" type="sibTrans" cxnId="{9CDD22E6-838A-4864-8C15-469E9F334112}">
      <dgm:prSet/>
      <dgm:spPr/>
      <dgm:t>
        <a:bodyPr/>
        <a:lstStyle/>
        <a:p>
          <a:endParaRPr lang="it-IT"/>
        </a:p>
      </dgm:t>
    </dgm:pt>
    <dgm:pt modelId="{F68E7DEA-8228-4A0C-938B-91A61EE75B65}">
      <dgm:prSet/>
      <dgm:spPr/>
      <dgm:t>
        <a:bodyPr/>
        <a:lstStyle/>
        <a:p>
          <a:r>
            <a:rPr lang="it-IT" dirty="0"/>
            <a:t>Certificazione Uni EN ISO 9001:2008</a:t>
          </a:r>
        </a:p>
      </dgm:t>
    </dgm:pt>
    <dgm:pt modelId="{D1336581-E3EB-4ED4-83B7-707777B0A2FF}" type="parTrans" cxnId="{4129BB0B-43F4-40D4-AFCB-EFEDDE666B43}">
      <dgm:prSet/>
      <dgm:spPr/>
      <dgm:t>
        <a:bodyPr/>
        <a:lstStyle/>
        <a:p>
          <a:endParaRPr lang="it-IT"/>
        </a:p>
      </dgm:t>
    </dgm:pt>
    <dgm:pt modelId="{D99AFAA1-FDCD-4289-B52A-69447F0008A4}" type="sibTrans" cxnId="{4129BB0B-43F4-40D4-AFCB-EFEDDE666B43}">
      <dgm:prSet/>
      <dgm:spPr/>
      <dgm:t>
        <a:bodyPr/>
        <a:lstStyle/>
        <a:p>
          <a:endParaRPr lang="it-IT"/>
        </a:p>
      </dgm:t>
    </dgm:pt>
    <dgm:pt modelId="{670B5CD4-9035-4A44-9044-ED1ACEAFF4EF}">
      <dgm:prSet/>
      <dgm:spPr/>
      <dgm:t>
        <a:bodyPr/>
        <a:lstStyle/>
        <a:p>
          <a:r>
            <a:rPr lang="it-IT" dirty="0"/>
            <a:t>Estensione ai processi di investimento mobiliare</a:t>
          </a:r>
        </a:p>
      </dgm:t>
    </dgm:pt>
    <dgm:pt modelId="{2079DADE-03AA-42CE-AA03-8EED829A6367}" type="parTrans" cxnId="{F1642FCB-A36C-43B2-B02A-3E6AD6727371}">
      <dgm:prSet/>
      <dgm:spPr/>
      <dgm:t>
        <a:bodyPr/>
        <a:lstStyle/>
        <a:p>
          <a:endParaRPr lang="it-IT"/>
        </a:p>
      </dgm:t>
    </dgm:pt>
    <dgm:pt modelId="{4F10A0AE-FF93-48FD-B8FF-957A97265C27}" type="sibTrans" cxnId="{F1642FCB-A36C-43B2-B02A-3E6AD6727371}">
      <dgm:prSet/>
      <dgm:spPr/>
      <dgm:t>
        <a:bodyPr/>
        <a:lstStyle/>
        <a:p>
          <a:endParaRPr lang="it-IT"/>
        </a:p>
      </dgm:t>
    </dgm:pt>
    <dgm:pt modelId="{E8DFF20D-5D66-4EFD-89D9-5A6BE80AE76A}">
      <dgm:prSet/>
      <dgm:spPr/>
      <dgm:t>
        <a:bodyPr/>
        <a:lstStyle/>
        <a:p>
          <a:r>
            <a:rPr lang="it-IT" dirty="0"/>
            <a:t>Certificazione Uni EN ISO 9001:2015</a:t>
          </a:r>
        </a:p>
      </dgm:t>
    </dgm:pt>
    <dgm:pt modelId="{4A504993-3959-4C11-B5BE-CE235D38B012}" type="parTrans" cxnId="{7F923E76-5F3C-49FF-9870-E50EAD82B5E3}">
      <dgm:prSet/>
      <dgm:spPr/>
      <dgm:t>
        <a:bodyPr/>
        <a:lstStyle/>
        <a:p>
          <a:endParaRPr lang="it-IT"/>
        </a:p>
      </dgm:t>
    </dgm:pt>
    <dgm:pt modelId="{9B9C20FB-1F89-4274-949C-DD48BD2B6955}" type="sibTrans" cxnId="{7F923E76-5F3C-49FF-9870-E50EAD82B5E3}">
      <dgm:prSet/>
      <dgm:spPr/>
      <dgm:t>
        <a:bodyPr/>
        <a:lstStyle/>
        <a:p>
          <a:endParaRPr lang="it-IT"/>
        </a:p>
      </dgm:t>
    </dgm:pt>
    <dgm:pt modelId="{AED129E8-B272-416D-8493-B2F4125736AA}">
      <dgm:prSet/>
      <dgm:spPr/>
      <dgm:t>
        <a:bodyPr/>
        <a:lstStyle/>
        <a:p>
          <a:r>
            <a:rPr lang="it-IT" dirty="0"/>
            <a:t>Estensione ai processi di contabilità e redazione del Bilancio</a:t>
          </a:r>
        </a:p>
      </dgm:t>
    </dgm:pt>
    <dgm:pt modelId="{1A73F551-15FD-41D3-8D81-DF9E1D6B36D7}" type="parTrans" cxnId="{FB75F487-97A7-4DDC-83AD-BF958592A0F5}">
      <dgm:prSet/>
      <dgm:spPr/>
      <dgm:t>
        <a:bodyPr/>
        <a:lstStyle/>
        <a:p>
          <a:endParaRPr lang="it-IT"/>
        </a:p>
      </dgm:t>
    </dgm:pt>
    <dgm:pt modelId="{7C20983A-CDD1-4F7B-B928-2590AB80952A}" type="sibTrans" cxnId="{FB75F487-97A7-4DDC-83AD-BF958592A0F5}">
      <dgm:prSet/>
      <dgm:spPr/>
      <dgm:t>
        <a:bodyPr/>
        <a:lstStyle/>
        <a:p>
          <a:endParaRPr lang="it-IT"/>
        </a:p>
      </dgm:t>
    </dgm:pt>
    <dgm:pt modelId="{EB3061CB-6F46-4F25-8D70-748BB5FDE48E}" type="pres">
      <dgm:prSet presAssocID="{0C242C93-A3EC-4282-BB17-AB93200714E3}" presName="Name0" presStyleCnt="0">
        <dgm:presLayoutVars>
          <dgm:dir/>
          <dgm:resizeHandles val="exact"/>
        </dgm:presLayoutVars>
      </dgm:prSet>
      <dgm:spPr/>
    </dgm:pt>
    <dgm:pt modelId="{3569105F-1F98-41F0-B67C-F312B526B5E5}" type="pres">
      <dgm:prSet presAssocID="{863EAD4C-E22A-4F67-B992-8FAC63AC7060}" presName="node" presStyleLbl="node1" presStyleIdx="0" presStyleCnt="5" custScaleX="121762" custLinFactNeighborX="36856" custLinFactNeighborY="0">
        <dgm:presLayoutVars>
          <dgm:bulletEnabled val="1"/>
        </dgm:presLayoutVars>
      </dgm:prSet>
      <dgm:spPr/>
    </dgm:pt>
    <dgm:pt modelId="{FFF6F908-F71F-4144-B8D7-EA7A8C90806C}" type="pres">
      <dgm:prSet presAssocID="{32B527BF-4E44-43D2-9863-CDD703746CB6}" presName="sibTrans" presStyleCnt="0"/>
      <dgm:spPr/>
    </dgm:pt>
    <dgm:pt modelId="{6B8E3E78-9920-4A54-B437-B0085D6C0454}" type="pres">
      <dgm:prSet presAssocID="{F68E7DEA-8228-4A0C-938B-91A61EE75B65}" presName="node" presStyleLbl="node1" presStyleIdx="1" presStyleCnt="5">
        <dgm:presLayoutVars>
          <dgm:bulletEnabled val="1"/>
        </dgm:presLayoutVars>
      </dgm:prSet>
      <dgm:spPr/>
    </dgm:pt>
    <dgm:pt modelId="{EFFF5B12-7C9C-42C0-A712-026EEE28A897}" type="pres">
      <dgm:prSet presAssocID="{D99AFAA1-FDCD-4289-B52A-69447F0008A4}" presName="sibTrans" presStyleCnt="0"/>
      <dgm:spPr/>
    </dgm:pt>
    <dgm:pt modelId="{65AF8B31-8445-44A2-921B-BE4E73449D65}" type="pres">
      <dgm:prSet presAssocID="{670B5CD4-9035-4A44-9044-ED1ACEAFF4EF}" presName="node" presStyleLbl="node1" presStyleIdx="2" presStyleCnt="5" custLinFactNeighborX="8883" custLinFactNeighborY="1571">
        <dgm:presLayoutVars>
          <dgm:bulletEnabled val="1"/>
        </dgm:presLayoutVars>
      </dgm:prSet>
      <dgm:spPr/>
    </dgm:pt>
    <dgm:pt modelId="{C89F59F7-5E74-40EF-A50C-3EE5DF12AFEE}" type="pres">
      <dgm:prSet presAssocID="{4F10A0AE-FF93-48FD-B8FF-957A97265C27}" presName="sibTrans" presStyleCnt="0"/>
      <dgm:spPr/>
    </dgm:pt>
    <dgm:pt modelId="{19931664-76C6-4A8C-AE4F-3749FB2EE445}" type="pres">
      <dgm:prSet presAssocID="{E8DFF20D-5D66-4EFD-89D9-5A6BE80AE76A}" presName="node" presStyleLbl="node1" presStyleIdx="3" presStyleCnt="5">
        <dgm:presLayoutVars>
          <dgm:bulletEnabled val="1"/>
        </dgm:presLayoutVars>
      </dgm:prSet>
      <dgm:spPr/>
    </dgm:pt>
    <dgm:pt modelId="{324BFA6B-BE55-45FA-84CA-EDC9E2EE4E46}" type="pres">
      <dgm:prSet presAssocID="{9B9C20FB-1F89-4274-949C-DD48BD2B6955}" presName="sibTrans" presStyleCnt="0"/>
      <dgm:spPr/>
    </dgm:pt>
    <dgm:pt modelId="{A64472D4-6D2E-4097-A738-997B6090F281}" type="pres">
      <dgm:prSet presAssocID="{AED129E8-B272-416D-8493-B2F4125736AA}" presName="node" presStyleLbl="node1" presStyleIdx="4" presStyleCnt="5">
        <dgm:presLayoutVars>
          <dgm:bulletEnabled val="1"/>
        </dgm:presLayoutVars>
      </dgm:prSet>
      <dgm:spPr/>
    </dgm:pt>
  </dgm:ptLst>
  <dgm:cxnLst>
    <dgm:cxn modelId="{4129BB0B-43F4-40D4-AFCB-EFEDDE666B43}" srcId="{0C242C93-A3EC-4282-BB17-AB93200714E3}" destId="{F68E7DEA-8228-4A0C-938B-91A61EE75B65}" srcOrd="1" destOrd="0" parTransId="{D1336581-E3EB-4ED4-83B7-707777B0A2FF}" sibTransId="{D99AFAA1-FDCD-4289-B52A-69447F0008A4}"/>
    <dgm:cxn modelId="{D04F9C0F-897E-4FCF-95AF-64700B7B38DD}" type="presOf" srcId="{670B5CD4-9035-4A44-9044-ED1ACEAFF4EF}" destId="{65AF8B31-8445-44A2-921B-BE4E73449D65}" srcOrd="0" destOrd="0" presId="urn:microsoft.com/office/officeart/2005/8/layout/hList6"/>
    <dgm:cxn modelId="{B6C93430-BD8F-4FFF-9CB2-2F5BB2394F00}" type="presOf" srcId="{0C242C93-A3EC-4282-BB17-AB93200714E3}" destId="{EB3061CB-6F46-4F25-8D70-748BB5FDE48E}" srcOrd="0" destOrd="0" presId="urn:microsoft.com/office/officeart/2005/8/layout/hList6"/>
    <dgm:cxn modelId="{47B4F932-4740-44E3-AA3F-6D4C37D8FD1C}" type="presOf" srcId="{F68E7DEA-8228-4A0C-938B-91A61EE75B65}" destId="{6B8E3E78-9920-4A54-B437-B0085D6C0454}" srcOrd="0" destOrd="0" presId="urn:microsoft.com/office/officeart/2005/8/layout/hList6"/>
    <dgm:cxn modelId="{93653238-36C4-4D0F-8F63-114F4F09DBA4}" type="presOf" srcId="{AED129E8-B272-416D-8493-B2F4125736AA}" destId="{A64472D4-6D2E-4097-A738-997B6090F281}" srcOrd="0" destOrd="0" presId="urn:microsoft.com/office/officeart/2005/8/layout/hList6"/>
    <dgm:cxn modelId="{D0BE5D6E-3B91-448B-947C-DA60DBA71801}" type="presOf" srcId="{863EAD4C-E22A-4F67-B992-8FAC63AC7060}" destId="{3569105F-1F98-41F0-B67C-F312B526B5E5}" srcOrd="0" destOrd="0" presId="urn:microsoft.com/office/officeart/2005/8/layout/hList6"/>
    <dgm:cxn modelId="{7F923E76-5F3C-49FF-9870-E50EAD82B5E3}" srcId="{0C242C93-A3EC-4282-BB17-AB93200714E3}" destId="{E8DFF20D-5D66-4EFD-89D9-5A6BE80AE76A}" srcOrd="3" destOrd="0" parTransId="{4A504993-3959-4C11-B5BE-CE235D38B012}" sibTransId="{9B9C20FB-1F89-4274-949C-DD48BD2B6955}"/>
    <dgm:cxn modelId="{CFDCCF85-2321-4EF8-BDAF-B64166D88F5A}" type="presOf" srcId="{E8DFF20D-5D66-4EFD-89D9-5A6BE80AE76A}" destId="{19931664-76C6-4A8C-AE4F-3749FB2EE445}" srcOrd="0" destOrd="0" presId="urn:microsoft.com/office/officeart/2005/8/layout/hList6"/>
    <dgm:cxn modelId="{FB75F487-97A7-4DDC-83AD-BF958592A0F5}" srcId="{0C242C93-A3EC-4282-BB17-AB93200714E3}" destId="{AED129E8-B272-416D-8493-B2F4125736AA}" srcOrd="4" destOrd="0" parTransId="{1A73F551-15FD-41D3-8D81-DF9E1D6B36D7}" sibTransId="{7C20983A-CDD1-4F7B-B928-2590AB80952A}"/>
    <dgm:cxn modelId="{F1642FCB-A36C-43B2-B02A-3E6AD6727371}" srcId="{0C242C93-A3EC-4282-BB17-AB93200714E3}" destId="{670B5CD4-9035-4A44-9044-ED1ACEAFF4EF}" srcOrd="2" destOrd="0" parTransId="{2079DADE-03AA-42CE-AA03-8EED829A6367}" sibTransId="{4F10A0AE-FF93-48FD-B8FF-957A97265C27}"/>
    <dgm:cxn modelId="{9CDD22E6-838A-4864-8C15-469E9F334112}" srcId="{0C242C93-A3EC-4282-BB17-AB93200714E3}" destId="{863EAD4C-E22A-4F67-B992-8FAC63AC7060}" srcOrd="0" destOrd="0" parTransId="{3073E879-0AEB-4E90-B8F2-8D3CE6FD17CA}" sibTransId="{32B527BF-4E44-43D2-9863-CDD703746CB6}"/>
    <dgm:cxn modelId="{673CDE56-8A0E-4532-AE8D-3C90CC65B026}" type="presParOf" srcId="{EB3061CB-6F46-4F25-8D70-748BB5FDE48E}" destId="{3569105F-1F98-41F0-B67C-F312B526B5E5}" srcOrd="0" destOrd="0" presId="urn:microsoft.com/office/officeart/2005/8/layout/hList6"/>
    <dgm:cxn modelId="{C57BE0B2-91F6-4CDF-AC1B-21D74916EDB9}" type="presParOf" srcId="{EB3061CB-6F46-4F25-8D70-748BB5FDE48E}" destId="{FFF6F908-F71F-4144-B8D7-EA7A8C90806C}" srcOrd="1" destOrd="0" presId="urn:microsoft.com/office/officeart/2005/8/layout/hList6"/>
    <dgm:cxn modelId="{7613DD9D-CCDA-48FF-8B57-902FBD4287FB}" type="presParOf" srcId="{EB3061CB-6F46-4F25-8D70-748BB5FDE48E}" destId="{6B8E3E78-9920-4A54-B437-B0085D6C0454}" srcOrd="2" destOrd="0" presId="urn:microsoft.com/office/officeart/2005/8/layout/hList6"/>
    <dgm:cxn modelId="{B2970288-2895-4396-94E4-C5EDD69823C6}" type="presParOf" srcId="{EB3061CB-6F46-4F25-8D70-748BB5FDE48E}" destId="{EFFF5B12-7C9C-42C0-A712-026EEE28A897}" srcOrd="3" destOrd="0" presId="urn:microsoft.com/office/officeart/2005/8/layout/hList6"/>
    <dgm:cxn modelId="{8E37311E-32C2-43A8-9E44-9223F462DA02}" type="presParOf" srcId="{EB3061CB-6F46-4F25-8D70-748BB5FDE48E}" destId="{65AF8B31-8445-44A2-921B-BE4E73449D65}" srcOrd="4" destOrd="0" presId="urn:microsoft.com/office/officeart/2005/8/layout/hList6"/>
    <dgm:cxn modelId="{245AB61B-7BBD-43A9-86A0-06D85CB51E9F}" type="presParOf" srcId="{EB3061CB-6F46-4F25-8D70-748BB5FDE48E}" destId="{C89F59F7-5E74-40EF-A50C-3EE5DF12AFEE}" srcOrd="5" destOrd="0" presId="urn:microsoft.com/office/officeart/2005/8/layout/hList6"/>
    <dgm:cxn modelId="{3D2FB688-52DB-42A8-95D6-93C6873739CD}" type="presParOf" srcId="{EB3061CB-6F46-4F25-8D70-748BB5FDE48E}" destId="{19931664-76C6-4A8C-AE4F-3749FB2EE445}" srcOrd="6" destOrd="0" presId="urn:microsoft.com/office/officeart/2005/8/layout/hList6"/>
    <dgm:cxn modelId="{A54CB1B4-101D-4C5D-82C9-10E71B07D063}" type="presParOf" srcId="{EB3061CB-6F46-4F25-8D70-748BB5FDE48E}" destId="{324BFA6B-BE55-45FA-84CA-EDC9E2EE4E46}" srcOrd="7" destOrd="0" presId="urn:microsoft.com/office/officeart/2005/8/layout/hList6"/>
    <dgm:cxn modelId="{BC382CCC-909F-4772-969D-805EDD1661C0}" type="presParOf" srcId="{EB3061CB-6F46-4F25-8D70-748BB5FDE48E}" destId="{A64472D4-6D2E-4097-A738-997B6090F281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9105F-1F98-41F0-B67C-F312B526B5E5}">
      <dsp:nvSpPr>
        <dsp:cNvPr id="0" name=""/>
        <dsp:cNvSpPr/>
      </dsp:nvSpPr>
      <dsp:spPr>
        <a:xfrm rot="16200000">
          <a:off x="-1769702" y="1815750"/>
          <a:ext cx="5568950" cy="193744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Avvio</a:t>
          </a:r>
          <a:r>
            <a:rPr lang="it-IT" sz="1600" kern="1200" dirty="0"/>
            <a:t> </a:t>
          </a:r>
          <a:r>
            <a:rPr lang="it-IT" sz="1800" kern="1200" dirty="0"/>
            <a:t>Riorganizzazione</a:t>
          </a:r>
          <a:endParaRPr lang="it-IT" sz="1600" kern="1200" dirty="0"/>
        </a:p>
      </dsp:txBody>
      <dsp:txXfrm rot="5400000">
        <a:off x="46049" y="1113789"/>
        <a:ext cx="1937448" cy="3341370"/>
      </dsp:txXfrm>
    </dsp:sp>
    <dsp:sp modelId="{6B8E3E78-9920-4A54-B437-B0085D6C0454}">
      <dsp:nvSpPr>
        <dsp:cNvPr id="0" name=""/>
        <dsp:cNvSpPr/>
      </dsp:nvSpPr>
      <dsp:spPr>
        <a:xfrm rot="16200000">
          <a:off x="69964" y="1988886"/>
          <a:ext cx="5568950" cy="1591176"/>
        </a:xfrm>
        <a:prstGeom prst="flowChartManualOperation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Certificazione Uni EN ISO 9001:2008</a:t>
          </a:r>
        </a:p>
      </dsp:txBody>
      <dsp:txXfrm rot="5400000">
        <a:off x="2058851" y="1113789"/>
        <a:ext cx="1591176" cy="3341370"/>
      </dsp:txXfrm>
    </dsp:sp>
    <dsp:sp modelId="{65AF8B31-8445-44A2-921B-BE4E73449D65}">
      <dsp:nvSpPr>
        <dsp:cNvPr id="0" name=""/>
        <dsp:cNvSpPr/>
      </dsp:nvSpPr>
      <dsp:spPr>
        <a:xfrm rot="16200000">
          <a:off x="1791080" y="1988886"/>
          <a:ext cx="5568950" cy="1591176"/>
        </a:xfrm>
        <a:prstGeom prst="flowChartManualOperati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Estensione ai processi di investimento mobiliare</a:t>
          </a:r>
        </a:p>
      </dsp:txBody>
      <dsp:txXfrm rot="5400000">
        <a:off x="3779967" y="1113789"/>
        <a:ext cx="1591176" cy="3341370"/>
      </dsp:txXfrm>
    </dsp:sp>
    <dsp:sp modelId="{19931664-76C6-4A8C-AE4F-3749FB2EE445}">
      <dsp:nvSpPr>
        <dsp:cNvPr id="0" name=""/>
        <dsp:cNvSpPr/>
      </dsp:nvSpPr>
      <dsp:spPr>
        <a:xfrm rot="16200000">
          <a:off x="3490994" y="1988886"/>
          <a:ext cx="5568950" cy="1591176"/>
        </a:xfrm>
        <a:prstGeom prst="flowChartManualOperation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Certificazione Uni EN ISO 9001:2015</a:t>
          </a:r>
        </a:p>
      </dsp:txBody>
      <dsp:txXfrm rot="5400000">
        <a:off x="5479881" y="1113789"/>
        <a:ext cx="1591176" cy="3341370"/>
      </dsp:txXfrm>
    </dsp:sp>
    <dsp:sp modelId="{A64472D4-6D2E-4097-A738-997B6090F281}">
      <dsp:nvSpPr>
        <dsp:cNvPr id="0" name=""/>
        <dsp:cNvSpPr/>
      </dsp:nvSpPr>
      <dsp:spPr>
        <a:xfrm rot="16200000">
          <a:off x="5201508" y="1988886"/>
          <a:ext cx="5568950" cy="1591176"/>
        </a:xfrm>
        <a:prstGeom prst="flowChartManualOperati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47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Estensione ai processi di contabilità e redazione del Bilancio</a:t>
          </a:r>
        </a:p>
      </dsp:txBody>
      <dsp:txXfrm rot="5400000">
        <a:off x="7190395" y="1113789"/>
        <a:ext cx="1591176" cy="3341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5656"/>
            <a:fld id="{E1CC5F0D-BB63-4AEB-A539-156EBAEA42A3}" type="slidenum">
              <a:rPr lang="zh-TW" altLang="it-IT" smtClean="0">
                <a:latin typeface="Arial" pitchFamily="34" charset="0"/>
                <a:ea typeface="新細明體" charset="-120"/>
              </a:rPr>
              <a:pPr defTabSz="915656"/>
              <a:t>2</a:t>
            </a:fld>
            <a:endParaRPr lang="it-IT" altLang="zh-TW" dirty="0">
              <a:latin typeface="Arial" pitchFamily="34" charset="0"/>
              <a:ea typeface="新細明體" charset="-12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09625"/>
            <a:ext cx="7191376" cy="4046538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84" y="5158583"/>
            <a:ext cx="5669329" cy="4249055"/>
          </a:xfrm>
          <a:noFill/>
          <a:ln/>
        </p:spPr>
        <p:txBody>
          <a:bodyPr/>
          <a:lstStyle/>
          <a:p>
            <a:pPr marL="178665" indent="-178665" eaLnBrk="1" hangingPunct="1">
              <a:lnSpc>
                <a:spcPct val="80000"/>
              </a:lnSpc>
            </a:pPr>
            <a:endParaRPr lang="zh-TW" altLang="it-IT" sz="800" dirty="0">
              <a:solidFill>
                <a:srgbClr val="333399"/>
              </a:solidFill>
              <a:latin typeface="Verdana" pitchFamily="34" charset="0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zh-TW" dirty="0"/>
              <a:t>Servizio Pianificazione e Programmazione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0663" y="809625"/>
            <a:ext cx="7191376" cy="4046538"/>
          </a:xfrm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3988" indent="-286150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4598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2436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60276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8115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5955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33794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91633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fld id="{5DC723B3-4B93-4E8A-8387-B82016917E6F}" type="slidenum">
              <a:rPr lang="zh-TW" altLang="it-IT" sz="1200" i="0">
                <a:latin typeface="Arial" charset="0"/>
              </a:rPr>
              <a:pPr eaLnBrk="1" hangingPunct="1"/>
              <a:t>26</a:t>
            </a:fld>
            <a:endParaRPr lang="it-IT" altLang="zh-TW" sz="1200" i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7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9625"/>
            <a:ext cx="7191376" cy="40465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6C495-D46F-4932-AE8D-F74ABAAAAE1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03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0663" y="809625"/>
            <a:ext cx="7191376" cy="4046538"/>
          </a:xfrm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3988" indent="-286150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4598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2436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60276" indent="-228919" defTabSz="914089" eaLnBrk="0" hangingPunct="0"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8115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5955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33794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91633" indent="-228919" defTabSz="914089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eaLnBrk="1" hangingPunct="1"/>
            <a:fld id="{5DC723B3-4B93-4E8A-8387-B82016917E6F}" type="slidenum">
              <a:rPr lang="zh-TW" altLang="it-IT" sz="1200" i="0">
                <a:latin typeface="Arial" charset="0"/>
              </a:rPr>
              <a:pPr eaLnBrk="1" hangingPunct="1"/>
              <a:t>30</a:t>
            </a:fld>
            <a:endParaRPr lang="it-IT" altLang="zh-TW" sz="1200" i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723E-AB44-4A25-B38F-F83190986ED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2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Bianc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9601200" cy="604837"/>
          </a:xfrm>
          <a:prstGeom prst="rect">
            <a:avLst/>
          </a:prstGeom>
        </p:spPr>
        <p:txBody>
          <a:bodyPr/>
          <a:lstStyle>
            <a:lvl1pPr>
              <a:defRPr lang="it-IT" sz="2800" b="0" i="0" kern="1200" dirty="0">
                <a:solidFill>
                  <a:srgbClr val="006649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lo stile del titolo</a:t>
            </a:r>
          </a:p>
        </p:txBody>
      </p:sp>
      <p:sp>
        <p:nvSpPr>
          <p:cNvPr id="6" name="Segnaposto numero diapositiva 8"/>
          <p:cNvSpPr>
            <a:spLocks noGrp="1"/>
          </p:cNvSpPr>
          <p:nvPr userDrawn="1">
            <p:ph type="sldNum" sz="quarter" idx="10"/>
          </p:nvPr>
        </p:nvSpPr>
        <p:spPr>
          <a:xfrm>
            <a:off x="10272184" y="6572253"/>
            <a:ext cx="1919816" cy="252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it-IT" sz="1200" i="0" kern="1200">
                <a:solidFill>
                  <a:schemeClr val="accent1">
                    <a:lumMod val="25000"/>
                  </a:schemeClr>
                </a:solidFill>
                <a:latin typeface="Calibri" pitchFamily="34" charset="0"/>
                <a:ea typeface="新細明體" charset="-120"/>
                <a:cs typeface="+mn-cs"/>
              </a:defRPr>
            </a:lvl1pPr>
          </a:lstStyle>
          <a:p>
            <a:pPr>
              <a:defRPr/>
            </a:pPr>
            <a:fld id="{08C7305D-9A90-419D-B54B-6F130234E1DE}" type="slidenum">
              <a:rPr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‹N›</a:t>
            </a:fld>
            <a:endParaRPr dirty="0">
              <a:solidFill>
                <a:srgbClr val="4F81BD">
                  <a:lumMod val="25000"/>
                </a:srgbClr>
              </a:solidFill>
            </a:endParaRPr>
          </a:p>
        </p:txBody>
      </p:sp>
      <p:cxnSp>
        <p:nvCxnSpPr>
          <p:cNvPr id="7" name="Connettore 1 6"/>
          <p:cNvCxnSpPr/>
          <p:nvPr userDrawn="1"/>
        </p:nvCxnSpPr>
        <p:spPr>
          <a:xfrm>
            <a:off x="0" y="6500854"/>
            <a:ext cx="12192000" cy="31751"/>
          </a:xfrm>
          <a:prstGeom prst="line">
            <a:avLst/>
          </a:prstGeom>
          <a:ln w="25400" cap="flat">
            <a:solidFill>
              <a:srgbClr val="00664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2" descr="Logo 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6250782"/>
            <a:ext cx="1625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assa Nazionale di Previdenza e Assistenza dei Dottori Commercialisti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76" y="6206158"/>
            <a:ext cx="970089" cy="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60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19864CD-2D80-49DC-9BB1-6CC91562F8F8}" type="datetimeFigureOut">
              <a:rPr lang="it-IT" smtClean="0"/>
              <a:t>10/05/2023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29091C6-127C-423A-B16D-338860F6E9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48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 userDrawn="1"/>
        </p:nvCxnSpPr>
        <p:spPr>
          <a:xfrm>
            <a:off x="0" y="644691"/>
            <a:ext cx="9936427" cy="0"/>
          </a:xfrm>
          <a:prstGeom prst="line">
            <a:avLst/>
          </a:prstGeom>
          <a:noFill/>
          <a:ln w="12700" cap="flat" cmpd="sng" algn="ctr">
            <a:solidFill>
              <a:srgbClr val="F79646">
                <a:lumMod val="75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Connettore 1 8"/>
          <p:cNvCxnSpPr/>
          <p:nvPr userDrawn="1"/>
        </p:nvCxnSpPr>
        <p:spPr>
          <a:xfrm>
            <a:off x="0" y="6564889"/>
            <a:ext cx="335360" cy="0"/>
          </a:xfrm>
          <a:prstGeom prst="line">
            <a:avLst/>
          </a:prstGeom>
          <a:noFill/>
          <a:ln w="15875" cap="flat" cmpd="sng" algn="ctr">
            <a:solidFill>
              <a:srgbClr val="11693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6277203"/>
            <a:ext cx="1248139" cy="504056"/>
          </a:xfrm>
          <a:prstGeom prst="rect">
            <a:avLst/>
          </a:prstGeom>
        </p:spPr>
      </p:pic>
      <p:cxnSp>
        <p:nvCxnSpPr>
          <p:cNvPr id="11" name="Connettore 1 10"/>
          <p:cNvCxnSpPr/>
          <p:nvPr userDrawn="1"/>
        </p:nvCxnSpPr>
        <p:spPr>
          <a:xfrm>
            <a:off x="2016224" y="6564889"/>
            <a:ext cx="8880309" cy="0"/>
          </a:xfrm>
          <a:prstGeom prst="line">
            <a:avLst/>
          </a:prstGeom>
          <a:noFill/>
          <a:ln w="15875" cap="flat" cmpd="sng" algn="ctr">
            <a:solidFill>
              <a:srgbClr val="11693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2" name="Connettore 1 11"/>
          <p:cNvCxnSpPr/>
          <p:nvPr userDrawn="1"/>
        </p:nvCxnSpPr>
        <p:spPr>
          <a:xfrm>
            <a:off x="11856640" y="6564889"/>
            <a:ext cx="335360" cy="0"/>
          </a:xfrm>
          <a:prstGeom prst="line">
            <a:avLst/>
          </a:prstGeom>
          <a:noFill/>
          <a:ln w="15875" cap="flat" cmpd="sng" algn="ctr">
            <a:solidFill>
              <a:srgbClr val="116935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521" y="6277204"/>
            <a:ext cx="513275" cy="512171"/>
          </a:xfrm>
          <a:prstGeom prst="rect">
            <a:avLst/>
          </a:prstGeom>
        </p:spPr>
      </p:pic>
      <p:sp>
        <p:nvSpPr>
          <p:cNvPr id="15" name="Rettangolo 14"/>
          <p:cNvSpPr/>
          <p:nvPr userDrawn="1"/>
        </p:nvSpPr>
        <p:spPr>
          <a:xfrm>
            <a:off x="48683" y="68628"/>
            <a:ext cx="1219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TW" sz="2600" i="0" dirty="0">
                <a:solidFill>
                  <a:srgbClr val="006649"/>
                </a:solidFill>
                <a:latin typeface="Calibri" pitchFamily="34" charset="0"/>
              </a:rPr>
              <a:t>Fondo primo RE – portafoglio immobiliare 1/2</a:t>
            </a:r>
          </a:p>
        </p:txBody>
      </p:sp>
      <p:sp>
        <p:nvSpPr>
          <p:cNvPr id="16" name="CasellaDiTesto 15"/>
          <p:cNvSpPr txBox="1"/>
          <p:nvPr userDrawn="1"/>
        </p:nvSpPr>
        <p:spPr>
          <a:xfrm>
            <a:off x="14157" y="932724"/>
            <a:ext cx="1174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it-IT" sz="1600" i="0" dirty="0">
                <a:latin typeface="+mn-lt"/>
              </a:rPr>
              <a:t>Il patrimonio immobiliare del Fondo è costituito </a:t>
            </a:r>
            <a:r>
              <a:rPr lang="it-IT" sz="1600" b="1" i="0" dirty="0">
                <a:latin typeface="+mn-lt"/>
              </a:rPr>
              <a:t>da 8 immobili </a:t>
            </a:r>
            <a:r>
              <a:rPr lang="it-IT" sz="1600" i="0" dirty="0">
                <a:latin typeface="+mn-lt"/>
              </a:rPr>
              <a:t>a destinazione non residenziale (principalmente </a:t>
            </a:r>
            <a:r>
              <a:rPr lang="it-IT" sz="1600" dirty="0">
                <a:latin typeface="+mn-lt"/>
              </a:rPr>
              <a:t>uffici, retail high street ed hospitality</a:t>
            </a:r>
            <a:r>
              <a:rPr lang="it-IT" sz="1600" i="0" dirty="0">
                <a:latin typeface="+mn-lt"/>
              </a:rPr>
              <a:t>), ubicati prevalentemente a Milano e Roma:</a:t>
            </a: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47626303"/>
              </p:ext>
            </p:extLst>
          </p:nvPr>
        </p:nvGraphicFramePr>
        <p:xfrm>
          <a:off x="981071" y="2198379"/>
          <a:ext cx="1810043" cy="426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1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effectLst/>
                        </a:rPr>
                        <a:t>MI, Via Silvio Pellico</a:t>
                      </a:r>
                      <a:r>
                        <a:rPr lang="it-IT" sz="800" b="1" dirty="0">
                          <a:effectLst/>
                        </a:rPr>
                        <a:t> 4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" name="Gruppo 17"/>
          <p:cNvGrpSpPr/>
          <p:nvPr userDrawn="1"/>
        </p:nvGrpSpPr>
        <p:grpSpPr>
          <a:xfrm>
            <a:off x="755882" y="2075270"/>
            <a:ext cx="314999" cy="228335"/>
            <a:chOff x="4860028" y="4280785"/>
            <a:chExt cx="236251" cy="228335"/>
          </a:xfrm>
        </p:grpSpPr>
        <p:sp>
          <p:nvSpPr>
            <p:cNvPr id="19" name="Ovale 18"/>
            <p:cNvSpPr/>
            <p:nvPr/>
          </p:nvSpPr>
          <p:spPr bwMode="auto">
            <a:xfrm>
              <a:off x="4860032" y="4298673"/>
              <a:ext cx="236247" cy="21044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36575" marR="0" indent="-182563" algn="just" defTabSz="914400" rtl="0" eaLnBrk="1" fontAlgn="base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Tx/>
                <a:buFontTx/>
                <a:buChar char="o"/>
                <a:tabLst/>
              </a:pPr>
              <a:endPara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4860028" y="4280785"/>
              <a:ext cx="2362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0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</p:grpSp>
      <p:graphicFrame>
        <p:nvGraphicFramePr>
          <p:cNvPr id="21" name="Tabella 2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54906263"/>
              </p:ext>
            </p:extLst>
          </p:nvPr>
        </p:nvGraphicFramePr>
        <p:xfrm>
          <a:off x="3636202" y="2191651"/>
          <a:ext cx="1835804" cy="3657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35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effectLst/>
                        </a:rPr>
                        <a:t>FI, Via dei Vecchietti 11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ella 2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58104923"/>
              </p:ext>
            </p:extLst>
          </p:nvPr>
        </p:nvGraphicFramePr>
        <p:xfrm>
          <a:off x="6420508" y="2084851"/>
          <a:ext cx="1920213" cy="594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20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effectLst/>
                        </a:rPr>
                        <a:t>RM, Via</a:t>
                      </a:r>
                      <a:r>
                        <a:rPr lang="it-IT" sz="1100" b="1" baseline="0" dirty="0">
                          <a:effectLst/>
                        </a:rPr>
                        <a:t> A. Campanile 73-85</a:t>
                      </a:r>
                      <a:endParaRPr lang="it-IT" sz="1100" b="1" dirty="0">
                        <a:effectLst/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ella 2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26500607"/>
              </p:ext>
            </p:extLst>
          </p:nvPr>
        </p:nvGraphicFramePr>
        <p:xfrm>
          <a:off x="9204818" y="2084851"/>
          <a:ext cx="1920213" cy="4267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20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it-IT" sz="1100" b="1" dirty="0">
                          <a:effectLst/>
                        </a:rPr>
                        <a:t>MI, Via Durini 16-18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4" name="Picture 2" descr="C:\Users\filipal001\AppData\Local\Microsoft\Windows\Temporary Internet Files\Content.Outlook\ZRSDCS6O\fotomontaggio silvio pellico.1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t="26" r="126" b="8573"/>
          <a:stretch/>
        </p:blipFill>
        <p:spPr bwMode="auto">
          <a:xfrm>
            <a:off x="1122771" y="2565024"/>
            <a:ext cx="1461440" cy="1080000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po 24"/>
          <p:cNvGrpSpPr/>
          <p:nvPr userDrawn="1"/>
        </p:nvGrpSpPr>
        <p:grpSpPr>
          <a:xfrm>
            <a:off x="3444181" y="2092892"/>
            <a:ext cx="314999" cy="228335"/>
            <a:chOff x="4860028" y="4280785"/>
            <a:chExt cx="236251" cy="228335"/>
          </a:xfrm>
        </p:grpSpPr>
        <p:sp>
          <p:nvSpPr>
            <p:cNvPr id="26" name="Ovale 25"/>
            <p:cNvSpPr/>
            <p:nvPr/>
          </p:nvSpPr>
          <p:spPr bwMode="auto">
            <a:xfrm>
              <a:off x="4860032" y="4298673"/>
              <a:ext cx="236247" cy="21044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36575" marR="0" indent="-182563" algn="just" defTabSz="914400" rtl="0" eaLnBrk="1" fontAlgn="base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Tx/>
                <a:buFontTx/>
                <a:buChar char="o"/>
                <a:tabLst/>
              </a:pPr>
              <a:endPara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860028" y="4280785"/>
              <a:ext cx="2362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0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</p:grpSp>
      <p:pic>
        <p:nvPicPr>
          <p:cNvPr id="28" name="Picture 5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020" y="2556409"/>
            <a:ext cx="1473360" cy="1080000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1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6" t="16406" r="32797" b="45573"/>
          <a:stretch/>
        </p:blipFill>
        <p:spPr bwMode="auto">
          <a:xfrm>
            <a:off x="6634584" y="2540515"/>
            <a:ext cx="1425480" cy="1080000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0" name="Gruppo 29"/>
          <p:cNvGrpSpPr/>
          <p:nvPr userDrawn="1"/>
        </p:nvGrpSpPr>
        <p:grpSpPr>
          <a:xfrm>
            <a:off x="6224771" y="1967150"/>
            <a:ext cx="314999" cy="228335"/>
            <a:chOff x="4860028" y="4280785"/>
            <a:chExt cx="236251" cy="228335"/>
          </a:xfrm>
        </p:grpSpPr>
        <p:sp>
          <p:nvSpPr>
            <p:cNvPr id="31" name="Ovale 30"/>
            <p:cNvSpPr/>
            <p:nvPr/>
          </p:nvSpPr>
          <p:spPr bwMode="auto">
            <a:xfrm>
              <a:off x="4860032" y="4298673"/>
              <a:ext cx="236247" cy="21044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36575" marR="0" indent="-182563" algn="just" defTabSz="914400" rtl="0" eaLnBrk="1" fontAlgn="base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Tx/>
                <a:buFontTx/>
                <a:buChar char="o"/>
                <a:tabLst/>
              </a:pPr>
              <a:endPara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4860028" y="4280785"/>
              <a:ext cx="2362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0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</p:grpSp>
      <p:pic>
        <p:nvPicPr>
          <p:cNvPr id="33" name="Picture 3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" t="24203" r="82" b="4567"/>
          <a:stretch/>
        </p:blipFill>
        <p:spPr bwMode="auto">
          <a:xfrm>
            <a:off x="9360363" y="2560493"/>
            <a:ext cx="1454800" cy="1080000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4" name="Tabella 3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2058380"/>
              </p:ext>
            </p:extLst>
          </p:nvPr>
        </p:nvGraphicFramePr>
        <p:xfrm>
          <a:off x="388678" y="4166751"/>
          <a:ext cx="11335461" cy="1973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9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3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6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Comune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Indirizzo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Destinazione</a:t>
                      </a:r>
                      <a:r>
                        <a:rPr lang="it-IT" sz="9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d’Uso</a:t>
                      </a:r>
                      <a:endParaRPr lang="it-IT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Tenant Principale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Canone</a:t>
                      </a:r>
                      <a:r>
                        <a:rPr lang="it-IT" sz="9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regime / potenziale</a:t>
                      </a:r>
                      <a:endParaRPr lang="it-IT" sz="800" b="1" i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Valore</a:t>
                      </a:r>
                      <a:r>
                        <a:rPr lang="it-IT" sz="9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di Mercato </a:t>
                      </a:r>
                      <a:r>
                        <a:rPr lang="it-IT" sz="900" b="1" i="0" u="none" strike="noStrike" kern="1200" baseline="300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(*)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Gross Yield</a:t>
                      </a:r>
                      <a:r>
                        <a:rPr lang="it-IT" sz="900" b="1" i="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(%)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74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Milano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Via Silvio Pellico,</a:t>
                      </a:r>
                      <a:r>
                        <a:rPr lang="it-IT" sz="1100" b="0" i="0" u="none" strike="noStrike" kern="1200" baseline="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Alberghiero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it-IT" sz="1100" b="0" i="0" u="none" strike="noStrike" kern="1200" dirty="0">
                        <a:solidFill>
                          <a:srgbClr val="00344D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€ 2.712.339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€ 50.820.000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5,3%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Firenze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Via dei Vecchietti, 11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Uffici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it-IT" sz="1100" b="0" i="0" u="none" strike="noStrike" kern="1200" dirty="0">
                        <a:solidFill>
                          <a:srgbClr val="00344D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€ 3.547.730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€ 57.310.000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6,2%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Roma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Via Achille Campanile, 73-85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Uffici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it-IT" sz="1100" b="0" i="0" u="none" strike="noStrike" kern="1200" dirty="0">
                        <a:solidFill>
                          <a:srgbClr val="00344D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€ 2.195.598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€ 28.890.000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7,6%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Milano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Via Durini, 16-18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Uffici / Retail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it-IT" sz="1100" b="0" i="0" u="none" strike="noStrike" kern="1200" dirty="0">
                        <a:solidFill>
                          <a:srgbClr val="00344D"/>
                        </a:solidFill>
                        <a:effectLst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 2.106.500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€ 51.310.000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b="0" i="0" u="none" strike="noStrike" kern="1200" dirty="0">
                          <a:solidFill>
                            <a:srgbClr val="00344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4,1%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CasellaDiTesto 34"/>
          <p:cNvSpPr txBox="1"/>
          <p:nvPr userDrawn="1"/>
        </p:nvSpPr>
        <p:spPr>
          <a:xfrm>
            <a:off x="8784301" y="2106347"/>
            <a:ext cx="31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i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6" name="CasellaDiTesto 35"/>
          <p:cNvSpPr txBox="1"/>
          <p:nvPr userDrawn="1"/>
        </p:nvSpPr>
        <p:spPr>
          <a:xfrm>
            <a:off x="6382274" y="2309547"/>
            <a:ext cx="31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i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7" name="CasellaDiTesto 36"/>
          <p:cNvSpPr txBox="1"/>
          <p:nvPr userDrawn="1"/>
        </p:nvSpPr>
        <p:spPr>
          <a:xfrm>
            <a:off x="6585474" y="2512747"/>
            <a:ext cx="31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i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38" name="CasellaDiTesto 37"/>
          <p:cNvSpPr txBox="1"/>
          <p:nvPr userDrawn="1"/>
        </p:nvSpPr>
        <p:spPr>
          <a:xfrm>
            <a:off x="8880312" y="2110779"/>
            <a:ext cx="314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i="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grpSp>
        <p:nvGrpSpPr>
          <p:cNvPr id="39" name="Gruppo 38"/>
          <p:cNvGrpSpPr/>
          <p:nvPr userDrawn="1"/>
        </p:nvGrpSpPr>
        <p:grpSpPr>
          <a:xfrm>
            <a:off x="8926517" y="2031494"/>
            <a:ext cx="314999" cy="228335"/>
            <a:chOff x="4860028" y="4280785"/>
            <a:chExt cx="236251" cy="228335"/>
          </a:xfrm>
        </p:grpSpPr>
        <p:sp>
          <p:nvSpPr>
            <p:cNvPr id="40" name="Ovale 39"/>
            <p:cNvSpPr/>
            <p:nvPr/>
          </p:nvSpPr>
          <p:spPr bwMode="auto">
            <a:xfrm>
              <a:off x="4860032" y="4298673"/>
              <a:ext cx="236247" cy="21044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536575" marR="0" indent="-182563" algn="just" defTabSz="914400" rtl="0" eaLnBrk="1" fontAlgn="base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66"/>
                </a:buClr>
                <a:buSzTx/>
                <a:buFontTx/>
                <a:buChar char="o"/>
                <a:tabLst/>
              </a:pPr>
              <a:endPara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860028" y="4280785"/>
              <a:ext cx="2362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b="1" i="0" dirty="0">
                  <a:solidFill>
                    <a:schemeClr val="bg1"/>
                  </a:solidFill>
                  <a:latin typeface="+mn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852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27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4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79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52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15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7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0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 Bl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42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89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95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8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2078182" y="0"/>
            <a:ext cx="9601200" cy="6048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it-IT" sz="3600" b="0" i="0" kern="1200" baseline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457925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 standar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6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Bl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Bianc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standar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 ful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 Bl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e Bianc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Iniz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t="22005" r="7738" b="15599"/>
          <a:stretch>
            <a:fillRect/>
          </a:stretch>
        </p:blipFill>
        <p:spPr bwMode="auto">
          <a:xfrm>
            <a:off x="4476767" y="785813"/>
            <a:ext cx="3238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 userDrawn="1"/>
        </p:nvCxnSpPr>
        <p:spPr>
          <a:xfrm>
            <a:off x="0" y="6500814"/>
            <a:ext cx="12192000" cy="1587"/>
          </a:xfrm>
          <a:prstGeom prst="line">
            <a:avLst/>
          </a:prstGeom>
          <a:ln w="25400" cap="flat">
            <a:solidFill>
              <a:srgbClr val="006649"/>
            </a:solidFill>
          </a:ln>
          <a:effectLst>
            <a:outerShdw blurRad="38100" dist="12700" dir="13500000" algn="b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609600" y="3036094"/>
            <a:ext cx="10972800" cy="785819"/>
          </a:xfrm>
          <a:prstGeom prst="rect">
            <a:avLst/>
          </a:prstGeom>
        </p:spPr>
        <p:txBody>
          <a:bodyPr/>
          <a:lstStyle>
            <a:lvl1pPr algn="ctr">
              <a:defRPr sz="2800" b="0">
                <a:solidFill>
                  <a:srgbClr val="EC7928"/>
                </a:solidFill>
                <a:latin typeface="Calibri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2428850" y="3929106"/>
            <a:ext cx="7334301" cy="928695"/>
          </a:xfrm>
          <a:prstGeom prst="rect">
            <a:avLst/>
          </a:prstGeom>
        </p:spPr>
        <p:txBody>
          <a:bodyPr anchor="ctr"/>
          <a:lstStyle>
            <a:lvl1pPr marL="174625" indent="-174625" algn="ctr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None/>
              <a:defRPr lang="it-IT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新細明體" charset="-120"/>
                <a:cs typeface="+mj-cs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3179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54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2475" y="254521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752138" y="6572250"/>
            <a:ext cx="1439862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10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136C5BD-E1A8-BE1C-9EBC-9F44E49E2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171" y="556939"/>
            <a:ext cx="5584372" cy="572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9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19125" y="257175"/>
            <a:ext cx="10467975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Montante contributivo individuale  (art. 26 c. 11)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752138" y="6572250"/>
            <a:ext cx="1439862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11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03387" y="1095029"/>
            <a:ext cx="984078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solidFill>
                  <a:schemeClr val="tx2"/>
                </a:solidFill>
              </a:rPr>
              <a:t>11. Il montante contributivo individuale determinato al 31 dicembre di ciascun anno è dato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dalla somma: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a) della contribuzione versata negli anni di </a:t>
            </a:r>
            <a:r>
              <a:rPr lang="it-IT" sz="1200" dirty="0" err="1">
                <a:solidFill>
                  <a:schemeClr val="tx2"/>
                </a:solidFill>
              </a:rPr>
              <a:t>pre</a:t>
            </a:r>
            <a:r>
              <a:rPr lang="it-IT" sz="1200" dirty="0">
                <a:solidFill>
                  <a:schemeClr val="tx2"/>
                </a:solidFill>
              </a:rPr>
              <a:t>-iscrizione ai sensi dell’art. 7 con effetto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dalla data di ciascun versamento, rivalutata su base composta al 31 dicembre di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ciascun anno al tasso annuo di capitalizzazione di cui al comma 13;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113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NORMATIVA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b) della contribuzione soggettiva dovuta e versata fino al 31 dicembre dell’anno precedente,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incrementata dell’ammontare derivante dall’applicazione alla base imponibile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della differenza tra l’aliquota di computo e l’aliquota di finanziamento, rivalutata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su base composta al 31 dicembre di ciascun anno al tasso annuo di capitalizzazione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di cui al comma 13;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c) della contribuzione soggettiva dovuta e versata nello stesso anno, incrementata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dell’ammontare derivante dall’applicazione alla base imponibile della eventuale differenza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tra l’aliquota di computo e l’aliquota di finanziamento;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d) della contribuzione versata e trasferita fino al 31 dicembre dell’anno precedente 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titolo di ripristino, ricongiunzione e riscatto ai sensi degli artt. 13, 14 e 15, rivalutata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su base composta al 31 dicembre di ciascun anno al tasso annuo di capitalizzazione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di cui al comma 13;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e) della contribuzione versata e trasferita nello stesso anno a titolo di ripristino, ricongiunzione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e riscatto ai sensi degli artt. 13, 14 e 15;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f) di un ammontare di quota parte del contributo integrativo dovuta e versata fino al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31 dicembre dell’anno precedente, come disciplinato per gli anni dal 2013 al 2022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dalla tabella D (allegato 4), subordinatamente alla sussistenza della sostenibilità del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sistema nel lungo periodo, rivalutata su base composta al 31 dicembre di ciascun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anno al tasso annuo di capitalizzazione di cui al comma 13;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g) di un ammontare di quota parte del contributo integrativo dovuta e versata nello stesso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anno, come disciplinato per gli anni dal 2013 al 2022 dalla tabella D (allegato 4),</a:t>
            </a:r>
          </a:p>
          <a:p>
            <a:pPr algn="just"/>
            <a:r>
              <a:rPr lang="it-IT" sz="1200" dirty="0">
                <a:solidFill>
                  <a:schemeClr val="tx2"/>
                </a:solidFill>
              </a:rPr>
              <a:t>subordinatamente alla sussistenza della sostenibilità del sistema nel lungo periodo</a:t>
            </a:r>
          </a:p>
          <a:p>
            <a:endParaRPr lang="it-IT" sz="2400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2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62000" y="428625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Incremento aliquota di computo</a:t>
            </a:r>
            <a:r>
              <a:rPr lang="it-IT" sz="3600" dirty="0">
                <a:solidFill>
                  <a:srgbClr val="FF0000"/>
                </a:solidFill>
                <a:latin typeface="+mn-lt"/>
              </a:rPr>
              <a:t> (salvo </a:t>
            </a:r>
            <a:r>
              <a:rPr lang="it-IT" sz="3600" dirty="0" err="1">
                <a:solidFill>
                  <a:srgbClr val="FF0000"/>
                </a:solidFill>
                <a:latin typeface="+mn-lt"/>
              </a:rPr>
              <a:t>c.e.i</a:t>
            </a:r>
            <a:r>
              <a:rPr lang="it-IT" sz="3600" dirty="0">
                <a:solidFill>
                  <a:srgbClr val="FF0000"/>
                </a:solidFill>
                <a:latin typeface="+mn-lt"/>
              </a:rPr>
              <a:t>.)</a:t>
            </a: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br>
              <a:rPr lang="it-IT" sz="3600" dirty="0">
                <a:solidFill>
                  <a:srgbClr val="FF0000"/>
                </a:solidFill>
                <a:latin typeface="+mn-lt"/>
              </a:rPr>
            </a:br>
            <a:r>
              <a:rPr lang="it-IT" sz="1600" dirty="0">
                <a:solidFill>
                  <a:srgbClr val="002060"/>
                </a:solidFill>
                <a:latin typeface="+mn-lt"/>
              </a:rPr>
              <a:t>N.B. </a:t>
            </a:r>
            <a:r>
              <a:rPr lang="it-IT" sz="1600" dirty="0" err="1">
                <a:solidFill>
                  <a:srgbClr val="002060"/>
                </a:solidFill>
                <a:latin typeface="+mn-lt"/>
              </a:rPr>
              <a:t>AdD</a:t>
            </a:r>
            <a:r>
              <a:rPr lang="it-IT" sz="1600" dirty="0">
                <a:solidFill>
                  <a:srgbClr val="002060"/>
                </a:solidFill>
                <a:latin typeface="+mn-lt"/>
              </a:rPr>
              <a:t> del 05/07/2022 ha deliberato ulteriore incremento fino a 22% = 5%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00206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12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133850" y="285750"/>
            <a:ext cx="64089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</a:p>
          <a:p>
            <a:endParaRPr lang="pt-BR" b="1" dirty="0"/>
          </a:p>
          <a:p>
            <a:endParaRPr lang="pt-BR" b="1" dirty="0"/>
          </a:p>
          <a:p>
            <a:endParaRPr lang="pt-BR" sz="2000" b="1" dirty="0">
              <a:solidFill>
                <a:schemeClr val="tx2"/>
              </a:solidFill>
            </a:endParaRPr>
          </a:p>
          <a:p>
            <a:endParaRPr lang="pt-BR" sz="2000" b="1" dirty="0">
              <a:solidFill>
                <a:schemeClr val="tx2"/>
              </a:solidFill>
            </a:endParaRPr>
          </a:p>
          <a:p>
            <a:endParaRPr lang="pt-BR" sz="2000" b="1" dirty="0">
              <a:solidFill>
                <a:schemeClr val="tx2"/>
              </a:solidFill>
            </a:endParaRPr>
          </a:p>
          <a:p>
            <a:r>
              <a:rPr lang="pt-BR" sz="2000" b="1" dirty="0">
                <a:solidFill>
                  <a:schemeClr val="tx2"/>
                </a:solidFill>
              </a:rPr>
              <a:t>≥ </a:t>
            </a:r>
            <a:r>
              <a:rPr lang="pt-BR" sz="2000" dirty="0">
                <a:solidFill>
                  <a:schemeClr val="tx2"/>
                </a:solidFill>
              </a:rPr>
              <a:t>17%		4,0%</a:t>
            </a:r>
          </a:p>
          <a:p>
            <a:r>
              <a:rPr lang="pt-BR" sz="2000" dirty="0">
                <a:solidFill>
                  <a:schemeClr val="tx2"/>
                </a:solidFill>
              </a:rPr>
              <a:t>	 	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≥ </a:t>
            </a:r>
            <a:r>
              <a:rPr lang="it-IT" sz="2000" dirty="0">
                <a:solidFill>
                  <a:schemeClr val="tx2"/>
                </a:solidFill>
              </a:rPr>
              <a:t>16%e &lt; 17%	3,8%					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≥ </a:t>
            </a:r>
            <a:r>
              <a:rPr lang="it-IT" sz="2000" dirty="0">
                <a:solidFill>
                  <a:schemeClr val="tx2"/>
                </a:solidFill>
              </a:rPr>
              <a:t>15%e &lt; 16%	3,6%					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≥ </a:t>
            </a:r>
            <a:r>
              <a:rPr lang="it-IT" sz="2000" dirty="0">
                <a:solidFill>
                  <a:schemeClr val="tx2"/>
                </a:solidFill>
              </a:rPr>
              <a:t>14%e &lt; 15%	3,4%					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≥ </a:t>
            </a:r>
            <a:r>
              <a:rPr lang="it-IT" sz="2000" dirty="0">
                <a:solidFill>
                  <a:schemeClr val="tx2"/>
                </a:solidFill>
              </a:rPr>
              <a:t>13%e &lt; 14%	3,2%					</a:t>
            </a:r>
          </a:p>
          <a:p>
            <a:r>
              <a:rPr lang="it-IT" sz="2000" b="1" dirty="0">
                <a:solidFill>
                  <a:schemeClr val="tx2"/>
                </a:solidFill>
              </a:rPr>
              <a:t>≥ </a:t>
            </a:r>
            <a:r>
              <a:rPr lang="it-IT" sz="2000" dirty="0">
                <a:solidFill>
                  <a:schemeClr val="tx2"/>
                </a:solidFill>
              </a:rPr>
              <a:t>12%e &lt; 13%	3,0%</a:t>
            </a:r>
            <a:r>
              <a:rPr lang="it-IT" sz="2000" dirty="0"/>
              <a:t>						</a:t>
            </a:r>
            <a:r>
              <a:rPr lang="it-IT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229337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10620375" cy="6048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solidFill>
                  <a:schemeClr val="tx2"/>
                </a:solidFill>
                <a:latin typeface="+mn-lt"/>
              </a:rPr>
              <a:t>Accreditamento contributo integrativo a Montante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>
                <a:solidFill>
                  <a:schemeClr val="tx2"/>
                </a:solidFill>
                <a:latin typeface="+mn-lt"/>
              </a:rPr>
              <a:t>Tabella D del Regolamento Unitario</a:t>
            </a:r>
            <a:br>
              <a:rPr lang="it-IT" sz="3200" dirty="0">
                <a:solidFill>
                  <a:schemeClr val="tx2"/>
                </a:solidFill>
                <a:latin typeface="+mn-lt"/>
              </a:rPr>
            </a:br>
            <a:br>
              <a:rPr lang="it-IT" sz="3200" dirty="0">
                <a:solidFill>
                  <a:schemeClr val="tx2"/>
                </a:solidFill>
                <a:latin typeface="+mn-lt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Quota parte del Contributo Integrativo pari a: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              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	</a:t>
            </a:r>
            <a:r>
              <a:rPr lang="it-IT" sz="3200" b="1" u="sng" kern="0" dirty="0">
                <a:solidFill>
                  <a:srgbClr val="FF0000"/>
                </a:solidFill>
                <a:latin typeface="Calibri" pitchFamily="34" charset="0"/>
              </a:rPr>
              <a:t>1,5% del volume di affari ai fini iva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(fino al 2022 era 1%)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X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      Coefficiente di equità intergenerazionale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  <a:t>                   </a:t>
            </a:r>
            <a:br>
              <a:rPr lang="it-IT" sz="3200" kern="0" dirty="0">
                <a:solidFill>
                  <a:srgbClr val="EC7928"/>
                </a:solidFill>
                <a:latin typeface="Calibri" pitchFamily="34" charset="0"/>
              </a:rPr>
            </a:br>
            <a:r>
              <a:rPr lang="it-IT" sz="3200" b="1" u="sng" kern="0" dirty="0">
                <a:solidFill>
                  <a:srgbClr val="FF0000"/>
                </a:solidFill>
                <a:latin typeface="Calibri" pitchFamily="34" charset="0"/>
              </a:rPr>
              <a:t>è riconosciuto sul Montante Contributivo Individuale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13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237056" y="258903"/>
            <a:ext cx="459524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sz="2000" b="1" dirty="0"/>
          </a:p>
          <a:p>
            <a:endParaRPr lang="pt-BR" sz="2000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8042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90525" y="200025"/>
            <a:ext cx="10620375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Calcolo del «MONTANTE» 1 - solo «Contributivo» </a:t>
            </a:r>
            <a:r>
              <a:rPr lang="it-IT" dirty="0"/>
              <a:t>	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14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2CEB54-A2A2-1CD8-2CF5-6862AFAD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4" y="948690"/>
            <a:ext cx="10578465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77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85775" y="199358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Calcolo del «MONTANTE»</a:t>
            </a:r>
            <a:br>
              <a:rPr lang="it-IT" sz="3600" dirty="0">
                <a:solidFill>
                  <a:schemeClr val="tx2"/>
                </a:solidFill>
                <a:latin typeface="+mn-lt"/>
              </a:rPr>
            </a:br>
            <a:endParaRPr lang="it-IT" sz="3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15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0AB2B0-8F74-EA80-BE4B-92F47D79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845820"/>
            <a:ext cx="10869930" cy="544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24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85775" y="199358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PENSIONE MASSIMA	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16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C077001-4DF1-6442-04AB-63BF989E7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2" y="895279"/>
            <a:ext cx="10290874" cy="54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7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36D9D3-2902-4928-85A4-B6DDF3598D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9175" y="762000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Cultura previdenziale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39E0A21-AABE-40B2-8E02-F8B52A0258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17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CDC1F52-1B67-42F3-A2D2-A103C9C10E91}"/>
              </a:ext>
            </a:extLst>
          </p:cNvPr>
          <p:cNvSpPr/>
          <p:nvPr/>
        </p:nvSpPr>
        <p:spPr>
          <a:xfrm>
            <a:off x="3081337" y="2677032"/>
            <a:ext cx="6029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3200" dirty="0">
                <a:solidFill>
                  <a:srgbClr val="00642D"/>
                </a:solidFill>
              </a:rPr>
              <a:t> </a:t>
            </a:r>
          </a:p>
          <a:p>
            <a:pPr lvl="0" algn="ctr">
              <a:defRPr/>
            </a:pPr>
            <a:r>
              <a:rPr lang="it-IT" altLang="zh-TW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CONOSCERE LA CASSA</a:t>
            </a:r>
          </a:p>
        </p:txBody>
      </p:sp>
    </p:spTree>
    <p:extLst>
      <p:ext uri="{BB962C8B-B14F-4D97-AF65-F5344CB8AC3E}">
        <p14:creationId xmlns:p14="http://schemas.microsoft.com/office/powerpoint/2010/main" val="80976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71525" y="266700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La sede - 1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18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980736"/>
            <a:ext cx="3816424" cy="51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0360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19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6" y="1278285"/>
            <a:ext cx="824440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6F9C59EA-B544-4E17-921B-7462D3D7C1DF}"/>
              </a:ext>
            </a:extLst>
          </p:cNvPr>
          <p:cNvSpPr txBox="1">
            <a:spLocks/>
          </p:cNvSpPr>
          <p:nvPr/>
        </p:nvSpPr>
        <p:spPr>
          <a:xfrm>
            <a:off x="771525" y="266700"/>
            <a:ext cx="9601200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La sede - 2</a:t>
            </a:r>
          </a:p>
        </p:txBody>
      </p:sp>
    </p:spTree>
    <p:extLst>
      <p:ext uri="{BB962C8B-B14F-4D97-AF65-F5344CB8AC3E}">
        <p14:creationId xmlns:p14="http://schemas.microsoft.com/office/powerpoint/2010/main" val="69470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 idx="4294967295"/>
          </p:nvPr>
        </p:nvSpPr>
        <p:spPr>
          <a:xfrm>
            <a:off x="0" y="1527175"/>
            <a:ext cx="8785225" cy="12255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it-IT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Cultura Previdenziale: </a:t>
            </a:r>
            <a:br>
              <a:rPr lang="it-IT" sz="28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it-IT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conoscere il percorso, conoscere «La Cassa»</a:t>
            </a:r>
            <a:br>
              <a:rPr lang="it-IT" sz="28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it-IT" sz="28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egnaposto testo 1"/>
          <p:cNvSpPr txBox="1">
            <a:spLocks/>
          </p:cNvSpPr>
          <p:nvPr/>
        </p:nvSpPr>
        <p:spPr>
          <a:xfrm>
            <a:off x="2481943" y="3068959"/>
            <a:ext cx="6955971" cy="720081"/>
          </a:xfrm>
          <a:prstGeom prst="rect">
            <a:avLst/>
          </a:prstGeom>
        </p:spPr>
        <p:txBody>
          <a:bodyPr anchor="ctr"/>
          <a:lstStyle>
            <a:lvl1pPr marL="174625" indent="-174625" algn="ctr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None/>
              <a:defRPr lang="it-IT" altLang="zh-TW" sz="2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新細明體" charset="-120"/>
                <a:cs typeface="+mj-cs"/>
              </a:defRPr>
            </a:lvl1pPr>
            <a:lvl2pPr marL="536575" indent="-182563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o"/>
              <a:defRPr sz="1200">
                <a:solidFill>
                  <a:srgbClr val="000066"/>
                </a:solidFill>
                <a:latin typeface="+mn-lt"/>
              </a:defRPr>
            </a:lvl2pPr>
            <a:lvl3pPr marL="812800" indent="-96838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Font typeface="Verdana" pitchFamily="34" charset="0"/>
              <a:buChar char="–"/>
              <a:defRPr sz="1200">
                <a:solidFill>
                  <a:srgbClr val="000066"/>
                </a:solidFill>
                <a:latin typeface="+mn-lt"/>
              </a:defRPr>
            </a:lvl3pPr>
            <a:lvl4pPr marL="1262063" indent="-152400" algn="just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0066"/>
              </a:buClr>
              <a:buChar char="•"/>
              <a:defRPr sz="1000">
                <a:solidFill>
                  <a:srgbClr val="0000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Char char="»"/>
              <a:defRPr sz="1200">
                <a:solidFill>
                  <a:srgbClr val="0000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defRPr sz="1200">
                <a:solidFill>
                  <a:srgbClr val="00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defRPr sz="1200">
                <a:solidFill>
                  <a:srgbClr val="00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defRPr sz="1200">
                <a:solidFill>
                  <a:srgbClr val="00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defRPr sz="1200">
                <a:solidFill>
                  <a:srgbClr val="000066"/>
                </a:solidFill>
                <a:latin typeface="+mn-lt"/>
              </a:defRPr>
            </a:lvl9pPr>
          </a:lstStyle>
          <a:p>
            <a:endParaRPr lang="it-IT" sz="3200" dirty="0">
              <a:solidFill>
                <a:srgbClr val="00642D"/>
              </a:solidFill>
              <a:ea typeface="+mj-ea"/>
            </a:endParaRPr>
          </a:p>
          <a:p>
            <a:r>
              <a:rPr lang="it-IT" sz="32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Brescia – 11 maggio 2023</a:t>
            </a:r>
          </a:p>
          <a:p>
            <a:endParaRPr lang="it-IT" sz="3200" b="1" dirty="0">
              <a:solidFill>
                <a:schemeClr val="tx2"/>
              </a:solidFill>
              <a:latin typeface="Century Gothic" panose="020B0502020202020204" pitchFamily="34" charset="0"/>
              <a:ea typeface="+mj-ea"/>
            </a:endParaRPr>
          </a:p>
          <a:p>
            <a:r>
              <a:rPr lang="it-IT" sz="3200" kern="0" dirty="0">
                <a:solidFill>
                  <a:srgbClr val="EC7928"/>
                </a:solidFill>
                <a:latin typeface="Century Gothic" panose="020B0502020202020204" pitchFamily="34" charset="0"/>
                <a:ea typeface="+mj-ea"/>
              </a:rPr>
              <a:t>Dott. Fabio Enrico Pessina</a:t>
            </a:r>
            <a:endParaRPr lang="it-IT" sz="1600" kern="0" dirty="0">
              <a:solidFill>
                <a:srgbClr val="00642D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20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4" name="Immagin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30216" y="1093602"/>
            <a:ext cx="8064895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6576284-ACAC-46E2-84C1-CC509C93A75C}"/>
              </a:ext>
            </a:extLst>
          </p:cNvPr>
          <p:cNvSpPr txBox="1">
            <a:spLocks/>
          </p:cNvSpPr>
          <p:nvPr/>
        </p:nvSpPr>
        <p:spPr>
          <a:xfrm>
            <a:off x="771525" y="266700"/>
            <a:ext cx="9601200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La sede - 3</a:t>
            </a:r>
          </a:p>
        </p:txBody>
      </p:sp>
    </p:spTree>
    <p:extLst>
      <p:ext uri="{BB962C8B-B14F-4D97-AF65-F5344CB8AC3E}">
        <p14:creationId xmlns:p14="http://schemas.microsoft.com/office/powerpoint/2010/main" val="1750033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21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934422-14D9-484F-A388-CC9F3C45F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836712"/>
            <a:ext cx="3857625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7D6F478-4BDA-4FA2-824F-97E684376BE5}"/>
              </a:ext>
            </a:extLst>
          </p:cNvPr>
          <p:cNvSpPr txBox="1">
            <a:spLocks/>
          </p:cNvSpPr>
          <p:nvPr/>
        </p:nvSpPr>
        <p:spPr>
          <a:xfrm>
            <a:off x="771525" y="266700"/>
            <a:ext cx="9601200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La sede - 4</a:t>
            </a:r>
          </a:p>
        </p:txBody>
      </p:sp>
    </p:spTree>
    <p:extLst>
      <p:ext uri="{BB962C8B-B14F-4D97-AF65-F5344CB8AC3E}">
        <p14:creationId xmlns:p14="http://schemas.microsoft.com/office/powerpoint/2010/main" val="3381626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22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8FF13E-D840-4416-BFF9-10C2C22F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152525"/>
            <a:ext cx="85344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1BAA671-80F3-4CF3-ACC3-3320E4444721}"/>
              </a:ext>
            </a:extLst>
          </p:cNvPr>
          <p:cNvSpPr txBox="1">
            <a:spLocks/>
          </p:cNvSpPr>
          <p:nvPr/>
        </p:nvSpPr>
        <p:spPr>
          <a:xfrm>
            <a:off x="771525" y="266700"/>
            <a:ext cx="9601200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La sede - 5</a:t>
            </a:r>
          </a:p>
        </p:txBody>
      </p:sp>
    </p:spTree>
    <p:extLst>
      <p:ext uri="{BB962C8B-B14F-4D97-AF65-F5344CB8AC3E}">
        <p14:creationId xmlns:p14="http://schemas.microsoft.com/office/powerpoint/2010/main" val="3036750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Dati di bilancio (in €/000)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8C7305D-9A90-419D-B54B-6F130234E1DE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23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D15CCE71-AA27-4BC7-77E0-53E60814F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914739"/>
              </p:ext>
            </p:extLst>
          </p:nvPr>
        </p:nvGraphicFramePr>
        <p:xfrm>
          <a:off x="320040" y="2690471"/>
          <a:ext cx="11548874" cy="347235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794628">
                  <a:extLst>
                    <a:ext uri="{9D8B030D-6E8A-4147-A177-3AD203B41FA5}">
                      <a16:colId xmlns:a16="http://schemas.microsoft.com/office/drawing/2014/main" val="1006035773"/>
                    </a:ext>
                  </a:extLst>
                </a:gridCol>
                <a:gridCol w="1287067">
                  <a:extLst>
                    <a:ext uri="{9D8B030D-6E8A-4147-A177-3AD203B41FA5}">
                      <a16:colId xmlns:a16="http://schemas.microsoft.com/office/drawing/2014/main" val="2676422096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1978736786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278980660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1630184490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2761106297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3018030650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2088046039"/>
                    </a:ext>
                  </a:extLst>
                </a:gridCol>
                <a:gridCol w="1209597">
                  <a:extLst>
                    <a:ext uri="{9D8B030D-6E8A-4147-A177-3AD203B41FA5}">
                      <a16:colId xmlns:a16="http://schemas.microsoft.com/office/drawing/2014/main" val="3384102598"/>
                    </a:ext>
                  </a:extLst>
                </a:gridCol>
              </a:tblGrid>
              <a:tr h="46674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Bilancio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2021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2020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2019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2018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2017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2016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2015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u="none" strike="noStrike">
                          <a:solidFill>
                            <a:srgbClr val="FFFFFF"/>
                          </a:solidFill>
                          <a:effectLst/>
                        </a:rPr>
                        <a:t>2014 </a:t>
                      </a:r>
                      <a:endParaRPr lang="it-IT" sz="13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ctr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7376"/>
                  </a:ext>
                </a:extLst>
              </a:tr>
              <a:tr h="46674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AVANZO CORRENTE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344387"/>
                  </a:ext>
                </a:extLst>
              </a:tr>
              <a:tr h="466742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Avanzo economico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  797.134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476.326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859.823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401.512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636.731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511.222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536.981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    557.165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152015"/>
                  </a:ext>
                </a:extLst>
              </a:tr>
              <a:tr h="466742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Aumento 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67,35%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-44,60%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114,15%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-36,94%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24,55%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-4,80%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-3,62%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602533"/>
                  </a:ext>
                </a:extLst>
              </a:tr>
              <a:tr h="46674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RISPARMIO PREVIDENZIALE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336632"/>
                  </a:ext>
                </a:extLst>
              </a:tr>
              <a:tr h="671904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Riserve Patrimoniali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10.112.034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9.314.900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8.838.573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7.978.930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7.577.238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6.940.507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6.429.285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5.866.304 </a:t>
                      </a:r>
                      <a:endParaRPr lang="it-IT" sz="1300" b="1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949975"/>
                  </a:ext>
                </a:extLst>
              </a:tr>
              <a:tr h="466742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Aumento 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8,56%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5,39%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10,77%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5,30%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9,17%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7,95%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3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9,60%</a:t>
                      </a:r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2339" marR="115403" marT="115403" marB="115403" anchor="b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55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8827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15298" y="170979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Bilancio tecnico 50 anni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24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63" y="908720"/>
            <a:ext cx="8424935" cy="522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324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Governance</a:t>
            </a:r>
          </a:p>
        </p:txBody>
      </p:sp>
      <p:pic>
        <p:nvPicPr>
          <p:cNvPr id="7" name="Immagine 6" descr="Immagine che contiene testo, persona, posando, inpiedi&#10;&#10;Descrizione generata automaticamente">
            <a:extLst>
              <a:ext uri="{FF2B5EF4-FFF2-40B4-BE49-F238E27FC236}">
                <a16:creationId xmlns:a16="http://schemas.microsoft.com/office/drawing/2014/main" id="{F39AABA1-295E-4FB1-B1BD-E67FF39A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766411"/>
            <a:ext cx="6780700" cy="532284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034184" y="6356350"/>
            <a:ext cx="51434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8C7305D-9A90-419D-B54B-6F130234E1DE}" type="slidenum">
              <a:rPr lang="en-US" sz="120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  <a:defRPr/>
              </a:pPr>
              <a:t>25</a:t>
            </a:fld>
            <a:endParaRPr lang="en-US" sz="12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65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 idx="4294967295"/>
          </p:nvPr>
        </p:nvSpPr>
        <p:spPr>
          <a:xfrm>
            <a:off x="608394" y="197936"/>
            <a:ext cx="8459788" cy="604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Organizzazione della Cassa</a:t>
            </a:r>
            <a:endParaRPr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26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6" name="Rectangle 4"/>
          <p:cNvSpPr txBox="1">
            <a:spLocks noChangeArrowheads="1"/>
          </p:cNvSpPr>
          <p:nvPr/>
        </p:nvSpPr>
        <p:spPr>
          <a:xfrm>
            <a:off x="1704975" y="1019175"/>
            <a:ext cx="8315325" cy="4910142"/>
          </a:xfrm>
          <a:prstGeom prst="rect">
            <a:avLst/>
          </a:prstGeom>
          <a:ln/>
        </p:spPr>
        <p:txBody>
          <a:bodyPr/>
          <a:lstStyle/>
          <a:p>
            <a:pPr marL="177800" indent="-177800">
              <a:lnSpc>
                <a:spcPct val="150000"/>
              </a:lnSpc>
              <a:buFont typeface="Wingdings" pitchFamily="2" charset="2"/>
              <a:buChar char="§"/>
              <a:defRPr/>
            </a:pPr>
            <a:endParaRPr lang="it-IT" altLang="zh-TW" sz="2000" dirty="0">
              <a:solidFill>
                <a:srgbClr val="003399"/>
              </a:solidFill>
              <a:latin typeface="Calibri" pitchFamily="34" charset="0"/>
              <a:ea typeface="新細明體" charset="-120"/>
              <a:cs typeface="+mj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01B7BF4-8E27-49D9-851A-980D8F7DE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29" y="1025503"/>
            <a:ext cx="7800821" cy="53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2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579538" y="266839"/>
            <a:ext cx="10632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tx2"/>
                </a:solidFill>
                <a:ea typeface="+mj-ea"/>
                <a:cs typeface="+mj-cs"/>
              </a:rPr>
              <a:t>La qualità come strumento di gestione aziendale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FCB397CA-C245-48E9-A59F-E0C84453805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7128826"/>
              </p:ext>
            </p:extLst>
          </p:nvPr>
        </p:nvGraphicFramePr>
        <p:xfrm>
          <a:off x="1857429" y="954088"/>
          <a:ext cx="8783637" cy="5568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94C204-0CCB-44AC-8A6F-D5CF0316748E}"/>
              </a:ext>
            </a:extLst>
          </p:cNvPr>
          <p:cNvSpPr txBox="1"/>
          <p:nvPr/>
        </p:nvSpPr>
        <p:spPr>
          <a:xfrm>
            <a:off x="5826431" y="4869162"/>
            <a:ext cx="8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2015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93A7EB6-9231-46F7-BAF7-770088E10573}"/>
              </a:ext>
            </a:extLst>
          </p:cNvPr>
          <p:cNvSpPr txBox="1"/>
          <p:nvPr/>
        </p:nvSpPr>
        <p:spPr>
          <a:xfrm>
            <a:off x="4170247" y="4869162"/>
            <a:ext cx="8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2014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8DD0CB-C9C5-48C1-99EE-23ECC8A10D36}"/>
              </a:ext>
            </a:extLst>
          </p:cNvPr>
          <p:cNvSpPr txBox="1"/>
          <p:nvPr/>
        </p:nvSpPr>
        <p:spPr>
          <a:xfrm>
            <a:off x="2181786" y="4869162"/>
            <a:ext cx="8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2012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575411F-7EFD-49C7-AC0B-E610C6E5115F}"/>
              </a:ext>
            </a:extLst>
          </p:cNvPr>
          <p:cNvSpPr txBox="1"/>
          <p:nvPr/>
        </p:nvSpPr>
        <p:spPr>
          <a:xfrm>
            <a:off x="7496057" y="4869162"/>
            <a:ext cx="8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2016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2499B39-44B9-4260-B9F0-A4E4368176A1}"/>
              </a:ext>
            </a:extLst>
          </p:cNvPr>
          <p:cNvSpPr txBox="1"/>
          <p:nvPr/>
        </p:nvSpPr>
        <p:spPr>
          <a:xfrm>
            <a:off x="9250686" y="4869162"/>
            <a:ext cx="845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2">
                    <a:lumMod val="75000"/>
                  </a:schemeClr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285435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38175" y="26068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4000" dirty="0">
                <a:solidFill>
                  <a:schemeClr val="tx2"/>
                </a:solidFill>
                <a:ea typeface="+mj-ea"/>
                <a:cs typeface="+mj-cs"/>
              </a:rPr>
              <a:t>Efficacia del Servizio di Consulenza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3D28CEC-C716-437C-AD72-A858BBC9971B}"/>
              </a:ext>
            </a:extLst>
          </p:cNvPr>
          <p:cNvSpPr txBox="1"/>
          <p:nvPr/>
        </p:nvSpPr>
        <p:spPr>
          <a:xfrm>
            <a:off x="1737421" y="1039074"/>
            <a:ext cx="3219505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% di risoluzione al primo contatto: circa </a:t>
            </a:r>
            <a:r>
              <a:rPr lang="it-IT" sz="1600" b="1" u="sng" dirty="0">
                <a:solidFill>
                  <a:schemeClr val="tx2"/>
                </a:solidFill>
              </a:rPr>
              <a:t>97%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9AE1B2-EDFA-4C71-8713-5A687BFC2A05}"/>
              </a:ext>
            </a:extLst>
          </p:cNvPr>
          <p:cNvSpPr txBox="1"/>
          <p:nvPr/>
        </p:nvSpPr>
        <p:spPr>
          <a:xfrm>
            <a:off x="6774982" y="1011386"/>
            <a:ext cx="3294112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/>
            </a:lvl1pPr>
          </a:lstStyle>
          <a:p>
            <a:r>
              <a:rPr lang="it-IT" dirty="0">
                <a:solidFill>
                  <a:schemeClr val="tx2"/>
                </a:solidFill>
              </a:rPr>
              <a:t>Durata media delle chiamate: circa </a:t>
            </a:r>
            <a:r>
              <a:rPr lang="it-IT" b="1" u="sng" dirty="0">
                <a:solidFill>
                  <a:schemeClr val="tx2"/>
                </a:solidFill>
              </a:rPr>
              <a:t>5 minuti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49F84C-D91C-4DF9-9E7F-EB7DE1D1654F}"/>
              </a:ext>
            </a:extLst>
          </p:cNvPr>
          <p:cNvSpPr txBox="1"/>
          <p:nvPr/>
        </p:nvSpPr>
        <p:spPr>
          <a:xfrm>
            <a:off x="638175" y="1718697"/>
            <a:ext cx="107632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 suddetti indicatori dimostrano che il servizio di consulenza della CNPADC è molto specializzato e competente; I nostri consulenti soddisfano le richieste dei DC nel 97% dei casi al primo contatto fornendo una consulenza professionale e risolutiva.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Nel </a:t>
            </a:r>
            <a:r>
              <a:rPr lang="it-IT" dirty="0">
                <a:solidFill>
                  <a:schemeClr val="tx2"/>
                </a:solidFill>
              </a:rPr>
              <a:t>corso</a:t>
            </a:r>
            <a:r>
              <a:rPr lang="it-IT" dirty="0"/>
              <a:t> dell’ultimo quinquennio la Cassa ha modificato il suo modello operativo sia per l’introduzione di nuovi istituti o la modifica degli esistenti sia per le frequenti variazioni normative esterne.</a:t>
            </a:r>
            <a:endParaRPr lang="it-IT" b="1" u="sng" dirty="0"/>
          </a:p>
          <a:p>
            <a:pPr algn="just"/>
            <a:endParaRPr lang="it-IT" dirty="0"/>
          </a:p>
          <a:p>
            <a:pPr algn="just"/>
            <a:r>
              <a:rPr lang="it-IT" dirty="0"/>
              <a:t>Al fine di mantenere gli elevati standard di qualità era necessario confermare gli indicatori, qui rappresentati, ai medesimi livelli raggiunti.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La Cassa, attraverso azioni di formazione e riqualificazione continua del personale ed  aggiornamento costante degli strumenti di comunicazione e tecnologici, è riuscita ad ottenere questo sfidante risultato pur incrementando costantemente la popolazione gestita.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EA4416-0CC4-485F-B119-0B3069D59E26}"/>
              </a:ext>
            </a:extLst>
          </p:cNvPr>
          <p:cNvSpPr txBox="1"/>
          <p:nvPr/>
        </p:nvSpPr>
        <p:spPr>
          <a:xfrm>
            <a:off x="4021832" y="5594860"/>
            <a:ext cx="3995935" cy="584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Numero reclami complessivi dal 2015: </a:t>
            </a:r>
            <a:r>
              <a:rPr lang="it-IT" sz="1600" b="1" u="sng" dirty="0">
                <a:solidFill>
                  <a:schemeClr val="tx2"/>
                </a:solidFill>
              </a:rPr>
              <a:t>&lt; 10</a:t>
            </a:r>
          </a:p>
          <a:p>
            <a:r>
              <a:rPr lang="it-IT" sz="1600" dirty="0">
                <a:solidFill>
                  <a:schemeClr val="tx2"/>
                </a:solidFill>
              </a:rPr>
              <a:t>Ringraziamenti complessivi dal 2017: </a:t>
            </a:r>
            <a:r>
              <a:rPr lang="it-IT" sz="1600" b="1" u="sng" dirty="0">
                <a:solidFill>
                  <a:schemeClr val="tx2"/>
                </a:solidFill>
              </a:rPr>
              <a:t>circa 50</a:t>
            </a:r>
          </a:p>
        </p:txBody>
      </p:sp>
    </p:spTree>
    <p:extLst>
      <p:ext uri="{BB962C8B-B14F-4D97-AF65-F5344CB8AC3E}">
        <p14:creationId xmlns:p14="http://schemas.microsoft.com/office/powerpoint/2010/main" val="1401399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823020" y="293110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err="1">
                <a:solidFill>
                  <a:schemeClr val="tx2"/>
                </a:solidFill>
                <a:ea typeface="+mj-ea"/>
                <a:cs typeface="+mj-cs"/>
              </a:rPr>
              <a:t>Customer</a:t>
            </a:r>
            <a:r>
              <a:rPr lang="it-IT" sz="4000" dirty="0">
                <a:solidFill>
                  <a:schemeClr val="tx2"/>
                </a:solidFill>
                <a:ea typeface="+mj-ea"/>
                <a:cs typeface="+mj-cs"/>
              </a:rPr>
              <a:t> Experience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5E9B82-5104-40FE-9D5E-D4B5CABE6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25" y="1387677"/>
            <a:ext cx="5122279" cy="437711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EB8482F-0CE5-4598-85CA-5A9CD41E4CE4}"/>
              </a:ext>
            </a:extLst>
          </p:cNvPr>
          <p:cNvSpPr txBox="1"/>
          <p:nvPr/>
        </p:nvSpPr>
        <p:spPr>
          <a:xfrm>
            <a:off x="6670002" y="836714"/>
            <a:ext cx="39979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/>
                </a:solidFill>
              </a:rPr>
              <a:t>La Cassa nel 2018 ha avviato un attività di indagine sulla «</a:t>
            </a:r>
            <a:r>
              <a:rPr lang="it-IT" dirty="0" err="1">
                <a:solidFill>
                  <a:schemeClr val="tx2"/>
                </a:solidFill>
              </a:rPr>
              <a:t>Customer</a:t>
            </a:r>
            <a:r>
              <a:rPr lang="it-IT" dirty="0">
                <a:solidFill>
                  <a:schemeClr val="tx2"/>
                </a:solidFill>
              </a:rPr>
              <a:t> Experience» per verificare direttamente dai suoi Associati se i risultati misurati internamente corrispondevano ad una percezione di servizio altrettanto soddisfacente.</a:t>
            </a:r>
          </a:p>
        </p:txBody>
      </p:sp>
      <p:pic>
        <p:nvPicPr>
          <p:cNvPr id="18" name="Elemento grafico 17" descr="Faccia sorridente senza riempimento">
            <a:extLst>
              <a:ext uri="{FF2B5EF4-FFF2-40B4-BE49-F238E27FC236}">
                <a16:creationId xmlns:a16="http://schemas.microsoft.com/office/drawing/2014/main" id="{3CBE38D1-9E3E-4360-ADC7-3BE2D677C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1849" y="2986643"/>
            <a:ext cx="2628901" cy="277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71513" y="512271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«Cultura Previdenziale»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3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03512" y="2203717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3200" i="1" dirty="0">
                <a:solidFill>
                  <a:schemeClr val="tx2"/>
                </a:solidFill>
                <a:ea typeface="新細明體" charset="-120"/>
              </a:rPr>
              <a:t>conoscere il proprio percorso previdenziale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it-IT" sz="3200" dirty="0">
              <a:solidFill>
                <a:schemeClr val="tx2"/>
              </a:solidFill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3200" i="1" dirty="0">
                <a:solidFill>
                  <a:schemeClr val="tx2"/>
                </a:solidFill>
                <a:ea typeface="新細明體" charset="-120"/>
              </a:rPr>
              <a:t>conoscere </a:t>
            </a:r>
            <a:r>
              <a:rPr lang="it-IT" sz="3200" dirty="0">
                <a:solidFill>
                  <a:schemeClr val="tx2"/>
                </a:solidFill>
              </a:rPr>
              <a:t>l</a:t>
            </a:r>
            <a:r>
              <a:rPr lang="it-IT" sz="3200" i="1" dirty="0">
                <a:solidFill>
                  <a:schemeClr val="tx2"/>
                </a:solidFill>
                <a:ea typeface="新細明體" charset="-120"/>
              </a:rPr>
              <a:t>a C.N.P.A.D.C. (la «Cassa», CDC)</a:t>
            </a:r>
          </a:p>
        </p:txBody>
      </p:sp>
    </p:spTree>
    <p:extLst>
      <p:ext uri="{BB962C8B-B14F-4D97-AF65-F5344CB8AC3E}">
        <p14:creationId xmlns:p14="http://schemas.microsoft.com/office/powerpoint/2010/main" val="3390083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 idx="4294967295"/>
          </p:nvPr>
        </p:nvSpPr>
        <p:spPr>
          <a:xfrm>
            <a:off x="257175" y="168275"/>
            <a:ext cx="11934825" cy="604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Gli attori del processo di investimento</a:t>
            </a:r>
            <a:br>
              <a:rPr lang="it-IT" sz="4000" dirty="0">
                <a:solidFill>
                  <a:schemeClr val="tx2"/>
                </a:solidFill>
                <a:latin typeface="+mn-lt"/>
              </a:rPr>
            </a:br>
            <a:endParaRPr sz="4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30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66" name="Segnaposto numero diapositiva 1"/>
          <p:cNvSpPr txBox="1">
            <a:spLocks/>
          </p:cNvSpPr>
          <p:nvPr/>
        </p:nvSpPr>
        <p:spPr>
          <a:xfrm>
            <a:off x="9228138" y="6572253"/>
            <a:ext cx="1439862" cy="252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it-IT" sz="1200" i="0" kern="1200">
                <a:solidFill>
                  <a:schemeClr val="accent1">
                    <a:lumMod val="25000"/>
                  </a:schemeClr>
                </a:solidFill>
                <a:latin typeface="Calibri" pitchFamily="34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sz="1400" i="1" kern="1200">
                <a:solidFill>
                  <a:schemeClr val="tx1"/>
                </a:solidFill>
                <a:latin typeface="Verdana" pitchFamily="34" charset="0"/>
                <a:ea typeface="新細明體" charset="-120"/>
                <a:cs typeface="+mn-cs"/>
              </a:defRPr>
            </a:lvl9pPr>
          </a:lstStyle>
          <a:p>
            <a:pPr>
              <a:defRPr/>
            </a:pPr>
            <a:fld id="{08C7305D-9A90-419D-B54B-6F130234E1DE}" type="slidenum">
              <a:rPr lang="it-IT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30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0"/>
          <a:stretch/>
        </p:blipFill>
        <p:spPr bwMode="auto">
          <a:xfrm>
            <a:off x="3110571" y="768925"/>
            <a:ext cx="2843975" cy="152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Ovale 67"/>
          <p:cNvSpPr/>
          <p:nvPr/>
        </p:nvSpPr>
        <p:spPr bwMode="auto">
          <a:xfrm>
            <a:off x="7743628" y="4723658"/>
            <a:ext cx="2005888" cy="1036611"/>
          </a:xfrm>
          <a:prstGeom prst="ellipse">
            <a:avLst/>
          </a:prstGeom>
          <a:noFill/>
          <a:ln w="222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grpSp>
        <p:nvGrpSpPr>
          <p:cNvPr id="69" name="Gruppo 68"/>
          <p:cNvGrpSpPr/>
          <p:nvPr/>
        </p:nvGrpSpPr>
        <p:grpSpPr>
          <a:xfrm>
            <a:off x="4700882" y="3158388"/>
            <a:ext cx="2468290" cy="1200282"/>
            <a:chOff x="6552896" y="1400264"/>
            <a:chExt cx="2862758" cy="1114323"/>
          </a:xfrm>
        </p:grpSpPr>
        <p:pic>
          <p:nvPicPr>
            <p:cNvPr id="70" name="Picture 6" descr="C:\Users\d.gaudino\Desktop\Presentazione Vice\omini_aula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0055" y="1628799"/>
              <a:ext cx="1595011" cy="885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CasellaDiTesto 70"/>
            <p:cNvSpPr txBox="1"/>
            <p:nvPr/>
          </p:nvSpPr>
          <p:spPr>
            <a:xfrm>
              <a:off x="6552896" y="1400264"/>
              <a:ext cx="2862758" cy="2428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100" dirty="0">
                  <a:solidFill>
                    <a:prstClr val="black"/>
                  </a:solidFill>
                  <a:latin typeface="Calibri"/>
                </a:rPr>
                <a:t>Commissione Investimenti </a:t>
              </a:r>
            </a:p>
          </p:txBody>
        </p:sp>
      </p:grpSp>
      <p:grpSp>
        <p:nvGrpSpPr>
          <p:cNvPr id="72" name="Gruppo 71"/>
          <p:cNvGrpSpPr/>
          <p:nvPr/>
        </p:nvGrpSpPr>
        <p:grpSpPr>
          <a:xfrm>
            <a:off x="7773496" y="2648225"/>
            <a:ext cx="2240335" cy="2767129"/>
            <a:chOff x="6692141" y="4082462"/>
            <a:chExt cx="1552267" cy="2217300"/>
          </a:xfrm>
        </p:grpSpPr>
        <p:grpSp>
          <p:nvGrpSpPr>
            <p:cNvPr id="73" name="Gruppo 72"/>
            <p:cNvGrpSpPr/>
            <p:nvPr/>
          </p:nvGrpSpPr>
          <p:grpSpPr>
            <a:xfrm>
              <a:off x="6732240" y="4082462"/>
              <a:ext cx="1512168" cy="1146737"/>
              <a:chOff x="3649016" y="1347845"/>
              <a:chExt cx="2167138" cy="1505091"/>
            </a:xfrm>
          </p:grpSpPr>
          <p:pic>
            <p:nvPicPr>
              <p:cNvPr id="75" name="Picture 5" descr="C:\Users\d.gaudino\Desktop\Presentazione Vice\riunione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1F1F1"/>
                  </a:clrFrom>
                  <a:clrTo>
                    <a:srgbClr val="F1F1F1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016" y="1607468"/>
                <a:ext cx="2167137" cy="12454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CasellaDiTesto 75"/>
              <p:cNvSpPr txBox="1"/>
              <p:nvPr/>
            </p:nvSpPr>
            <p:spPr>
              <a:xfrm>
                <a:off x="3655914" y="1347845"/>
                <a:ext cx="2160240" cy="27513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prstClr val="black"/>
                    </a:solidFill>
                    <a:latin typeface="Calibri"/>
                  </a:rPr>
                  <a:t>CDA</a:t>
                </a:r>
              </a:p>
            </p:txBody>
          </p:sp>
        </p:grpSp>
        <p:sp>
          <p:nvSpPr>
            <p:cNvPr id="74" name="Rettangolo 73"/>
            <p:cNvSpPr/>
            <p:nvPr/>
          </p:nvSpPr>
          <p:spPr>
            <a:xfrm>
              <a:off x="6692141" y="5910048"/>
              <a:ext cx="1247308" cy="389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" lvl="1">
                <a:lnSpc>
                  <a:spcPct val="150000"/>
                </a:lnSpc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Esecuzione attraverso poteri di firma delegati</a:t>
              </a:r>
              <a:endParaRPr lang="it-IT" sz="900" b="1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22" y="898772"/>
            <a:ext cx="28272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8" name="Gruppo 77"/>
          <p:cNvGrpSpPr/>
          <p:nvPr/>
        </p:nvGrpSpPr>
        <p:grpSpPr>
          <a:xfrm>
            <a:off x="1903725" y="4345215"/>
            <a:ext cx="2689250" cy="2051713"/>
            <a:chOff x="6294291" y="4054357"/>
            <a:chExt cx="3142075" cy="2806565"/>
          </a:xfrm>
        </p:grpSpPr>
        <p:grpSp>
          <p:nvGrpSpPr>
            <p:cNvPr id="79" name="Gruppo 78"/>
            <p:cNvGrpSpPr/>
            <p:nvPr/>
          </p:nvGrpSpPr>
          <p:grpSpPr>
            <a:xfrm>
              <a:off x="6516215" y="4054357"/>
              <a:ext cx="2376264" cy="1751181"/>
              <a:chOff x="6372199" y="4054357"/>
              <a:chExt cx="2376264" cy="1751181"/>
            </a:xfrm>
          </p:grpSpPr>
          <p:pic>
            <p:nvPicPr>
              <p:cNvPr id="81" name="Picture 3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4207" y="4393135"/>
                <a:ext cx="2232248" cy="1412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" name="CasellaDiTesto 81"/>
              <p:cNvSpPr txBox="1"/>
              <p:nvPr/>
            </p:nvSpPr>
            <p:spPr>
              <a:xfrm>
                <a:off x="6372199" y="4054357"/>
                <a:ext cx="2376264" cy="3789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it-IT" sz="1200" dirty="0" err="1">
                    <a:solidFill>
                      <a:prstClr val="black"/>
                    </a:solidFill>
                    <a:latin typeface="Calibri"/>
                  </a:rPr>
                  <a:t>Advisors</a:t>
                </a:r>
                <a:r>
                  <a:rPr lang="it-IT" sz="1200" dirty="0">
                    <a:solidFill>
                      <a:prstClr val="black"/>
                    </a:solidFill>
                    <a:latin typeface="Calibri"/>
                  </a:rPr>
                  <a:t> </a:t>
                </a:r>
              </a:p>
            </p:txBody>
          </p:sp>
        </p:grpSp>
        <p:sp>
          <p:nvSpPr>
            <p:cNvPr id="80" name="Rettangolo 79"/>
            <p:cNvSpPr/>
            <p:nvPr/>
          </p:nvSpPr>
          <p:spPr>
            <a:xfrm>
              <a:off x="6294291" y="5597887"/>
              <a:ext cx="3142075" cy="1263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18097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Advisor Strategico (rischio e AAS)</a:t>
              </a:r>
              <a:endParaRPr lang="it-IT" sz="900" b="1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endParaRPr>
            </a:p>
            <a:p>
              <a:pPr marL="266700" lvl="1" indent="-180975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Advisor di supporto:</a:t>
              </a:r>
            </a:p>
            <a:p>
              <a:pPr marL="723900" lvl="2" indent="-180975">
                <a:buFont typeface="Arial" pitchFamily="34" charset="0"/>
                <a:buChar char="•"/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selezione gestori Tradizionali </a:t>
              </a:r>
            </a:p>
            <a:p>
              <a:pPr marL="723900" lvl="2" indent="-180975">
                <a:buFont typeface="Arial" pitchFamily="34" charset="0"/>
                <a:buChar char="•"/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selezione gestori Alternativi</a:t>
              </a:r>
            </a:p>
            <a:p>
              <a:pPr marL="723900" lvl="2" indent="-180975">
                <a:buFont typeface="Arial" pitchFamily="34" charset="0"/>
                <a:buChar char="•"/>
              </a:pP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due </a:t>
              </a:r>
              <a:r>
                <a:rPr lang="it-IT" sz="900" dirty="0" err="1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diligence</a:t>
              </a:r>
              <a:r>
                <a:rPr lang="it-IT" sz="900" dirty="0">
                  <a:solidFill>
                    <a:prstClr val="black"/>
                  </a:solidFill>
                  <a:latin typeface="Calibri"/>
                  <a:ea typeface="Verdana" pitchFamily="34" charset="0"/>
                  <a:cs typeface="Verdana" pitchFamily="34" charset="0"/>
                </a:rPr>
                <a:t> Immobiliare</a:t>
              </a:r>
            </a:p>
          </p:txBody>
        </p:sp>
      </p:grpSp>
      <p:sp>
        <p:nvSpPr>
          <p:cNvPr id="83" name="Freccia bidirezionale verticale 82"/>
          <p:cNvSpPr/>
          <p:nvPr/>
        </p:nvSpPr>
        <p:spPr bwMode="auto">
          <a:xfrm>
            <a:off x="2946973" y="3429042"/>
            <a:ext cx="249823" cy="912207"/>
          </a:xfrm>
          <a:prstGeom prst="up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kern="0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sp>
        <p:nvSpPr>
          <p:cNvPr id="84" name="Freccia bidirezionale verticale 83"/>
          <p:cNvSpPr/>
          <p:nvPr/>
        </p:nvSpPr>
        <p:spPr bwMode="auto">
          <a:xfrm rot="18191935">
            <a:off x="4491046" y="2483556"/>
            <a:ext cx="249823" cy="1127245"/>
          </a:xfrm>
          <a:prstGeom prst="up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kern="0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sp>
        <p:nvSpPr>
          <p:cNvPr id="85" name="Freccia bidirezionale verticale 84"/>
          <p:cNvSpPr/>
          <p:nvPr/>
        </p:nvSpPr>
        <p:spPr bwMode="auto">
          <a:xfrm rot="16904065">
            <a:off x="7474710" y="3444879"/>
            <a:ext cx="249823" cy="809532"/>
          </a:xfrm>
          <a:prstGeom prst="up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kern="0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sp>
        <p:nvSpPr>
          <p:cNvPr id="86" name="Freccia angolare bidirezionale 85"/>
          <p:cNvSpPr/>
          <p:nvPr/>
        </p:nvSpPr>
        <p:spPr bwMode="auto">
          <a:xfrm rot="10800000">
            <a:off x="3110567" y="1367789"/>
            <a:ext cx="681176" cy="648072"/>
          </a:xfrm>
          <a:prstGeom prst="leftUpArrow">
            <a:avLst>
              <a:gd name="adj1" fmla="val 22458"/>
              <a:gd name="adj2" fmla="val 25000"/>
              <a:gd name="adj3" fmla="val 25000"/>
            </a:avLst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kern="0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sp>
        <p:nvSpPr>
          <p:cNvPr id="87" name="Freccia bidirezionale verticale 86"/>
          <p:cNvSpPr/>
          <p:nvPr/>
        </p:nvSpPr>
        <p:spPr bwMode="auto">
          <a:xfrm>
            <a:off x="8789513" y="4005064"/>
            <a:ext cx="249823" cy="648072"/>
          </a:xfrm>
          <a:prstGeom prst="upDownArrow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t-IT" kern="0">
              <a:solidFill>
                <a:prstClr val="black"/>
              </a:solidFill>
              <a:latin typeface="Tahoma" pitchFamily="34" charset="0"/>
              <a:ea typeface="ＭＳ Ｐゴシック" charset="-128"/>
            </a:endParaRPr>
          </a:p>
        </p:txBody>
      </p:sp>
      <p:grpSp>
        <p:nvGrpSpPr>
          <p:cNvPr id="88" name="Gruppo 87"/>
          <p:cNvGrpSpPr/>
          <p:nvPr/>
        </p:nvGrpSpPr>
        <p:grpSpPr>
          <a:xfrm>
            <a:off x="2116668" y="1952268"/>
            <a:ext cx="1944216" cy="1476763"/>
            <a:chOff x="3419872" y="3719548"/>
            <a:chExt cx="2592288" cy="1797684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005064"/>
              <a:ext cx="2324274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CasellaDiTesto 89"/>
            <p:cNvSpPr txBox="1"/>
            <p:nvPr/>
          </p:nvSpPr>
          <p:spPr>
            <a:xfrm>
              <a:off x="3419872" y="3719548"/>
              <a:ext cx="2592288" cy="33719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200" dirty="0">
                  <a:solidFill>
                    <a:prstClr val="black"/>
                  </a:solidFill>
                  <a:latin typeface="Calibri"/>
                </a:rPr>
                <a:t>Direzione Investimenti </a:t>
              </a:r>
            </a:p>
          </p:txBody>
        </p:sp>
      </p:grpSp>
      <p:grpSp>
        <p:nvGrpSpPr>
          <p:cNvPr id="91" name="Gruppo 90"/>
          <p:cNvGrpSpPr/>
          <p:nvPr/>
        </p:nvGrpSpPr>
        <p:grpSpPr>
          <a:xfrm>
            <a:off x="4747712" y="4319577"/>
            <a:ext cx="2468290" cy="1168143"/>
            <a:chOff x="3294837" y="4090680"/>
            <a:chExt cx="2468290" cy="1168143"/>
          </a:xfrm>
        </p:grpSpPr>
        <p:pic>
          <p:nvPicPr>
            <p:cNvPr id="92" name="Picture 6" descr="C:\Users\d.gaudino\Desktop\Presentazione Vice\omini_aula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234" y="4304702"/>
              <a:ext cx="1375230" cy="954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CasellaDiTesto 92"/>
            <p:cNvSpPr txBox="1"/>
            <p:nvPr/>
          </p:nvSpPr>
          <p:spPr>
            <a:xfrm>
              <a:off x="3294837" y="4090680"/>
              <a:ext cx="2468290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100" dirty="0">
                  <a:solidFill>
                    <a:prstClr val="black"/>
                  </a:solidFill>
                  <a:latin typeface="Calibri"/>
                </a:rPr>
                <a:t>Commissione Congruità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274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72BD884-5B7A-48CD-AE77-9AE6BB455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720298"/>
            <a:ext cx="9221213" cy="5590014"/>
          </a:xfrm>
          <a:prstGeom prst="rect">
            <a:avLst/>
          </a:prstGeom>
        </p:spPr>
      </p:pic>
      <p:sp>
        <p:nvSpPr>
          <p:cNvPr id="12" name="Titolo 5">
            <a:extLst>
              <a:ext uri="{FF2B5EF4-FFF2-40B4-BE49-F238E27FC236}">
                <a16:creationId xmlns:a16="http://schemas.microsoft.com/office/drawing/2014/main" id="{87D39911-988A-4321-B3EB-F3015F2D07EA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immobiliare </a:t>
            </a:r>
            <a:r>
              <a:rPr lang="it-IT" sz="4000" dirty="0" err="1">
                <a:solidFill>
                  <a:schemeClr val="tx2"/>
                </a:solidFill>
                <a:latin typeface="+mn-lt"/>
              </a:rPr>
              <a:t>PrimoRE</a:t>
            </a:r>
            <a:r>
              <a:rPr lang="it-IT" sz="4000" dirty="0">
                <a:solidFill>
                  <a:schemeClr val="tx2"/>
                </a:solidFill>
                <a:latin typeface="+mn-lt"/>
              </a:rPr>
              <a:t>-Portafoglio immobiliare 1/2</a:t>
            </a:r>
            <a:br>
              <a:rPr lang="it-IT" sz="4000" dirty="0">
                <a:solidFill>
                  <a:schemeClr val="tx2"/>
                </a:solidFill>
                <a:latin typeface="+mn-lt"/>
              </a:rPr>
            </a:br>
            <a:endParaRPr lang="it-IT" sz="4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712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CAC085C-DD7A-46D5-81F1-638CFC5BB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614362"/>
            <a:ext cx="9505950" cy="5629275"/>
          </a:xfrm>
          <a:prstGeom prst="rect">
            <a:avLst/>
          </a:prstGeom>
        </p:spPr>
      </p:pic>
      <p:sp>
        <p:nvSpPr>
          <p:cNvPr id="5" name="Titolo 5">
            <a:extLst>
              <a:ext uri="{FF2B5EF4-FFF2-40B4-BE49-F238E27FC236}">
                <a16:creationId xmlns:a16="http://schemas.microsoft.com/office/drawing/2014/main" id="{4117702D-AED1-40D4-A3DE-F181FE2F7D64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immobiliare </a:t>
            </a:r>
            <a:r>
              <a:rPr lang="it-IT" sz="4000" dirty="0" err="1">
                <a:solidFill>
                  <a:schemeClr val="tx2"/>
                </a:solidFill>
                <a:latin typeface="+mn-lt"/>
              </a:rPr>
              <a:t>PrimoRE</a:t>
            </a:r>
            <a:r>
              <a:rPr lang="it-IT" sz="4000" dirty="0">
                <a:solidFill>
                  <a:schemeClr val="tx2"/>
                </a:solidFill>
                <a:latin typeface="+mn-lt"/>
              </a:rPr>
              <a:t>-Portafoglio immobiliare 2/2</a:t>
            </a:r>
            <a:br>
              <a:rPr lang="it-IT" sz="4000" dirty="0">
                <a:solidFill>
                  <a:schemeClr val="tx2"/>
                </a:solidFill>
                <a:latin typeface="+mn-lt"/>
              </a:rPr>
            </a:br>
            <a:endParaRPr lang="it-IT" sz="40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0813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5875BC-19EC-48D4-8538-1332693B6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95" y="920075"/>
            <a:ext cx="9496425" cy="5562600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C58CF708-BEDA-4533-975F-0B3D674AF69C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immobiliare Foto Milano, Corso Europa 22 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1 di 2</a:t>
            </a:r>
            <a:br>
              <a:rPr lang="it-IT" sz="2800" dirty="0">
                <a:solidFill>
                  <a:schemeClr val="tx2"/>
                </a:solidFill>
                <a:latin typeface="+mn-lt"/>
              </a:rPr>
            </a:b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8550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BC1BAAC-4659-44BB-867A-26B7A7DE2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13" y="850107"/>
            <a:ext cx="9496425" cy="5638800"/>
          </a:xfrm>
          <a:prstGeom prst="rect">
            <a:avLst/>
          </a:prstGeom>
        </p:spPr>
      </p:pic>
      <p:sp>
        <p:nvSpPr>
          <p:cNvPr id="4" name="Titolo 5">
            <a:extLst>
              <a:ext uri="{FF2B5EF4-FFF2-40B4-BE49-F238E27FC236}">
                <a16:creationId xmlns:a16="http://schemas.microsoft.com/office/drawing/2014/main" id="{1B6692EF-CD59-4C46-BCCF-A4D3CAD1FA22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immobiliare Foto Milano, Corso Europa 22 </a:t>
            </a:r>
            <a:r>
              <a:rPr lang="it-IT" sz="2800" dirty="0">
                <a:solidFill>
                  <a:schemeClr val="tx2"/>
                </a:solidFill>
                <a:latin typeface="+mn-lt"/>
              </a:rPr>
              <a:t>2 di 2</a:t>
            </a:r>
            <a:br>
              <a:rPr lang="it-IT" sz="2800" dirty="0">
                <a:solidFill>
                  <a:schemeClr val="tx2"/>
                </a:solidFill>
                <a:latin typeface="+mn-lt"/>
              </a:rPr>
            </a:b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3082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>
            <a:extLst>
              <a:ext uri="{FF2B5EF4-FFF2-40B4-BE49-F238E27FC236}">
                <a16:creationId xmlns:a16="http://schemas.microsoft.com/office/drawing/2014/main" id="{1B6692EF-CD59-4C46-BCCF-A4D3CAD1FA22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Primo RE Milano, Corso Matteotti 5</a:t>
            </a:r>
            <a:br>
              <a:rPr lang="it-IT" sz="2800" dirty="0">
                <a:solidFill>
                  <a:schemeClr val="tx2"/>
                </a:solidFill>
                <a:latin typeface="+mn-lt"/>
              </a:rPr>
            </a:b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D04030-E689-4996-A161-D4F9E231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782" y="765980"/>
            <a:ext cx="4438436" cy="532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35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5">
            <a:extLst>
              <a:ext uri="{FF2B5EF4-FFF2-40B4-BE49-F238E27FC236}">
                <a16:creationId xmlns:a16="http://schemas.microsoft.com/office/drawing/2014/main" id="{1B6692EF-CD59-4C46-BCCF-A4D3CAD1FA22}"/>
              </a:ext>
            </a:extLst>
          </p:cNvPr>
          <p:cNvSpPr txBox="1">
            <a:spLocks/>
          </p:cNvSpPr>
          <p:nvPr/>
        </p:nvSpPr>
        <p:spPr>
          <a:xfrm>
            <a:off x="128587" y="245269"/>
            <a:ext cx="11934825" cy="604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4000" dirty="0">
                <a:solidFill>
                  <a:schemeClr val="tx2"/>
                </a:solidFill>
                <a:latin typeface="+mn-lt"/>
              </a:rPr>
              <a:t>Fondo Primo RE Milano, Corso Matteotti 5</a:t>
            </a:r>
            <a:endParaRPr lang="it-IT" sz="28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98B69A3-22A1-41C8-AAA6-4C7F8FEFE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06" y="946505"/>
            <a:ext cx="4639456" cy="520158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3852E3-C963-406F-AD16-64B0475D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350" y="946505"/>
            <a:ext cx="4397339" cy="52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3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23391DD9-5927-430B-BF32-35817F6401AF}"/>
              </a:ext>
            </a:extLst>
          </p:cNvPr>
          <p:cNvGrpSpPr/>
          <p:nvPr/>
        </p:nvGrpSpPr>
        <p:grpSpPr>
          <a:xfrm>
            <a:off x="516835" y="6193985"/>
            <a:ext cx="11179534" cy="397646"/>
            <a:chOff x="516835" y="6193985"/>
            <a:chExt cx="11179534" cy="397646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50B252D0-F503-4283-8118-506047D32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9576" y="6193985"/>
              <a:ext cx="959752" cy="338896"/>
            </a:xfrm>
            <a:prstGeom prst="rect">
              <a:avLst/>
            </a:prstGeom>
          </p:spPr>
        </p:pic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8C60C6FF-A37B-456A-AA39-141134090037}"/>
                </a:ext>
              </a:extLst>
            </p:cNvPr>
            <p:cNvCxnSpPr/>
            <p:nvPr/>
          </p:nvCxnSpPr>
          <p:spPr>
            <a:xfrm>
              <a:off x="516835" y="6591631"/>
              <a:ext cx="11179534" cy="0"/>
            </a:xfrm>
            <a:prstGeom prst="line">
              <a:avLst/>
            </a:prstGeom>
            <a:ln w="12700">
              <a:solidFill>
                <a:srgbClr val="E878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4"/>
          <p:cNvSpPr txBox="1"/>
          <p:nvPr/>
        </p:nvSpPr>
        <p:spPr>
          <a:xfrm>
            <a:off x="687969" y="322569"/>
            <a:ext cx="9966332" cy="460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ts val="34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LE CONVENZIONI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F29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3252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•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8F29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TEMPO LIBERO E CARRIERA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B624EDFC-86DD-F943-A9D1-05577FD243B9}"/>
              </a:ext>
            </a:extLst>
          </p:cNvPr>
          <p:cNvGrpSpPr/>
          <p:nvPr/>
        </p:nvGrpSpPr>
        <p:grpSpPr>
          <a:xfrm>
            <a:off x="807099" y="1245502"/>
            <a:ext cx="10652766" cy="5198922"/>
            <a:chOff x="873839" y="1245502"/>
            <a:chExt cx="10652766" cy="5198922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FBBF96AD-19D6-4549-949C-55DB96FCD870}"/>
                </a:ext>
              </a:extLst>
            </p:cNvPr>
            <p:cNvGrpSpPr/>
            <p:nvPr/>
          </p:nvGrpSpPr>
          <p:grpSpPr>
            <a:xfrm>
              <a:off x="873839" y="1245502"/>
              <a:ext cx="2520000" cy="2379600"/>
              <a:chOff x="542504" y="1245502"/>
              <a:chExt cx="2520000" cy="2379600"/>
            </a:xfrm>
          </p:grpSpPr>
          <p:grpSp>
            <p:nvGrpSpPr>
              <p:cNvPr id="7" name="Group 7"/>
              <p:cNvGrpSpPr>
                <a:grpSpLocks/>
              </p:cNvGrpSpPr>
              <p:nvPr/>
            </p:nvGrpSpPr>
            <p:grpSpPr>
              <a:xfrm>
                <a:off x="776504" y="1245502"/>
                <a:ext cx="2052000" cy="2053564"/>
                <a:chOff x="0" y="0"/>
                <a:chExt cx="6524470" cy="6329860"/>
              </a:xfrm>
            </p:grpSpPr>
            <p:sp>
              <p:nvSpPr>
                <p:cNvPr id="8" name="Freeform 8"/>
                <p:cNvSpPr>
                  <a:spLocks/>
                </p:cNvSpPr>
                <p:nvPr/>
              </p:nvSpPr>
              <p:spPr>
                <a:xfrm>
                  <a:off x="0" y="0"/>
                  <a:ext cx="6524470" cy="632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49974">
                      <a:moveTo>
                        <a:pt x="6350000" y="3175025"/>
                      </a:moveTo>
                      <a:cubicBezTo>
                        <a:pt x="6350000" y="4928451"/>
                        <a:pt x="4928476" y="6349974"/>
                        <a:pt x="3175000" y="6349974"/>
                      </a:cubicBezTo>
                      <a:cubicBezTo>
                        <a:pt x="1421498" y="6349974"/>
                        <a:pt x="0" y="4928451"/>
                        <a:pt x="0" y="3175025"/>
                      </a:cubicBezTo>
                      <a:cubicBezTo>
                        <a:pt x="0" y="1421511"/>
                        <a:pt x="1421498" y="0"/>
                        <a:pt x="3175000" y="0"/>
                      </a:cubicBezTo>
                      <a:cubicBezTo>
                        <a:pt x="4928501" y="0"/>
                        <a:pt x="6350000" y="1421511"/>
                        <a:pt x="6350000" y="3175025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84679" r="-84679"/>
                  </a:stretch>
                </a:blipFill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542504" y="3409903"/>
                <a:ext cx="2520000" cy="21519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772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13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FINANZA</a:t>
                </a:r>
              </a:p>
            </p:txBody>
          </p:sp>
        </p:grp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A0437FB1-432F-8645-8AFE-A126F6D07BED}"/>
                </a:ext>
              </a:extLst>
            </p:cNvPr>
            <p:cNvGrpSpPr/>
            <p:nvPr/>
          </p:nvGrpSpPr>
          <p:grpSpPr>
            <a:xfrm>
              <a:off x="6810755" y="1245502"/>
              <a:ext cx="2052000" cy="2379938"/>
              <a:chOff x="7095358" y="1245502"/>
              <a:chExt cx="2052000" cy="2379938"/>
            </a:xfrm>
          </p:grpSpPr>
          <p:sp>
            <p:nvSpPr>
              <p:cNvPr id="14" name="Freeform 14"/>
              <p:cNvSpPr>
                <a:spLocks/>
              </p:cNvSpPr>
              <p:nvPr/>
            </p:nvSpPr>
            <p:spPr>
              <a:xfrm>
                <a:off x="7095358" y="1245502"/>
                <a:ext cx="2052000" cy="2052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270292" y="3401404"/>
                <a:ext cx="1702133" cy="2240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8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3" b="0" i="0" u="none" strike="noStrike" kern="1200" cap="none" spc="14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EDITORIA</a:t>
                </a: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5887DE29-EC51-C94D-A9A6-41FA1954BC74}"/>
                </a:ext>
              </a:extLst>
            </p:cNvPr>
            <p:cNvGrpSpPr/>
            <p:nvPr/>
          </p:nvGrpSpPr>
          <p:grpSpPr>
            <a:xfrm>
              <a:off x="3625530" y="1245502"/>
              <a:ext cx="2520000" cy="2379600"/>
              <a:chOff x="3732322" y="1245502"/>
              <a:chExt cx="2520000" cy="2379600"/>
            </a:xfrm>
          </p:grpSpPr>
          <p:sp>
            <p:nvSpPr>
              <p:cNvPr id="12" name="Freeform 12"/>
              <p:cNvSpPr>
                <a:spLocks/>
              </p:cNvSpPr>
              <p:nvPr/>
            </p:nvSpPr>
            <p:spPr>
              <a:xfrm>
                <a:off x="3966322" y="1245502"/>
                <a:ext cx="2052000" cy="2052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6677" r="-26677"/>
                </a:stretch>
              </a:blip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3732322" y="3400982"/>
                <a:ext cx="2520000" cy="22412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89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5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ATTIVITA' PROFESSIONALI</a:t>
                </a: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254E41A5-788A-D340-AE8F-139C5150F75C}"/>
                </a:ext>
              </a:extLst>
            </p:cNvPr>
            <p:cNvGrpSpPr/>
            <p:nvPr/>
          </p:nvGrpSpPr>
          <p:grpSpPr>
            <a:xfrm>
              <a:off x="9474607" y="1245502"/>
              <a:ext cx="2051998" cy="2379938"/>
              <a:chOff x="9621448" y="1092000"/>
              <a:chExt cx="2051998" cy="2379938"/>
            </a:xfrm>
          </p:grpSpPr>
          <p:grpSp>
            <p:nvGrpSpPr>
              <p:cNvPr id="9" name="Group 9"/>
              <p:cNvGrpSpPr>
                <a:grpSpLocks noChangeAspect="1"/>
              </p:cNvGrpSpPr>
              <p:nvPr/>
            </p:nvGrpSpPr>
            <p:grpSpPr>
              <a:xfrm>
                <a:off x="9621448" y="1092000"/>
                <a:ext cx="2051998" cy="2052000"/>
                <a:chOff x="0" y="0"/>
                <a:chExt cx="6350000" cy="6349975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0" y="0"/>
                  <a:ext cx="6350000" cy="634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49974">
                      <a:moveTo>
                        <a:pt x="6350000" y="3175025"/>
                      </a:moveTo>
                      <a:cubicBezTo>
                        <a:pt x="6350000" y="4928451"/>
                        <a:pt x="4928476" y="6349974"/>
                        <a:pt x="3175000" y="6349974"/>
                      </a:cubicBezTo>
                      <a:cubicBezTo>
                        <a:pt x="1421498" y="6349974"/>
                        <a:pt x="0" y="4928451"/>
                        <a:pt x="0" y="3175025"/>
                      </a:cubicBezTo>
                      <a:cubicBezTo>
                        <a:pt x="0" y="1421511"/>
                        <a:pt x="1421498" y="0"/>
                        <a:pt x="3175000" y="0"/>
                      </a:cubicBezTo>
                      <a:cubicBezTo>
                        <a:pt x="4928501" y="0"/>
                        <a:pt x="6350000" y="1421511"/>
                        <a:pt x="6350000" y="3175025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</p:grpSp>
          <p:sp>
            <p:nvSpPr>
              <p:cNvPr id="22" name="TextBox 22"/>
              <p:cNvSpPr txBox="1"/>
              <p:nvPr/>
            </p:nvSpPr>
            <p:spPr>
              <a:xfrm>
                <a:off x="9930004" y="3247902"/>
                <a:ext cx="1434887" cy="2240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8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3" b="0" i="0" u="none" strike="noStrike" kern="1200" cap="none" spc="14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AUTOMOTIVE</a:t>
                </a:r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EA5CAC32-69D9-8040-8FC4-838D29A19292}"/>
                </a:ext>
              </a:extLst>
            </p:cNvPr>
            <p:cNvGrpSpPr/>
            <p:nvPr/>
          </p:nvGrpSpPr>
          <p:grpSpPr>
            <a:xfrm>
              <a:off x="5313164" y="3989593"/>
              <a:ext cx="2053437" cy="2420014"/>
              <a:chOff x="4801380" y="3836091"/>
              <a:chExt cx="2053437" cy="2420014"/>
            </a:xfrm>
          </p:grpSpPr>
          <p:grpSp>
            <p:nvGrpSpPr>
              <p:cNvPr id="15" name="Group 15"/>
              <p:cNvGrpSpPr>
                <a:grpSpLocks noChangeAspect="1"/>
              </p:cNvGrpSpPr>
              <p:nvPr/>
            </p:nvGrpSpPr>
            <p:grpSpPr>
              <a:xfrm>
                <a:off x="4801380" y="3836091"/>
                <a:ext cx="2053437" cy="2053437"/>
                <a:chOff x="0" y="0"/>
                <a:chExt cx="6350000" cy="6349975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6350000" cy="634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49974">
                      <a:moveTo>
                        <a:pt x="6350000" y="3175025"/>
                      </a:moveTo>
                      <a:cubicBezTo>
                        <a:pt x="6350000" y="4928451"/>
                        <a:pt x="4928476" y="6349974"/>
                        <a:pt x="3175000" y="6349974"/>
                      </a:cubicBezTo>
                      <a:cubicBezTo>
                        <a:pt x="1421498" y="6349974"/>
                        <a:pt x="0" y="4928451"/>
                        <a:pt x="0" y="3175025"/>
                      </a:cubicBezTo>
                      <a:cubicBezTo>
                        <a:pt x="0" y="1421511"/>
                        <a:pt x="1421498" y="0"/>
                        <a:pt x="3175000" y="0"/>
                      </a:cubicBezTo>
                      <a:cubicBezTo>
                        <a:pt x="4928501" y="0"/>
                        <a:pt x="6350000" y="1421511"/>
                        <a:pt x="6350000" y="3175025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5263789" y="6032069"/>
                <a:ext cx="1128618" cy="22403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89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3" b="0" i="0" u="none" strike="noStrike" kern="1200" cap="none" spc="14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FAMIGLIA</a:t>
                </a:r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CE54C4C4-5C97-CD40-9EA9-44E34760D518}"/>
                </a:ext>
              </a:extLst>
            </p:cNvPr>
            <p:cNvGrpSpPr/>
            <p:nvPr/>
          </p:nvGrpSpPr>
          <p:grpSpPr>
            <a:xfrm>
              <a:off x="1938123" y="3989593"/>
              <a:ext cx="2589240" cy="2420142"/>
              <a:chOff x="952230" y="3836091"/>
              <a:chExt cx="2589240" cy="2420142"/>
            </a:xfrm>
          </p:grpSpPr>
          <p:grpSp>
            <p:nvGrpSpPr>
              <p:cNvPr id="5" name="Group 5"/>
              <p:cNvGrpSpPr>
                <a:grpSpLocks noChangeAspect="1"/>
              </p:cNvGrpSpPr>
              <p:nvPr/>
            </p:nvGrpSpPr>
            <p:grpSpPr>
              <a:xfrm>
                <a:off x="1220851" y="3836091"/>
                <a:ext cx="2051999" cy="2052000"/>
                <a:chOff x="0" y="0"/>
                <a:chExt cx="6350000" cy="6349975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6350000" cy="634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49974">
                      <a:moveTo>
                        <a:pt x="6350000" y="3175025"/>
                      </a:moveTo>
                      <a:cubicBezTo>
                        <a:pt x="6350000" y="4928451"/>
                        <a:pt x="4928476" y="6349974"/>
                        <a:pt x="3175000" y="6349974"/>
                      </a:cubicBezTo>
                      <a:cubicBezTo>
                        <a:pt x="1421498" y="6349974"/>
                        <a:pt x="0" y="4928451"/>
                        <a:pt x="0" y="3175025"/>
                      </a:cubicBezTo>
                      <a:cubicBezTo>
                        <a:pt x="0" y="1421511"/>
                        <a:pt x="1421498" y="0"/>
                        <a:pt x="3175000" y="0"/>
                      </a:cubicBezTo>
                      <a:cubicBezTo>
                        <a:pt x="4928501" y="0"/>
                        <a:pt x="6350000" y="1421511"/>
                        <a:pt x="6350000" y="3175025"/>
                      </a:cubicBezTo>
                      <a:close/>
                    </a:path>
                  </a:pathLst>
                </a:custGeom>
                <a:blipFill>
                  <a:blip r:embed="rId8"/>
                  <a:stretch>
                    <a:fillRect l="-125987"/>
                  </a:stretch>
                </a:blipFill>
              </p:spPr>
            </p:sp>
          </p:grpSp>
          <p:sp>
            <p:nvSpPr>
              <p:cNvPr id="19" name="TextBox 19"/>
              <p:cNvSpPr txBox="1"/>
              <p:nvPr/>
            </p:nvSpPr>
            <p:spPr>
              <a:xfrm>
                <a:off x="952230" y="6032069"/>
                <a:ext cx="2589240" cy="22416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189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6" b="0" i="0" u="none" strike="noStrike" kern="1200" cap="none" spc="141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SALUTE E BENESSERE</a:t>
                </a:r>
              </a:p>
            </p:txBody>
          </p: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DB776202-2265-1048-A0DA-E4BE6927D052}"/>
                </a:ext>
              </a:extLst>
            </p:cNvPr>
            <p:cNvGrpSpPr/>
            <p:nvPr/>
          </p:nvGrpSpPr>
          <p:grpSpPr>
            <a:xfrm>
              <a:off x="8365970" y="3989593"/>
              <a:ext cx="2052000" cy="2454831"/>
              <a:chOff x="8322115" y="3836091"/>
              <a:chExt cx="2052000" cy="2454831"/>
            </a:xfrm>
          </p:grpSpPr>
          <p:grpSp>
            <p:nvGrpSpPr>
              <p:cNvPr id="2" name="Group 2"/>
              <p:cNvGrpSpPr>
                <a:grpSpLocks noChangeAspect="1"/>
              </p:cNvGrpSpPr>
              <p:nvPr/>
            </p:nvGrpSpPr>
            <p:grpSpPr>
              <a:xfrm>
                <a:off x="8322115" y="3836091"/>
                <a:ext cx="2052000" cy="2052000"/>
                <a:chOff x="0" y="0"/>
                <a:chExt cx="6350000" cy="6349975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0" y="0"/>
                  <a:ext cx="6350000" cy="634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49974">
                      <a:moveTo>
                        <a:pt x="6350000" y="3175025"/>
                      </a:moveTo>
                      <a:cubicBezTo>
                        <a:pt x="6350000" y="4928451"/>
                        <a:pt x="4928476" y="6349974"/>
                        <a:pt x="3175000" y="6349974"/>
                      </a:cubicBezTo>
                      <a:cubicBezTo>
                        <a:pt x="1421498" y="6349974"/>
                        <a:pt x="0" y="4928451"/>
                        <a:pt x="0" y="3175025"/>
                      </a:cubicBezTo>
                      <a:cubicBezTo>
                        <a:pt x="0" y="1421511"/>
                        <a:pt x="1421498" y="0"/>
                        <a:pt x="3175000" y="0"/>
                      </a:cubicBezTo>
                      <a:cubicBezTo>
                        <a:pt x="4928501" y="0"/>
                        <a:pt x="6350000" y="1421511"/>
                        <a:pt x="6350000" y="3175025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 l="-24999" r="-24999"/>
                  </a:stretch>
                </a:blipFill>
              </p:spPr>
            </p:sp>
          </p:grpSp>
          <p:sp>
            <p:nvSpPr>
              <p:cNvPr id="23" name="TextBox 23"/>
              <p:cNvSpPr txBox="1"/>
              <p:nvPr/>
            </p:nvSpPr>
            <p:spPr>
              <a:xfrm>
                <a:off x="8702691" y="6032069"/>
                <a:ext cx="1290849" cy="2588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ts val="2166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16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Raleway Bold"/>
                    <a:ea typeface="+mn-ea"/>
                    <a:cs typeface="+mn-cs"/>
                  </a:rPr>
                  <a:t>VACANZE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897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o 41">
            <a:extLst>
              <a:ext uri="{FF2B5EF4-FFF2-40B4-BE49-F238E27FC236}">
                <a16:creationId xmlns:a16="http://schemas.microsoft.com/office/drawing/2014/main" id="{01E8FD7E-A934-4086-AD23-EB793293EF2A}"/>
              </a:ext>
            </a:extLst>
          </p:cNvPr>
          <p:cNvGrpSpPr/>
          <p:nvPr/>
        </p:nvGrpSpPr>
        <p:grpSpPr>
          <a:xfrm>
            <a:off x="516835" y="6193985"/>
            <a:ext cx="11179534" cy="397646"/>
            <a:chOff x="516835" y="6193985"/>
            <a:chExt cx="11179534" cy="397646"/>
          </a:xfrm>
        </p:grpSpPr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25335A90-E20D-428D-B29D-B82CE76A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9576" y="6193985"/>
              <a:ext cx="959752" cy="338896"/>
            </a:xfrm>
            <a:prstGeom prst="rect">
              <a:avLst/>
            </a:prstGeom>
          </p:spPr>
        </p:pic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CE827637-19E3-434B-A5E5-2DE7D8D6992A}"/>
                </a:ext>
              </a:extLst>
            </p:cNvPr>
            <p:cNvCxnSpPr/>
            <p:nvPr/>
          </p:nvCxnSpPr>
          <p:spPr>
            <a:xfrm>
              <a:off x="516835" y="6591631"/>
              <a:ext cx="11179534" cy="0"/>
            </a:xfrm>
            <a:prstGeom prst="line">
              <a:avLst/>
            </a:prstGeom>
            <a:ln w="12700">
              <a:solidFill>
                <a:srgbClr val="E8781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Immagine 35" descr="Immagine che contiene acqua, spiaggia, cielo, esterni&#10;&#10;Descrizione generata automaticamente">
            <a:extLst>
              <a:ext uri="{FF2B5EF4-FFF2-40B4-BE49-F238E27FC236}">
                <a16:creationId xmlns:a16="http://schemas.microsoft.com/office/drawing/2014/main" id="{A1D21D6B-86DB-43DE-8D5F-9E6A13C82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6"/>
          <a:stretch/>
        </p:blipFill>
        <p:spPr>
          <a:xfrm>
            <a:off x="5553313" y="-100658"/>
            <a:ext cx="6631811" cy="687376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100651" y="3418738"/>
            <a:ext cx="3325722" cy="2684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78353" y="1383477"/>
            <a:ext cx="2198584" cy="716054"/>
            <a:chOff x="0" y="0"/>
            <a:chExt cx="1473200" cy="406400"/>
          </a:xfrm>
        </p:grpSpPr>
        <p:sp>
          <p:nvSpPr>
            <p:cNvPr id="7" name="Freeform 7"/>
            <p:cNvSpPr/>
            <p:nvPr/>
          </p:nvSpPr>
          <p:spPr>
            <a:xfrm>
              <a:off x="17780" y="22860"/>
              <a:ext cx="1447800" cy="360680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solidFill>
              <a:srgbClr val="FF8F2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65740" y="1386801"/>
            <a:ext cx="2160676" cy="672451"/>
            <a:chOff x="-180501" y="22860"/>
            <a:chExt cx="1607058" cy="379995"/>
          </a:xfrm>
        </p:grpSpPr>
        <p:sp>
          <p:nvSpPr>
            <p:cNvPr id="9" name="Freeform 9"/>
            <p:cNvSpPr/>
            <p:nvPr/>
          </p:nvSpPr>
          <p:spPr>
            <a:xfrm>
              <a:off x="-180501" y="22860"/>
              <a:ext cx="1607058" cy="379995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solidFill>
              <a:srgbClr val="FF8F2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96000" y="1408179"/>
            <a:ext cx="2220382" cy="669298"/>
            <a:chOff x="52214" y="22860"/>
            <a:chExt cx="1447800" cy="338124"/>
          </a:xfrm>
        </p:grpSpPr>
        <p:sp>
          <p:nvSpPr>
            <p:cNvPr id="11" name="Freeform 11"/>
            <p:cNvSpPr/>
            <p:nvPr/>
          </p:nvSpPr>
          <p:spPr>
            <a:xfrm>
              <a:off x="52214" y="22860"/>
              <a:ext cx="1447800" cy="338124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solidFill>
              <a:srgbClr val="FF8F29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8859" y="2320847"/>
            <a:ext cx="2123424" cy="634453"/>
            <a:chOff x="17780" y="22860"/>
            <a:chExt cx="1447800" cy="302129"/>
          </a:xfrm>
          <a:solidFill>
            <a:srgbClr val="113252"/>
          </a:solidFill>
        </p:grpSpPr>
        <p:sp>
          <p:nvSpPr>
            <p:cNvPr id="13" name="Freeform 13"/>
            <p:cNvSpPr/>
            <p:nvPr/>
          </p:nvSpPr>
          <p:spPr>
            <a:xfrm>
              <a:off x="17780" y="22860"/>
              <a:ext cx="1447800" cy="302129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3283680" y="3456552"/>
            <a:ext cx="2160676" cy="623732"/>
            <a:chOff x="-146913" y="22860"/>
            <a:chExt cx="1637728" cy="360680"/>
          </a:xfrm>
          <a:solidFill>
            <a:srgbClr val="113252"/>
          </a:solidFill>
        </p:grpSpPr>
        <p:sp>
          <p:nvSpPr>
            <p:cNvPr id="19" name="Freeform 19"/>
            <p:cNvSpPr/>
            <p:nvPr/>
          </p:nvSpPr>
          <p:spPr>
            <a:xfrm>
              <a:off x="-146913" y="22860"/>
              <a:ext cx="1637728" cy="360680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5" name="TextBox 25"/>
          <p:cNvSpPr txBox="1"/>
          <p:nvPr/>
        </p:nvSpPr>
        <p:spPr>
          <a:xfrm>
            <a:off x="612782" y="289169"/>
            <a:ext cx="819551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4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TEMPO LIBERO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87585" y="1612483"/>
            <a:ext cx="1783135" cy="221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197" normalizeH="0" baseline="0" noProof="0" dirty="0">
                <a:ln>
                  <a:noFill/>
                </a:ln>
                <a:solidFill>
                  <a:srgbClr val="15273A"/>
                </a:solidFill>
                <a:effectLst/>
                <a:uLnTx/>
                <a:uFillTx/>
                <a:latin typeface="Raleway Bold"/>
                <a:ea typeface="+mn-ea"/>
                <a:cs typeface="+mn-cs"/>
              </a:rPr>
              <a:t>FAMIGLIA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405020" y="1629242"/>
            <a:ext cx="1894496" cy="22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97" normalizeH="0" baseline="0" noProof="0" dirty="0">
                <a:ln>
                  <a:noFill/>
                </a:ln>
                <a:solidFill>
                  <a:srgbClr val="15273A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VACANZE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162054" y="1589764"/>
            <a:ext cx="182762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69" normalizeH="0" baseline="0" noProof="0" dirty="0">
                <a:ln>
                  <a:noFill/>
                </a:ln>
                <a:solidFill>
                  <a:srgbClr val="15273A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SALUTE E BENESSERE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94143" y="2559242"/>
            <a:ext cx="2014440" cy="19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1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dole Bold"/>
                <a:ea typeface="+mn-ea"/>
                <a:cs typeface="+mn-cs"/>
              </a:rPr>
              <a:t>CORPOARTE BENEFITS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4492745-B0F6-4193-90F0-339FA87F2DF8}"/>
              </a:ext>
            </a:extLst>
          </p:cNvPr>
          <p:cNvGrpSpPr/>
          <p:nvPr/>
        </p:nvGrpSpPr>
        <p:grpSpPr>
          <a:xfrm>
            <a:off x="3283680" y="2331569"/>
            <a:ext cx="2160676" cy="623731"/>
            <a:chOff x="3283680" y="2331569"/>
            <a:chExt cx="2160676" cy="623731"/>
          </a:xfrm>
        </p:grpSpPr>
        <p:grpSp>
          <p:nvGrpSpPr>
            <p:cNvPr id="14" name="Group 14"/>
            <p:cNvGrpSpPr/>
            <p:nvPr/>
          </p:nvGrpSpPr>
          <p:grpSpPr>
            <a:xfrm>
              <a:off x="3283680" y="2331569"/>
              <a:ext cx="2160676" cy="623731"/>
              <a:chOff x="-143910" y="22860"/>
              <a:chExt cx="1609491" cy="320103"/>
            </a:xfrm>
            <a:solidFill>
              <a:srgbClr val="113252"/>
            </a:solidFill>
          </p:grpSpPr>
          <p:sp>
            <p:nvSpPr>
              <p:cNvPr id="15" name="Freeform 15"/>
              <p:cNvSpPr/>
              <p:nvPr/>
            </p:nvSpPr>
            <p:spPr>
              <a:xfrm>
                <a:off x="-143910" y="22860"/>
                <a:ext cx="1609491" cy="32010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3405020" y="2542085"/>
              <a:ext cx="1941524" cy="191976"/>
            </a:xfrm>
            <a:prstGeom prst="rect">
              <a:avLst/>
            </a:prstGeom>
            <a:solidFill>
              <a:srgbClr val="113252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1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SPACE HOTEL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3484064" y="3672430"/>
            <a:ext cx="1815452" cy="19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1200" cap="none" spc="16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dole Bold"/>
                <a:ea typeface="+mn-ea"/>
                <a:cs typeface="+mn-cs"/>
              </a:rPr>
              <a:t>ROOM MATES HOTEL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6326A9C-3E8E-4E2B-868C-24234E1D445F}"/>
              </a:ext>
            </a:extLst>
          </p:cNvPr>
          <p:cNvGrpSpPr/>
          <p:nvPr/>
        </p:nvGrpSpPr>
        <p:grpSpPr>
          <a:xfrm>
            <a:off x="6092879" y="3458684"/>
            <a:ext cx="2171351" cy="633626"/>
            <a:chOff x="6092879" y="3458684"/>
            <a:chExt cx="2171351" cy="633626"/>
          </a:xfrm>
        </p:grpSpPr>
        <p:grpSp>
          <p:nvGrpSpPr>
            <p:cNvPr id="22" name="Group 22"/>
            <p:cNvGrpSpPr/>
            <p:nvPr/>
          </p:nvGrpSpPr>
          <p:grpSpPr>
            <a:xfrm>
              <a:off x="6092879" y="3458684"/>
              <a:ext cx="2171351" cy="633626"/>
              <a:chOff x="17780" y="16270"/>
              <a:chExt cx="1440668" cy="406400"/>
            </a:xfrm>
            <a:solidFill>
              <a:srgbClr val="113252"/>
            </a:solidFill>
          </p:grpSpPr>
          <p:sp>
            <p:nvSpPr>
              <p:cNvPr id="23" name="Freeform 23"/>
              <p:cNvSpPr/>
              <p:nvPr/>
            </p:nvSpPr>
            <p:spPr>
              <a:xfrm>
                <a:off x="17780" y="16270"/>
                <a:ext cx="1440668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6357015" y="3690340"/>
              <a:ext cx="1795427" cy="191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1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TERME DI CHIANCIANO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06E2ACEC-493F-44CD-BCBF-507964B08DA9}"/>
              </a:ext>
            </a:extLst>
          </p:cNvPr>
          <p:cNvGrpSpPr/>
          <p:nvPr/>
        </p:nvGrpSpPr>
        <p:grpSpPr>
          <a:xfrm>
            <a:off x="6092879" y="2331569"/>
            <a:ext cx="2186915" cy="633625"/>
            <a:chOff x="6092879" y="2331569"/>
            <a:chExt cx="2186915" cy="633625"/>
          </a:xfrm>
        </p:grpSpPr>
        <p:grpSp>
          <p:nvGrpSpPr>
            <p:cNvPr id="16" name="Group 16"/>
            <p:cNvGrpSpPr/>
            <p:nvPr/>
          </p:nvGrpSpPr>
          <p:grpSpPr>
            <a:xfrm>
              <a:off x="6092879" y="2331569"/>
              <a:ext cx="2186915" cy="633625"/>
              <a:chOff x="17780" y="22860"/>
              <a:chExt cx="1447800" cy="316609"/>
            </a:xfrm>
            <a:solidFill>
              <a:srgbClr val="113252"/>
            </a:solidFill>
          </p:grpSpPr>
          <p:sp>
            <p:nvSpPr>
              <p:cNvPr id="17" name="Freeform 17"/>
              <p:cNvSpPr/>
              <p:nvPr/>
            </p:nvSpPr>
            <p:spPr>
              <a:xfrm>
                <a:off x="17780" y="22860"/>
                <a:ext cx="1447800" cy="316609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41" name="TextBox 34">
              <a:extLst>
                <a:ext uri="{FF2B5EF4-FFF2-40B4-BE49-F238E27FC236}">
                  <a16:creationId xmlns:a16="http://schemas.microsoft.com/office/drawing/2014/main" id="{4B047F22-6D13-49DD-834A-216CEF67CA9F}"/>
                </a:ext>
              </a:extLst>
            </p:cNvPr>
            <p:cNvSpPr txBox="1"/>
            <p:nvPr/>
          </p:nvSpPr>
          <p:spPr>
            <a:xfrm>
              <a:off x="6207277" y="2570967"/>
              <a:ext cx="1958118" cy="1919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1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POLIZZA EMAPI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1EEC491-53C3-4958-AAE4-BB0F37D47166}"/>
              </a:ext>
            </a:extLst>
          </p:cNvPr>
          <p:cNvGrpSpPr/>
          <p:nvPr/>
        </p:nvGrpSpPr>
        <p:grpSpPr>
          <a:xfrm>
            <a:off x="6092879" y="4585800"/>
            <a:ext cx="2144478" cy="633601"/>
            <a:chOff x="6092879" y="4585800"/>
            <a:chExt cx="2144478" cy="633601"/>
          </a:xfrm>
        </p:grpSpPr>
        <p:grpSp>
          <p:nvGrpSpPr>
            <p:cNvPr id="39" name="Group 22">
              <a:extLst>
                <a:ext uri="{FF2B5EF4-FFF2-40B4-BE49-F238E27FC236}">
                  <a16:creationId xmlns:a16="http://schemas.microsoft.com/office/drawing/2014/main" id="{825E9759-6E97-4BDC-824D-F5DBE206B38A}"/>
                </a:ext>
              </a:extLst>
            </p:cNvPr>
            <p:cNvGrpSpPr/>
            <p:nvPr/>
          </p:nvGrpSpPr>
          <p:grpSpPr>
            <a:xfrm>
              <a:off x="6092879" y="4585800"/>
              <a:ext cx="2144478" cy="633601"/>
              <a:chOff x="17780" y="22858"/>
              <a:chExt cx="1447800" cy="406384"/>
            </a:xfrm>
            <a:solidFill>
              <a:srgbClr val="113252"/>
            </a:solidFill>
          </p:grpSpPr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F76C46AC-86B6-4D08-997B-A1288568ADD6}"/>
                  </a:ext>
                </a:extLst>
              </p:cNvPr>
              <p:cNvSpPr/>
              <p:nvPr/>
            </p:nvSpPr>
            <p:spPr>
              <a:xfrm>
                <a:off x="17780" y="22858"/>
                <a:ext cx="1447800" cy="406384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6277773" y="4701694"/>
              <a:ext cx="1759126" cy="39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16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TERME DI MONTECATINI</a:t>
              </a:r>
            </a:p>
          </p:txBody>
        </p:sp>
      </p:grpSp>
      <p:sp>
        <p:nvSpPr>
          <p:cNvPr id="35" name="Freeform 22">
            <a:extLst>
              <a:ext uri="{FF2B5EF4-FFF2-40B4-BE49-F238E27FC236}">
                <a16:creationId xmlns:a16="http://schemas.microsoft.com/office/drawing/2014/main" id="{41A2AE49-36F7-47B4-B016-48A7102F39B9}"/>
              </a:ext>
            </a:extLst>
          </p:cNvPr>
          <p:cNvSpPr/>
          <p:nvPr/>
        </p:nvSpPr>
        <p:spPr>
          <a:xfrm>
            <a:off x="684652" y="3450523"/>
            <a:ext cx="2044683" cy="628620"/>
          </a:xfrm>
          <a:custGeom>
            <a:avLst/>
            <a:gdLst/>
            <a:ahLst/>
            <a:cxnLst/>
            <a:rect l="l" t="t" r="r" b="b"/>
            <a:pathLst>
              <a:path w="1447800" h="360680">
                <a:moveTo>
                  <a:pt x="1447800" y="180340"/>
                </a:moveTo>
                <a:cubicBezTo>
                  <a:pt x="1447800" y="81280"/>
                  <a:pt x="1367790" y="0"/>
                  <a:pt x="1267460" y="0"/>
                </a:cubicBezTo>
                <a:lnTo>
                  <a:pt x="172720" y="0"/>
                </a:lnTo>
                <a:lnTo>
                  <a:pt x="172720" y="1270"/>
                </a:lnTo>
                <a:cubicBezTo>
                  <a:pt x="76200" y="5080"/>
                  <a:pt x="0" y="83820"/>
                  <a:pt x="0" y="180340"/>
                </a:cubicBezTo>
                <a:cubicBezTo>
                  <a:pt x="0" y="276860"/>
                  <a:pt x="77470" y="355600"/>
                  <a:pt x="172720" y="359410"/>
                </a:cubicBezTo>
                <a:lnTo>
                  <a:pt x="172720" y="360680"/>
                </a:lnTo>
                <a:lnTo>
                  <a:pt x="1267460" y="360680"/>
                </a:lnTo>
                <a:cubicBezTo>
                  <a:pt x="1366520" y="360680"/>
                  <a:pt x="1447800" y="279400"/>
                  <a:pt x="1447800" y="180340"/>
                </a:cubicBezTo>
                <a:close/>
              </a:path>
            </a:pathLst>
          </a:custGeom>
          <a:solidFill>
            <a:srgbClr val="113252"/>
          </a:solidFill>
        </p:spPr>
      </p:sp>
      <p:sp>
        <p:nvSpPr>
          <p:cNvPr id="34" name="TextBox 57">
            <a:extLst>
              <a:ext uri="{FF2B5EF4-FFF2-40B4-BE49-F238E27FC236}">
                <a16:creationId xmlns:a16="http://schemas.microsoft.com/office/drawing/2014/main" id="{D26BEC8F-2722-49F7-A8E7-70309384CC17}"/>
              </a:ext>
            </a:extLst>
          </p:cNvPr>
          <p:cNvSpPr txBox="1"/>
          <p:nvPr/>
        </p:nvSpPr>
        <p:spPr>
          <a:xfrm>
            <a:off x="965395" y="3703974"/>
            <a:ext cx="1483195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EDISON</a:t>
            </a:r>
            <a:r>
              <a:rPr kumimoji="0" lang="en-US" sz="1100" b="0" i="0" u="none" strike="noStrike" kern="1200" cap="none" spc="1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1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ENERGIA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magine 62" descr="Immagine che contiene acqua potabile&#10;&#10;Descrizione generata automaticamente">
            <a:extLst>
              <a:ext uri="{FF2B5EF4-FFF2-40B4-BE49-F238E27FC236}">
                <a16:creationId xmlns:a16="http://schemas.microsoft.com/office/drawing/2014/main" id="{BCC12A0C-8EC2-406F-8F65-A985C72E0D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r="34948"/>
          <a:stretch/>
        </p:blipFill>
        <p:spPr>
          <a:xfrm>
            <a:off x="2032" y="-21690"/>
            <a:ext cx="8165105" cy="7461815"/>
          </a:xfrm>
          <a:prstGeom prst="rect">
            <a:avLst/>
          </a:prstGeom>
        </p:spPr>
      </p:pic>
      <p:sp>
        <p:nvSpPr>
          <p:cNvPr id="107" name="Rettangolo 106">
            <a:extLst>
              <a:ext uri="{FF2B5EF4-FFF2-40B4-BE49-F238E27FC236}">
                <a16:creationId xmlns:a16="http://schemas.microsoft.com/office/drawing/2014/main" id="{CA5D8B9E-ECBF-4AE7-8852-06BBD3D70B48}"/>
              </a:ext>
            </a:extLst>
          </p:cNvPr>
          <p:cNvSpPr/>
          <p:nvPr/>
        </p:nvSpPr>
        <p:spPr>
          <a:xfrm>
            <a:off x="6812364" y="0"/>
            <a:ext cx="5383458" cy="6858000"/>
          </a:xfrm>
          <a:prstGeom prst="rect">
            <a:avLst/>
          </a:prstGeom>
          <a:solidFill>
            <a:srgbClr val="1132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3354406" y="4579237"/>
            <a:ext cx="2943602" cy="3490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95691" y="1375595"/>
            <a:ext cx="2030400" cy="563705"/>
            <a:chOff x="17779" y="-20235"/>
            <a:chExt cx="1583551" cy="360680"/>
          </a:xfrm>
        </p:grpSpPr>
        <p:sp>
          <p:nvSpPr>
            <p:cNvPr id="11" name="Freeform 11"/>
            <p:cNvSpPr/>
            <p:nvPr/>
          </p:nvSpPr>
          <p:spPr>
            <a:xfrm>
              <a:off x="17779" y="-20235"/>
              <a:ext cx="1583551" cy="360680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solidFill>
              <a:srgbClr val="FF8F29"/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779203" y="1558282"/>
            <a:ext cx="1647722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97" normalizeH="0" baseline="0" noProof="0" dirty="0">
                <a:ln>
                  <a:noFill/>
                </a:ln>
                <a:solidFill>
                  <a:srgbClr val="15273A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EDITORIA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BDD19B1-EB72-634E-BF03-360392F74988}"/>
              </a:ext>
            </a:extLst>
          </p:cNvPr>
          <p:cNvGrpSpPr/>
          <p:nvPr/>
        </p:nvGrpSpPr>
        <p:grpSpPr>
          <a:xfrm>
            <a:off x="588263" y="2334638"/>
            <a:ext cx="2029321" cy="619805"/>
            <a:chOff x="3063183" y="2082852"/>
            <a:chExt cx="2029321" cy="619805"/>
          </a:xfrm>
        </p:grpSpPr>
        <p:grpSp>
          <p:nvGrpSpPr>
            <p:cNvPr id="17" name="Group 17"/>
            <p:cNvGrpSpPr/>
            <p:nvPr/>
          </p:nvGrpSpPr>
          <p:grpSpPr>
            <a:xfrm>
              <a:off x="3063183" y="2082852"/>
              <a:ext cx="2029321" cy="619805"/>
              <a:chOff x="17780" y="1528"/>
              <a:chExt cx="1555421" cy="341584"/>
            </a:xfrm>
            <a:solidFill>
              <a:srgbClr val="113252"/>
            </a:solidFill>
          </p:grpSpPr>
          <p:sp>
            <p:nvSpPr>
              <p:cNvPr id="18" name="Freeform 18"/>
              <p:cNvSpPr/>
              <p:nvPr/>
            </p:nvSpPr>
            <p:spPr>
              <a:xfrm>
                <a:off x="17780" y="1528"/>
                <a:ext cx="1555421" cy="341584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5" name="TextBox 55"/>
            <p:cNvSpPr txBox="1"/>
            <p:nvPr/>
          </p:nvSpPr>
          <p:spPr>
            <a:xfrm>
              <a:off x="3258285" y="2293473"/>
              <a:ext cx="1691792" cy="179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BORGHI MAGAZINE</a:t>
              </a:r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937171" y="5624355"/>
            <a:ext cx="1240284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GRUPPO</a:t>
            </a:r>
            <a:r>
              <a:rPr kumimoji="0" lang="en-US" sz="1100" b="0" i="0" u="none" strike="noStrike" kern="1200" cap="none" spc="14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dole Bold"/>
                <a:ea typeface="+mn-ea"/>
                <a:cs typeface="+mn-cs"/>
              </a:rPr>
              <a:t> FCA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92C362C0-AAB7-DA49-8087-0A1D483104BC}"/>
              </a:ext>
            </a:extLst>
          </p:cNvPr>
          <p:cNvGrpSpPr/>
          <p:nvPr/>
        </p:nvGrpSpPr>
        <p:grpSpPr>
          <a:xfrm>
            <a:off x="583551" y="3328261"/>
            <a:ext cx="2029320" cy="619806"/>
            <a:chOff x="3058471" y="3049778"/>
            <a:chExt cx="2029320" cy="619806"/>
          </a:xfrm>
        </p:grpSpPr>
        <p:grpSp>
          <p:nvGrpSpPr>
            <p:cNvPr id="25" name="Group 25"/>
            <p:cNvGrpSpPr/>
            <p:nvPr/>
          </p:nvGrpSpPr>
          <p:grpSpPr>
            <a:xfrm>
              <a:off x="3058471" y="3049778"/>
              <a:ext cx="2029320" cy="619806"/>
              <a:chOff x="17780" y="51692"/>
              <a:chExt cx="1502227" cy="374659"/>
            </a:xfrm>
            <a:solidFill>
              <a:srgbClr val="113252"/>
            </a:solidFill>
          </p:grpSpPr>
          <p:sp>
            <p:nvSpPr>
              <p:cNvPr id="26" name="Freeform 26"/>
              <p:cNvSpPr/>
              <p:nvPr/>
            </p:nvSpPr>
            <p:spPr>
              <a:xfrm>
                <a:off x="17780" y="51692"/>
                <a:ext cx="1502227" cy="374659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9" name="TextBox 59"/>
            <p:cNvSpPr txBox="1"/>
            <p:nvPr/>
          </p:nvSpPr>
          <p:spPr>
            <a:xfrm>
              <a:off x="3177463" y="3284469"/>
              <a:ext cx="1772614" cy="16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NEL DIRITTO EDITORE</a:t>
              </a:r>
            </a:p>
          </p:txBody>
        </p: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860A1ED-278B-9742-A6F7-4CF24B9505A7}"/>
              </a:ext>
            </a:extLst>
          </p:cNvPr>
          <p:cNvGrpSpPr/>
          <p:nvPr/>
        </p:nvGrpSpPr>
        <p:grpSpPr>
          <a:xfrm>
            <a:off x="581044" y="4309931"/>
            <a:ext cx="2029319" cy="672315"/>
            <a:chOff x="3055964" y="3991402"/>
            <a:chExt cx="2029319" cy="672315"/>
          </a:xfrm>
        </p:grpSpPr>
        <p:grpSp>
          <p:nvGrpSpPr>
            <p:cNvPr id="27" name="Group 27"/>
            <p:cNvGrpSpPr/>
            <p:nvPr/>
          </p:nvGrpSpPr>
          <p:grpSpPr>
            <a:xfrm>
              <a:off x="3055964" y="3991402"/>
              <a:ext cx="2029319" cy="672315"/>
              <a:chOff x="11631" y="22860"/>
              <a:chExt cx="1529514" cy="360680"/>
            </a:xfrm>
            <a:solidFill>
              <a:srgbClr val="113252"/>
            </a:solidFill>
          </p:grpSpPr>
          <p:sp>
            <p:nvSpPr>
              <p:cNvPr id="28" name="Freeform 28"/>
              <p:cNvSpPr/>
              <p:nvPr/>
            </p:nvSpPr>
            <p:spPr>
              <a:xfrm>
                <a:off x="11631" y="22860"/>
                <a:ext cx="1529514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60" name="TextBox 60"/>
            <p:cNvSpPr txBox="1"/>
            <p:nvPr/>
          </p:nvSpPr>
          <p:spPr>
            <a:xfrm>
              <a:off x="3112668" y="4236786"/>
              <a:ext cx="1920902" cy="1793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53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7" b="0" i="0" u="none" strike="noStrike" kern="1200" cap="none" spc="15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IL </a:t>
              </a:r>
              <a:r>
                <a:rPr kumimoji="0" lang="en-US" sz="1200" b="0" i="0" u="none" strike="noStrike" kern="1200" cap="none" spc="15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SOLE 24 ORE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3BA70822-14D3-4B43-9BEE-0CC07D0A0DE4}"/>
              </a:ext>
            </a:extLst>
          </p:cNvPr>
          <p:cNvGrpSpPr/>
          <p:nvPr/>
        </p:nvGrpSpPr>
        <p:grpSpPr>
          <a:xfrm>
            <a:off x="7480187" y="116494"/>
            <a:ext cx="2030401" cy="561600"/>
            <a:chOff x="7480187" y="388641"/>
            <a:chExt cx="2030401" cy="561600"/>
          </a:xfrm>
        </p:grpSpPr>
        <p:grpSp>
          <p:nvGrpSpPr>
            <p:cNvPr id="31" name="Group 31"/>
            <p:cNvGrpSpPr/>
            <p:nvPr/>
          </p:nvGrpSpPr>
          <p:grpSpPr>
            <a:xfrm>
              <a:off x="7480187" y="388641"/>
              <a:ext cx="2030401" cy="561600"/>
              <a:chOff x="188208" y="9746"/>
              <a:chExt cx="1098630" cy="40119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8208" y="9746"/>
                <a:ext cx="1098630" cy="401197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solidFill>
                <a:srgbClr val="FF8F29"/>
              </a:solidFill>
            </p:spPr>
          </p:sp>
        </p:grpSp>
        <p:sp>
          <p:nvSpPr>
            <p:cNvPr id="61" name="TextBox 61"/>
            <p:cNvSpPr txBox="1"/>
            <p:nvPr/>
          </p:nvSpPr>
          <p:spPr>
            <a:xfrm>
              <a:off x="7624914" y="547613"/>
              <a:ext cx="1755381" cy="243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90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197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FINANZA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>
            <a:off x="541127" y="248228"/>
            <a:ext cx="835621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1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4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CARRIERA</a:t>
            </a:r>
          </a:p>
        </p:txBody>
      </p: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822AAED6-11C8-49A1-8135-F84A3C73C45F}"/>
              </a:ext>
            </a:extLst>
          </p:cNvPr>
          <p:cNvSpPr txBox="1"/>
          <p:nvPr/>
        </p:nvSpPr>
        <p:spPr>
          <a:xfrm>
            <a:off x="7447392" y="901727"/>
            <a:ext cx="445069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BNL FINANCE</a:t>
            </a:r>
            <a:b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CESSIONE DEL QUINTO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MEDIOLANUM</a:t>
            </a:r>
            <a:endParaRPr kumimoji="0" lang="it-IT" sz="1300" b="0" i="0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BNL - </a:t>
            </a: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FINANZIAMENTI EMERGENZA COVID-19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BNL</a:t>
            </a: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 - CONVENZIONE COMPLETA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DELLA NUOVA TERRA</a:t>
            </a:r>
            <a:b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CESSIONE DEL QUINTO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POPOLARE DI SONDRIO</a:t>
            </a:r>
            <a:b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CARTA DI CREDITO DOTTORI COMMERCIALISTI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POPOLARE DI SONDRIO </a:t>
            </a:r>
            <a:b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CONTO CORRENTE E PRESTITI ON 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POPOLARE DI SONDRIO</a:t>
            </a:r>
            <a:b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MUTUI IPOTECARI</a:t>
            </a:r>
            <a:endParaRPr kumimoji="0" lang="it-IT" sz="1300" b="1" i="0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60402020202020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POPOLARE DI SONDRIO</a:t>
            </a:r>
            <a:b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</a:br>
            <a:r>
              <a:rPr kumimoji="0" lang="it-IT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FINANZIAMENTI EMERGENZA COVID-19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3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BANCA POPOLARE DI SONDRIO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604020202020204"/>
                <a:ea typeface="+mn-ea"/>
                <a:cs typeface="+mn-cs"/>
              </a:rPr>
              <a:t>CESSIONE CREDITI D’IMPOSTA PER BONUS EDILIZI</a:t>
            </a:r>
          </a:p>
        </p:txBody>
      </p:sp>
      <p:grpSp>
        <p:nvGrpSpPr>
          <p:cNvPr id="74" name="Group 6">
            <a:extLst>
              <a:ext uri="{FF2B5EF4-FFF2-40B4-BE49-F238E27FC236}">
                <a16:creationId xmlns:a16="http://schemas.microsoft.com/office/drawing/2014/main" id="{C3403475-01A2-47AD-A41E-79ED752CE9A2}"/>
              </a:ext>
            </a:extLst>
          </p:cNvPr>
          <p:cNvGrpSpPr/>
          <p:nvPr/>
        </p:nvGrpSpPr>
        <p:grpSpPr>
          <a:xfrm>
            <a:off x="3409369" y="1372795"/>
            <a:ext cx="2030400" cy="561352"/>
            <a:chOff x="17780" y="-3264"/>
            <a:chExt cx="1391809" cy="332822"/>
          </a:xfrm>
        </p:grpSpPr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6868ECD8-6E51-4685-972D-6C05E72E7D5F}"/>
                </a:ext>
              </a:extLst>
            </p:cNvPr>
            <p:cNvSpPr/>
            <p:nvPr/>
          </p:nvSpPr>
          <p:spPr>
            <a:xfrm>
              <a:off x="17780" y="-3264"/>
              <a:ext cx="1391809" cy="332822"/>
            </a:xfrm>
            <a:custGeom>
              <a:avLst/>
              <a:gdLst/>
              <a:ahLst/>
              <a:cxnLst/>
              <a:rect l="l" t="t" r="r" b="b"/>
              <a:pathLst>
                <a:path w="1447800" h="360680">
                  <a:moveTo>
                    <a:pt x="1447800" y="180340"/>
                  </a:moveTo>
                  <a:cubicBezTo>
                    <a:pt x="1447800" y="81280"/>
                    <a:pt x="1367790" y="0"/>
                    <a:pt x="1267460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1267460" y="360680"/>
                  </a:lnTo>
                  <a:cubicBezTo>
                    <a:pt x="1366520" y="360680"/>
                    <a:pt x="1447800" y="279400"/>
                    <a:pt x="1447800" y="180340"/>
                  </a:cubicBezTo>
                  <a:close/>
                </a:path>
              </a:pathLst>
            </a:custGeom>
            <a:solidFill>
              <a:srgbClr val="FF8F29"/>
            </a:solidFill>
          </p:spPr>
        </p:sp>
      </p:grpSp>
      <p:sp>
        <p:nvSpPr>
          <p:cNvPr id="80" name="TextBox 51">
            <a:extLst>
              <a:ext uri="{FF2B5EF4-FFF2-40B4-BE49-F238E27FC236}">
                <a16:creationId xmlns:a16="http://schemas.microsoft.com/office/drawing/2014/main" id="{603C7B77-599B-4CDE-AC4A-127F24C9F28C}"/>
              </a:ext>
            </a:extLst>
          </p:cNvPr>
          <p:cNvSpPr txBox="1"/>
          <p:nvPr/>
        </p:nvSpPr>
        <p:spPr>
          <a:xfrm>
            <a:off x="3502340" y="1553781"/>
            <a:ext cx="1872284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97" normalizeH="0" baseline="0" noProof="0" dirty="0">
                <a:ln>
                  <a:noFill/>
                </a:ln>
                <a:solidFill>
                  <a:srgbClr val="15273A"/>
                </a:solidFill>
                <a:effectLst/>
                <a:uLnTx/>
                <a:uFillTx/>
                <a:latin typeface="Raleway" panose="020B0604020202020204" charset="0"/>
                <a:ea typeface="+mn-ea"/>
                <a:cs typeface="+mn-cs"/>
              </a:rPr>
              <a:t>AUTOMOTIVE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73D3483-53CE-B840-A58D-AE45B8225D24}"/>
              </a:ext>
            </a:extLst>
          </p:cNvPr>
          <p:cNvGrpSpPr/>
          <p:nvPr/>
        </p:nvGrpSpPr>
        <p:grpSpPr>
          <a:xfrm>
            <a:off x="3393938" y="2325822"/>
            <a:ext cx="2045830" cy="641942"/>
            <a:chOff x="5406522" y="2074036"/>
            <a:chExt cx="2045830" cy="641942"/>
          </a:xfrm>
        </p:grpSpPr>
        <p:grpSp>
          <p:nvGrpSpPr>
            <p:cNvPr id="76" name="Group 12">
              <a:extLst>
                <a:ext uri="{FF2B5EF4-FFF2-40B4-BE49-F238E27FC236}">
                  <a16:creationId xmlns:a16="http://schemas.microsoft.com/office/drawing/2014/main" id="{C0BB215D-C7E7-415E-AC8B-30F5293ABB5E}"/>
                </a:ext>
              </a:extLst>
            </p:cNvPr>
            <p:cNvGrpSpPr/>
            <p:nvPr/>
          </p:nvGrpSpPr>
          <p:grpSpPr>
            <a:xfrm>
              <a:off x="5406522" y="2074036"/>
              <a:ext cx="2045830" cy="641942"/>
              <a:chOff x="12283" y="22860"/>
              <a:chExt cx="1425847" cy="337786"/>
            </a:xfrm>
            <a:solidFill>
              <a:srgbClr val="113252"/>
            </a:solidFill>
          </p:grpSpPr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F806698E-80CF-405D-94EE-1D22BDBBB098}"/>
                  </a:ext>
                </a:extLst>
              </p:cNvPr>
              <p:cNvSpPr/>
              <p:nvPr/>
            </p:nvSpPr>
            <p:spPr>
              <a:xfrm>
                <a:off x="12283" y="22860"/>
                <a:ext cx="1425847" cy="337786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81" name="TextBox 54">
              <a:extLst>
                <a:ext uri="{FF2B5EF4-FFF2-40B4-BE49-F238E27FC236}">
                  <a16:creationId xmlns:a16="http://schemas.microsoft.com/office/drawing/2014/main" id="{1246F478-07FD-4A33-A0D5-BA8CFFF1EA01}"/>
                </a:ext>
              </a:extLst>
            </p:cNvPr>
            <p:cNvSpPr txBox="1"/>
            <p:nvPr/>
          </p:nvSpPr>
          <p:spPr>
            <a:xfrm>
              <a:off x="5557838" y="2298578"/>
              <a:ext cx="1730664" cy="179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JAGUAR</a:t>
              </a:r>
              <a:r>
                <a:rPr kumimoji="0" lang="en-US" sz="11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 LAND ROVER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BE29D32A-BD5F-514E-BE77-309F2729F3DB}"/>
              </a:ext>
            </a:extLst>
          </p:cNvPr>
          <p:cNvGrpSpPr/>
          <p:nvPr/>
        </p:nvGrpSpPr>
        <p:grpSpPr>
          <a:xfrm>
            <a:off x="3436159" y="3332463"/>
            <a:ext cx="2003610" cy="615605"/>
            <a:chOff x="5448743" y="3053980"/>
            <a:chExt cx="2003610" cy="615605"/>
          </a:xfrm>
        </p:grpSpPr>
        <p:grpSp>
          <p:nvGrpSpPr>
            <p:cNvPr id="78" name="Group 19">
              <a:extLst>
                <a:ext uri="{FF2B5EF4-FFF2-40B4-BE49-F238E27FC236}">
                  <a16:creationId xmlns:a16="http://schemas.microsoft.com/office/drawing/2014/main" id="{88769D85-BDC9-457A-9452-9F4B223606E7}"/>
                </a:ext>
              </a:extLst>
            </p:cNvPr>
            <p:cNvGrpSpPr/>
            <p:nvPr/>
          </p:nvGrpSpPr>
          <p:grpSpPr>
            <a:xfrm>
              <a:off x="5448743" y="3053980"/>
              <a:ext cx="2003610" cy="615605"/>
              <a:chOff x="44223" y="71156"/>
              <a:chExt cx="1393969" cy="338863"/>
            </a:xfrm>
            <a:solidFill>
              <a:srgbClr val="113252"/>
            </a:solidFill>
          </p:grpSpPr>
          <p:sp>
            <p:nvSpPr>
              <p:cNvPr id="79" name="Freeform 20">
                <a:extLst>
                  <a:ext uri="{FF2B5EF4-FFF2-40B4-BE49-F238E27FC236}">
                    <a16:creationId xmlns:a16="http://schemas.microsoft.com/office/drawing/2014/main" id="{84C5706A-7A7D-4FD4-893F-67EF9DC28A85}"/>
                  </a:ext>
                </a:extLst>
              </p:cNvPr>
              <p:cNvSpPr/>
              <p:nvPr/>
            </p:nvSpPr>
            <p:spPr>
              <a:xfrm>
                <a:off x="44223" y="71156"/>
                <a:ext cx="1393969" cy="3388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82" name="TextBox 56">
              <a:extLst>
                <a:ext uri="{FF2B5EF4-FFF2-40B4-BE49-F238E27FC236}">
                  <a16:creationId xmlns:a16="http://schemas.microsoft.com/office/drawing/2014/main" id="{62C820D8-40F6-4E22-9F66-BC716193ECD5}"/>
                </a:ext>
              </a:extLst>
            </p:cNvPr>
            <p:cNvSpPr txBox="1"/>
            <p:nvPr/>
          </p:nvSpPr>
          <p:spPr>
            <a:xfrm>
              <a:off x="5506928" y="3289716"/>
              <a:ext cx="1880280" cy="179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aleway" panose="020B0604020202020204" charset="0"/>
                  <a:ea typeface="+mn-ea"/>
                  <a:cs typeface="+mn-cs"/>
                </a:rPr>
                <a:t>GRUPPO</a:t>
              </a:r>
              <a:r>
                <a:rPr kumimoji="0" lang="en-US" sz="1200" b="0" i="0" u="none" strike="noStrike" kern="1200" cap="none" spc="14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dole Bold"/>
                  <a:ea typeface="+mn-ea"/>
                  <a:cs typeface="+mn-cs"/>
                </a:rPr>
                <a:t> FCA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450CAB30-B302-0647-B3F5-8CA092704119}"/>
              </a:ext>
            </a:extLst>
          </p:cNvPr>
          <p:cNvGrpSpPr/>
          <p:nvPr/>
        </p:nvGrpSpPr>
        <p:grpSpPr>
          <a:xfrm>
            <a:off x="3409369" y="4312212"/>
            <a:ext cx="2030399" cy="674914"/>
            <a:chOff x="5421953" y="3993683"/>
            <a:chExt cx="2030399" cy="674914"/>
          </a:xfrm>
        </p:grpSpPr>
        <p:grpSp>
          <p:nvGrpSpPr>
            <p:cNvPr id="83" name="Group 19">
              <a:extLst>
                <a:ext uri="{FF2B5EF4-FFF2-40B4-BE49-F238E27FC236}">
                  <a16:creationId xmlns:a16="http://schemas.microsoft.com/office/drawing/2014/main" id="{2CFC0664-5E79-480C-BD80-5C72063EC617}"/>
                </a:ext>
              </a:extLst>
            </p:cNvPr>
            <p:cNvGrpSpPr/>
            <p:nvPr/>
          </p:nvGrpSpPr>
          <p:grpSpPr>
            <a:xfrm>
              <a:off x="5421953" y="3993683"/>
              <a:ext cx="2030399" cy="674914"/>
              <a:chOff x="48808" y="22860"/>
              <a:chExt cx="1367812" cy="360680"/>
            </a:xfrm>
            <a:solidFill>
              <a:srgbClr val="113252"/>
            </a:solidFill>
          </p:grpSpPr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D7E097B9-4D1E-42FD-ABC2-DD270218519A}"/>
                  </a:ext>
                </a:extLst>
              </p:cNvPr>
              <p:cNvSpPr/>
              <p:nvPr/>
            </p:nvSpPr>
            <p:spPr>
              <a:xfrm>
                <a:off x="48808" y="22860"/>
                <a:ext cx="1367812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360680">
                    <a:moveTo>
                      <a:pt x="1447800" y="180340"/>
                    </a:moveTo>
                    <a:cubicBezTo>
                      <a:pt x="1447800" y="81280"/>
                      <a:pt x="1367790" y="0"/>
                      <a:pt x="126746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7460" y="360680"/>
                    </a:lnTo>
                    <a:cubicBezTo>
                      <a:pt x="1366520" y="360680"/>
                      <a:pt x="1447800" y="279400"/>
                      <a:pt x="1447800" y="180340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9EB407BA-FFEC-4441-910C-C7A258149341}"/>
                </a:ext>
              </a:extLst>
            </p:cNvPr>
            <p:cNvSpPr txBox="1"/>
            <p:nvPr/>
          </p:nvSpPr>
          <p:spPr>
            <a:xfrm>
              <a:off x="5514924" y="3998152"/>
              <a:ext cx="1872284" cy="6435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lew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ARVAL (GRUPPO BNP PARIBAS) - NOLEGGIO A LUNGO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TERMINE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1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71513" y="512271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«Cultura Previdenziale» rudimenti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4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10443" y="1235529"/>
            <a:ext cx="85780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Pensione di Vecchiaia (iscritti ante 2004)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- età 68	anzianità contributiva 33 anni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- età 70	anzianità contributiva 25 anni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i="1" dirty="0">
              <a:solidFill>
                <a:schemeClr val="tx2"/>
              </a:solidFill>
              <a:ea typeface="新細明體" charset="-120"/>
            </a:endParaRP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AutoNum type="arabicPeriod" startAt="2"/>
              <a:defRPr/>
            </a:pPr>
            <a:r>
              <a:rPr lang="it-IT" sz="2800" b="1" i="1" u="sng" dirty="0">
                <a:solidFill>
                  <a:srgbClr val="FF0000"/>
                </a:solidFill>
                <a:ea typeface="新細明體" charset="-120"/>
              </a:rPr>
              <a:t>Pensione di Vecchiaia Anticipata (</a:t>
            </a:r>
            <a:r>
              <a:rPr lang="it-IT" sz="2800" b="1" i="1" u="sng" dirty="0" err="1">
                <a:solidFill>
                  <a:srgbClr val="FF0000"/>
                </a:solidFill>
                <a:ea typeface="新細明體" charset="-120"/>
              </a:rPr>
              <a:t>iscr</a:t>
            </a:r>
            <a:r>
              <a:rPr lang="it-IT" sz="2800" b="1" i="1" u="sng" dirty="0">
                <a:solidFill>
                  <a:srgbClr val="FF0000"/>
                </a:solidFill>
                <a:ea typeface="新細明體" charset="-120"/>
              </a:rPr>
              <a:t>. ante 2004)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- </a:t>
            </a:r>
            <a:r>
              <a:rPr lang="it-IT" sz="4800" b="1" i="1" dirty="0">
                <a:solidFill>
                  <a:srgbClr val="FF0000"/>
                </a:solidFill>
                <a:ea typeface="新細明體" charset="-120"/>
              </a:rPr>
              <a:t>età 61</a:t>
            </a: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anzianità contributiva </a:t>
            </a:r>
            <a:r>
              <a:rPr lang="it-IT" sz="2800" b="1" i="1" u="sng" dirty="0">
                <a:solidFill>
                  <a:srgbClr val="FF0000"/>
                </a:solidFill>
                <a:ea typeface="新細明體" charset="-120"/>
              </a:rPr>
              <a:t>38 anni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 		anzianità contributiva 40 anni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800" i="1" dirty="0">
              <a:solidFill>
                <a:schemeClr val="tx2"/>
              </a:solidFill>
              <a:ea typeface="新細明體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3. Pensione Unica Contributiva (</a:t>
            </a:r>
            <a:r>
              <a:rPr lang="it-IT" sz="2800" i="1" dirty="0" err="1">
                <a:solidFill>
                  <a:schemeClr val="tx2"/>
                </a:solidFill>
                <a:ea typeface="新細明體" charset="-120"/>
              </a:rPr>
              <a:t>iscr</a:t>
            </a: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. Dal 1.1.2004)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- </a:t>
            </a:r>
            <a:r>
              <a:rPr lang="it-IT" sz="4800" b="1" i="1" dirty="0">
                <a:solidFill>
                  <a:srgbClr val="FF0000"/>
                </a:solidFill>
                <a:ea typeface="新細明體" charset="-120"/>
              </a:rPr>
              <a:t>età 62</a:t>
            </a:r>
            <a:r>
              <a:rPr lang="it-IT" sz="2800" i="1" dirty="0">
                <a:solidFill>
                  <a:schemeClr val="tx2"/>
                </a:solidFill>
                <a:ea typeface="新細明體" charset="-120"/>
              </a:rPr>
              <a:t>	anzianità contributiva 5 anni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i="1" dirty="0">
                <a:solidFill>
                  <a:srgbClr val="00642D"/>
                </a:solidFill>
                <a:latin typeface="Verdana" pitchFamily="34" charset="0"/>
                <a:ea typeface="新細明體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3022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71513" y="461615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Altri servizi a favore degli iscritti	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40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03462" y="1409353"/>
            <a:ext cx="1048848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endParaRPr lang="it-IT" sz="2400" dirty="0"/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3200" b="1" dirty="0">
                <a:solidFill>
                  <a:schemeClr val="tx2"/>
                </a:solidFill>
              </a:rPr>
              <a:t>Attività di comunicazione: sito web/News</a:t>
            </a:r>
          </a:p>
          <a:p>
            <a:endParaRPr lang="it-IT" sz="32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3200" b="1" dirty="0">
                <a:solidFill>
                  <a:schemeClr val="tx2"/>
                </a:solidFill>
              </a:rPr>
              <a:t>Attività di divulgazione: Forum – convegni</a:t>
            </a:r>
          </a:p>
          <a:p>
            <a:pPr marL="342900" indent="-342900">
              <a:buFontTx/>
              <a:buChar char="-"/>
            </a:pPr>
            <a:endParaRPr lang="it-IT" sz="3200" b="1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it-IT" sz="4800" b="1" dirty="0">
                <a:solidFill>
                  <a:srgbClr val="FF0000"/>
                </a:solidFill>
                <a:highlight>
                  <a:srgbClr val="FFFF00"/>
                </a:highlight>
              </a:rPr>
              <a:t>CDC App</a:t>
            </a:r>
          </a:p>
          <a:p>
            <a:pPr marL="342900" indent="-342900">
              <a:buFontTx/>
              <a:buChar char="-"/>
            </a:pP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15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009650" y="1038225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Century Gothic" panose="020B0502020202020204" pitchFamily="34" charset="0"/>
              </a:rPr>
              <a:t>La CDC – Cultura previdenziale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41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84930" y="3083074"/>
            <a:ext cx="611734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chemeClr val="tx2"/>
                </a:solidFill>
                <a:latin typeface="Century Gothic" panose="020B0502020202020204" pitchFamily="34" charset="0"/>
              </a:rPr>
              <a:t>Grazie per l’attenzione, </a:t>
            </a:r>
          </a:p>
          <a:p>
            <a:pPr algn="ctr"/>
            <a:r>
              <a:rPr lang="it-IT" sz="3200" b="1" kern="0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Buon lavoro e </a:t>
            </a:r>
            <a:r>
              <a:rPr lang="it-IT" sz="3200" b="1" kern="0">
                <a:solidFill>
                  <a:schemeClr val="tx2"/>
                </a:solidFill>
                <a:latin typeface="Century Gothic" panose="020B0502020202020204" pitchFamily="34" charset="0"/>
                <a:ea typeface="+mj-ea"/>
              </a:rPr>
              <a:t>buon weekend</a:t>
            </a:r>
          </a:p>
          <a:p>
            <a:pPr algn="ctr"/>
            <a:endParaRPr lang="it-IT" sz="3200" b="1" kern="0" dirty="0">
              <a:solidFill>
                <a:schemeClr val="tx2"/>
              </a:solidFill>
              <a:latin typeface="Century Gothic" panose="020B0502020202020204" pitchFamily="34" charset="0"/>
              <a:ea typeface="+mj-ea"/>
            </a:endParaRPr>
          </a:p>
          <a:p>
            <a:pPr algn="ctr"/>
            <a:r>
              <a:rPr lang="it-IT" sz="3200" kern="0" dirty="0">
                <a:solidFill>
                  <a:srgbClr val="EC7928"/>
                </a:solidFill>
                <a:latin typeface="Century Gothic" panose="020B0502020202020204" pitchFamily="34" charset="0"/>
                <a:ea typeface="+mj-ea"/>
              </a:rPr>
              <a:t>Fabio Enrico Pessina</a:t>
            </a:r>
            <a:endParaRPr lang="it-IT" sz="32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endParaRPr lang="it-IT" sz="3600" b="1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11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5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AFB7CA78-DAA8-4126-B334-1605048121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675" y="161925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Montante e Pensione «Contributiva» - 12%</a:t>
            </a:r>
            <a:br>
              <a:rPr lang="it-IT" sz="4000" dirty="0"/>
            </a:br>
            <a:br>
              <a:rPr lang="it-IT" sz="4000" dirty="0"/>
            </a:br>
            <a:endParaRPr lang="it-IT" sz="4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F7B2AA-022E-5B33-A386-6D633CACF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942975"/>
            <a:ext cx="7863840" cy="530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BB808D-69E3-4DCA-AA24-FCF1DB1589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625" y="161925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Montante e Pensione «contributiva» – 30%</a:t>
            </a:r>
            <a:br>
              <a:rPr lang="it-IT" sz="4000" dirty="0"/>
            </a:br>
            <a:endParaRPr lang="it-IT" sz="40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D5A1030-8033-48D6-A605-0DB11F557E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6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5480AC-087B-C685-7FF0-501CD767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95" y="925830"/>
            <a:ext cx="8698230" cy="5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4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71513" y="512272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Cultura Previdenziale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7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03512" y="2083975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TW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CONOSCERE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zh-TW" sz="3200" kern="0" dirty="0">
              <a:solidFill>
                <a:srgbClr val="EC7928"/>
              </a:solidFill>
              <a:latin typeface="Calibri" pitchFamily="34" charset="0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TW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IL PROPRIO PERCORSO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zh-TW" sz="3200" kern="0" dirty="0">
              <a:solidFill>
                <a:srgbClr val="EC7928"/>
              </a:solidFill>
              <a:latin typeface="Calibri" pitchFamily="34" charset="0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TW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PREVIDENZIALE</a:t>
            </a:r>
          </a:p>
        </p:txBody>
      </p:sp>
    </p:spTree>
    <p:extLst>
      <p:ext uri="{BB962C8B-B14F-4D97-AF65-F5344CB8AC3E}">
        <p14:creationId xmlns:p14="http://schemas.microsoft.com/office/powerpoint/2010/main" val="4219197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04800" y="179174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4000" dirty="0">
                <a:solidFill>
                  <a:schemeClr val="tx2"/>
                </a:solidFill>
                <a:latin typeface="+mn-lt"/>
              </a:rPr>
              <a:t>Il PES – </a:t>
            </a:r>
            <a:r>
              <a:rPr lang="it-IT" sz="3600" dirty="0">
                <a:solidFill>
                  <a:schemeClr val="tx2"/>
                </a:solidFill>
                <a:latin typeface="+mn-lt"/>
              </a:rPr>
              <a:t>Simulazione</a:t>
            </a:r>
            <a:r>
              <a:rPr lang="it-IT" sz="4000" dirty="0">
                <a:solidFill>
                  <a:schemeClr val="tx2"/>
                </a:solidFill>
                <a:latin typeface="+mn-lt"/>
              </a:rPr>
              <a:t> della Pensione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272713" y="6572250"/>
            <a:ext cx="1919287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8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03512" y="980729"/>
            <a:ext cx="87849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Situazione previdenziale al 2021;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importo della pensione a parità di condizioni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Obiettivi (età di pensionamento)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Modifica parametri: aliquota, tassi di crescita;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Riscatto anni di laurea/militare/tirocinio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Ricongiunzione</a:t>
            </a: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2"/>
                </a:solidFill>
              </a:rPr>
              <a:t>Ricalcolo - Calcoli finali</a:t>
            </a:r>
          </a:p>
          <a:p>
            <a:endParaRPr lang="it-IT" sz="2400" dirty="0">
              <a:solidFill>
                <a:schemeClr val="tx2"/>
              </a:solidFill>
            </a:endParaRPr>
          </a:p>
          <a:p>
            <a:r>
              <a:rPr lang="it-IT" sz="2400" dirty="0">
                <a:solidFill>
                  <a:schemeClr val="tx2"/>
                </a:solidFill>
              </a:rPr>
              <a:t>….. In alternativa al PES: Numero Verde: 800545130</a:t>
            </a:r>
          </a:p>
          <a:p>
            <a:r>
              <a:rPr lang="it-IT" sz="2400" dirty="0">
                <a:solidFill>
                  <a:schemeClr val="tx2"/>
                </a:solidFill>
              </a:rPr>
              <a:t>Attivo dal lunedì al giovedì dalle 8.45 alle 12.45 e dalle 14.00 alle 16.00 - il venerdì dalle 8.45 alle 13.45</a:t>
            </a:r>
          </a:p>
          <a:p>
            <a:endParaRPr lang="it-IT" sz="2400" dirty="0">
              <a:solidFill>
                <a:schemeClr val="tx2"/>
              </a:solidFill>
            </a:endParaRPr>
          </a:p>
          <a:p>
            <a:r>
              <a:rPr lang="it-IT" sz="2400" dirty="0">
                <a:solidFill>
                  <a:schemeClr val="tx2"/>
                </a:solidFill>
              </a:rPr>
              <a:t>E poi ci sono i «Delegati»</a:t>
            </a:r>
          </a:p>
        </p:txBody>
      </p:sp>
    </p:spTree>
    <p:extLst>
      <p:ext uri="{BB962C8B-B14F-4D97-AF65-F5344CB8AC3E}">
        <p14:creationId xmlns:p14="http://schemas.microsoft.com/office/powerpoint/2010/main" val="386649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676275" y="375891"/>
            <a:ext cx="9601200" cy="604838"/>
          </a:xfrm>
          <a:prstGeom prst="rect">
            <a:avLst/>
          </a:prstGeom>
        </p:spPr>
        <p:txBody>
          <a:bodyPr/>
          <a:lstStyle/>
          <a:p>
            <a:r>
              <a:rPr lang="it-IT" sz="3600" dirty="0">
                <a:solidFill>
                  <a:schemeClr val="tx2"/>
                </a:solidFill>
                <a:latin typeface="+mn-lt"/>
              </a:rPr>
              <a:t>Metodo CONTRIBUTIVO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0752138" y="6572250"/>
            <a:ext cx="1439862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C7305D-9A90-419D-B54B-6F130234E1DE}" type="slidenum">
              <a:rPr lang="it-IT" smtClean="0">
                <a:solidFill>
                  <a:srgbClr val="4F81BD">
                    <a:lumMod val="25000"/>
                  </a:srgbClr>
                </a:solidFill>
              </a:rPr>
              <a:pPr>
                <a:defRPr/>
              </a:pPr>
              <a:t>9</a:t>
            </a:fld>
            <a:endParaRPr lang="it-IT" dirty="0">
              <a:solidFill>
                <a:srgbClr val="4F81BD">
                  <a:lumMod val="25000"/>
                </a:srgb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03512" y="980729"/>
            <a:ext cx="87849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000" dirty="0">
              <a:solidFill>
                <a:srgbClr val="007A37"/>
              </a:solidFill>
            </a:endParaRPr>
          </a:p>
          <a:p>
            <a:pPr algn="ctr"/>
            <a:endParaRPr lang="it-IT" sz="2000" dirty="0">
              <a:solidFill>
                <a:srgbClr val="007A37"/>
              </a:solidFill>
            </a:endParaRPr>
          </a:p>
          <a:p>
            <a:pPr algn="ctr"/>
            <a:endParaRPr lang="it-IT" sz="2400" dirty="0">
              <a:solidFill>
                <a:srgbClr val="007A37"/>
              </a:solidFill>
            </a:endParaRPr>
          </a:p>
          <a:p>
            <a:pPr algn="ctr"/>
            <a:endParaRPr lang="it-IT" sz="2400" dirty="0">
              <a:solidFill>
                <a:srgbClr val="007A37"/>
              </a:solidFill>
            </a:endParaRPr>
          </a:p>
          <a:p>
            <a:pPr algn="ctr"/>
            <a:r>
              <a:rPr lang="it-IT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MONTANTE  Contributivo individuale</a:t>
            </a:r>
          </a:p>
          <a:p>
            <a:pPr algn="ctr"/>
            <a:endParaRPr lang="it-IT" sz="3200" kern="0" dirty="0">
              <a:solidFill>
                <a:srgbClr val="EC7928"/>
              </a:solidFill>
              <a:latin typeface="Calibri" pitchFamily="34" charset="0"/>
              <a:ea typeface="+mj-ea"/>
              <a:cs typeface="+mj-cs"/>
            </a:endParaRPr>
          </a:p>
          <a:p>
            <a:pPr algn="ctr"/>
            <a:r>
              <a:rPr lang="it-IT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X</a:t>
            </a:r>
          </a:p>
          <a:p>
            <a:pPr algn="ctr"/>
            <a:endParaRPr lang="it-IT" sz="3200" kern="0" dirty="0">
              <a:solidFill>
                <a:srgbClr val="EC7928"/>
              </a:solidFill>
              <a:latin typeface="Calibri" pitchFamily="34" charset="0"/>
              <a:ea typeface="+mj-ea"/>
              <a:cs typeface="+mj-cs"/>
            </a:endParaRPr>
          </a:p>
          <a:p>
            <a:pPr algn="ctr"/>
            <a:r>
              <a:rPr lang="it-IT" sz="3200" kern="0" dirty="0">
                <a:solidFill>
                  <a:srgbClr val="EC7928"/>
                </a:solidFill>
                <a:latin typeface="Calibri" pitchFamily="34" charset="0"/>
                <a:ea typeface="+mj-ea"/>
                <a:cs typeface="+mj-cs"/>
              </a:rPr>
              <a:t>Coefficiente di Trasformazione</a:t>
            </a:r>
          </a:p>
          <a:p>
            <a:endParaRPr lang="it-IT" sz="2400" dirty="0">
              <a:solidFill>
                <a:srgbClr val="007A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35390"/>
      </p:ext>
    </p:extLst>
  </p:cSld>
  <p:clrMapOvr>
    <a:masterClrMapping/>
  </p:clrMapOvr>
</p:sld>
</file>

<file path=ppt/theme/theme1.xml><?xml version="1.0" encoding="utf-8"?>
<a:theme xmlns:a="http://schemas.openxmlformats.org/drawingml/2006/main" name="CD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CDC (003)</Template>
  <TotalTime>634</TotalTime>
  <Words>1515</Words>
  <Application>Microsoft Office PowerPoint</Application>
  <PresentationFormat>Widescreen</PresentationFormat>
  <Paragraphs>293</Paragraphs>
  <Slides>41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Gidole Bold</vt:lpstr>
      <vt:lpstr>Raleway</vt:lpstr>
      <vt:lpstr>Raleway Bold</vt:lpstr>
      <vt:lpstr>Tahoma</vt:lpstr>
      <vt:lpstr>Verdana</vt:lpstr>
      <vt:lpstr>Wingdings</vt:lpstr>
      <vt:lpstr>CDC</vt:lpstr>
      <vt:lpstr>1_Office Theme</vt:lpstr>
      <vt:lpstr>Presentazione standard di PowerPoint</vt:lpstr>
      <vt:lpstr>Cultura Previdenziale:  conoscere il percorso, conoscere «La Cassa» </vt:lpstr>
      <vt:lpstr>«Cultura Previdenziale»</vt:lpstr>
      <vt:lpstr>«Cultura Previdenziale» rudimenti</vt:lpstr>
      <vt:lpstr>Montante e Pensione «Contributiva» - 12%  </vt:lpstr>
      <vt:lpstr>Montante e Pensione «contributiva» – 30% </vt:lpstr>
      <vt:lpstr>Cultura Previdenziale</vt:lpstr>
      <vt:lpstr>Il PES – Simulazione della Pensione</vt:lpstr>
      <vt:lpstr>Metodo CONTRIBUTIVO</vt:lpstr>
      <vt:lpstr>  </vt:lpstr>
      <vt:lpstr>Montante contributivo individuale  (art. 26 c. 11)</vt:lpstr>
      <vt:lpstr>Incremento aliquota di computo (salvo c.e.i.)           N.B. AdD del 05/07/2022 ha deliberato ulteriore incremento fino a 22% = 5% </vt:lpstr>
      <vt:lpstr>Accreditamento contributo integrativo a Montante  Tabella D del Regolamento Unitario  Quota parte del Contributo Integrativo pari a:                 1,5% del volume di affari ai fini iva (fino al 2022 era 1%) X       Coefficiente di equità intergenerazionale                     è riconosciuto sul Montante Contributivo Individuale</vt:lpstr>
      <vt:lpstr>Calcolo del «MONTANTE» 1 - solo «Contributivo»  </vt:lpstr>
      <vt:lpstr>Calcolo del «MONTANTE» </vt:lpstr>
      <vt:lpstr>PENSIONE MASSIMA </vt:lpstr>
      <vt:lpstr>Cultura previdenziale</vt:lpstr>
      <vt:lpstr>La sede - 1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Dati di bilancio (in €/000)</vt:lpstr>
      <vt:lpstr>Bilancio tecnico 50 anni</vt:lpstr>
      <vt:lpstr>La Governance</vt:lpstr>
      <vt:lpstr>Organizzazione della Cassa</vt:lpstr>
      <vt:lpstr>Presentazione standard di PowerPoint</vt:lpstr>
      <vt:lpstr>Presentazione standard di PowerPoint</vt:lpstr>
      <vt:lpstr>Presentazione standard di PowerPoint</vt:lpstr>
      <vt:lpstr>Gli attori del processo di investimento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Altri servizi a favore degli iscritti </vt:lpstr>
      <vt:lpstr>La CDC – Cultura previdenziale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Debora Guidoni</dc:creator>
  <cp:lastModifiedBy>Fabio Pessina</cp:lastModifiedBy>
  <cp:revision>48</cp:revision>
  <cp:lastPrinted>2021-07-22T06:44:02Z</cp:lastPrinted>
  <dcterms:created xsi:type="dcterms:W3CDTF">2020-12-15T11:42:01Z</dcterms:created>
  <dcterms:modified xsi:type="dcterms:W3CDTF">2023-05-10T17:04:57Z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