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sldIdLst>
    <p:sldId id="262" r:id="rId2"/>
    <p:sldId id="257" r:id="rId3"/>
    <p:sldId id="264" r:id="rId4"/>
    <p:sldId id="258" r:id="rId5"/>
    <p:sldId id="265" r:id="rId6"/>
    <p:sldId id="259" r:id="rId7"/>
    <p:sldId id="267" r:id="rId8"/>
    <p:sldId id="260" r:id="rId9"/>
    <p:sldId id="266" r:id="rId10"/>
    <p:sldId id="261" r:id="rId11"/>
    <p:sldId id="268" r:id="rId12"/>
    <p:sldId id="269" r:id="rId13"/>
  </p:sldIdLst>
  <p:sldSz cx="9144000" cy="6858000" type="screen4x3"/>
  <p:notesSz cx="7559675" cy="10688638"/>
  <p:defaultTextStyle>
    <a:defPPr>
      <a:defRPr lang="it-IT"/>
    </a:defPPr>
    <a:lvl1pPr marL="0" algn="l" defTabSz="112891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4459" algn="l" defTabSz="112891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8918" algn="l" defTabSz="112891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93377" algn="l" defTabSz="112891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57836" algn="l" defTabSz="112891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22296" algn="l" defTabSz="112891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86755" algn="l" defTabSz="112891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51214" algn="l" defTabSz="112891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15673" algn="l" defTabSz="1128918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138" d="100"/>
          <a:sy n="138" d="100"/>
        </p:scale>
        <p:origin x="-228" y="1248"/>
      </p:cViewPr>
      <p:guideLst>
        <p:guide orient="horz" pos="1848"/>
        <p:guide pos="26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1" y="2130433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9" y="3886201"/>
            <a:ext cx="6400801" cy="17526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4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8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3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7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2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86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51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1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EF4-C7B3-4079-B0F8-1F539B5CA70A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501D-14C0-4E7F-8FA1-28C3E481A08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EF4-C7B3-4079-B0F8-1F539B5CA70A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501D-14C0-4E7F-8FA1-28C3E481A08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481642" y="428626"/>
            <a:ext cx="1700212" cy="91201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77828" y="428626"/>
            <a:ext cx="4951413" cy="91201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EF4-C7B3-4079-B0F8-1F539B5CA70A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501D-14C0-4E7F-8FA1-28C3E481A08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EF4-C7B3-4079-B0F8-1F539B5CA70A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501D-14C0-4E7F-8FA1-28C3E481A08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20"/>
            <a:ext cx="7772400" cy="1500187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445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89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9337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578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2229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867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512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1567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EF4-C7B3-4079-B0F8-1F539B5CA70A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501D-14C0-4E7F-8FA1-28C3E481A08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77827" y="2493963"/>
            <a:ext cx="3325813" cy="70548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856041" y="2493963"/>
            <a:ext cx="3325812" cy="70548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EF4-C7B3-4079-B0F8-1F539B5CA70A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501D-14C0-4E7F-8FA1-28C3E481A08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1" cy="1143001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4" y="1535114"/>
            <a:ext cx="4040188" cy="63976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4459" indent="0">
              <a:buNone/>
              <a:defRPr sz="2500" b="1"/>
            </a:lvl2pPr>
            <a:lvl3pPr marL="1128918" indent="0">
              <a:buNone/>
              <a:defRPr sz="2200" b="1"/>
            </a:lvl3pPr>
            <a:lvl4pPr marL="1693377" indent="0">
              <a:buNone/>
              <a:defRPr sz="2000" b="1"/>
            </a:lvl4pPr>
            <a:lvl5pPr marL="2257836" indent="0">
              <a:buNone/>
              <a:defRPr sz="2000" b="1"/>
            </a:lvl5pPr>
            <a:lvl6pPr marL="2822296" indent="0">
              <a:buNone/>
              <a:defRPr sz="2000" b="1"/>
            </a:lvl6pPr>
            <a:lvl7pPr marL="3386755" indent="0">
              <a:buNone/>
              <a:defRPr sz="2000" b="1"/>
            </a:lvl7pPr>
            <a:lvl8pPr marL="3951214" indent="0">
              <a:buNone/>
              <a:defRPr sz="2000" b="1"/>
            </a:lvl8pPr>
            <a:lvl9pPr marL="4515673" indent="0">
              <a:buNone/>
              <a:defRPr sz="20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4" y="2174877"/>
            <a:ext cx="4040188" cy="39512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34" y="1535114"/>
            <a:ext cx="4041775" cy="63976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4459" indent="0">
              <a:buNone/>
              <a:defRPr sz="2500" b="1"/>
            </a:lvl2pPr>
            <a:lvl3pPr marL="1128918" indent="0">
              <a:buNone/>
              <a:defRPr sz="2200" b="1"/>
            </a:lvl3pPr>
            <a:lvl4pPr marL="1693377" indent="0">
              <a:buNone/>
              <a:defRPr sz="2000" b="1"/>
            </a:lvl4pPr>
            <a:lvl5pPr marL="2257836" indent="0">
              <a:buNone/>
              <a:defRPr sz="2000" b="1"/>
            </a:lvl5pPr>
            <a:lvl6pPr marL="2822296" indent="0">
              <a:buNone/>
              <a:defRPr sz="2000" b="1"/>
            </a:lvl6pPr>
            <a:lvl7pPr marL="3386755" indent="0">
              <a:buNone/>
              <a:defRPr sz="2000" b="1"/>
            </a:lvl7pPr>
            <a:lvl8pPr marL="3951214" indent="0">
              <a:buNone/>
              <a:defRPr sz="2000" b="1"/>
            </a:lvl8pPr>
            <a:lvl9pPr marL="4515673" indent="0">
              <a:buNone/>
              <a:defRPr sz="20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34" y="2174877"/>
            <a:ext cx="4041775" cy="39512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EF4-C7B3-4079-B0F8-1F539B5CA70A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501D-14C0-4E7F-8FA1-28C3E481A08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EF4-C7B3-4079-B0F8-1F539B5CA70A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501D-14C0-4E7F-8FA1-28C3E481A08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EF4-C7B3-4079-B0F8-1F539B5CA70A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501D-14C0-4E7F-8FA1-28C3E481A08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9" y="273050"/>
            <a:ext cx="3008313" cy="116205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2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9" y="1435101"/>
            <a:ext cx="3008313" cy="4691063"/>
          </a:xfrm>
        </p:spPr>
        <p:txBody>
          <a:bodyPr/>
          <a:lstStyle>
            <a:lvl1pPr marL="0" indent="0">
              <a:buNone/>
              <a:defRPr sz="1700"/>
            </a:lvl1pPr>
            <a:lvl2pPr marL="564459" indent="0">
              <a:buNone/>
              <a:defRPr sz="1500"/>
            </a:lvl2pPr>
            <a:lvl3pPr marL="1128918" indent="0">
              <a:buNone/>
              <a:defRPr sz="1200"/>
            </a:lvl3pPr>
            <a:lvl4pPr marL="1693377" indent="0">
              <a:buNone/>
              <a:defRPr sz="1100"/>
            </a:lvl4pPr>
            <a:lvl5pPr marL="2257836" indent="0">
              <a:buNone/>
              <a:defRPr sz="1100"/>
            </a:lvl5pPr>
            <a:lvl6pPr marL="2822296" indent="0">
              <a:buNone/>
              <a:defRPr sz="1100"/>
            </a:lvl6pPr>
            <a:lvl7pPr marL="3386755" indent="0">
              <a:buNone/>
              <a:defRPr sz="1100"/>
            </a:lvl7pPr>
            <a:lvl8pPr marL="3951214" indent="0">
              <a:buNone/>
              <a:defRPr sz="1100"/>
            </a:lvl8pPr>
            <a:lvl9pPr marL="4515673" indent="0">
              <a:buNone/>
              <a:defRPr sz="1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EF4-C7B3-4079-B0F8-1F539B5CA70A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501D-14C0-4E7F-8FA1-28C3E481A08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90" y="4800601"/>
            <a:ext cx="5486400" cy="566738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90" y="612775"/>
            <a:ext cx="5486400" cy="4114800"/>
          </a:xfrm>
        </p:spPr>
        <p:txBody>
          <a:bodyPr/>
          <a:lstStyle>
            <a:lvl1pPr marL="0" indent="0">
              <a:buNone/>
              <a:defRPr sz="4000"/>
            </a:lvl1pPr>
            <a:lvl2pPr marL="564459" indent="0">
              <a:buNone/>
              <a:defRPr sz="3500"/>
            </a:lvl2pPr>
            <a:lvl3pPr marL="1128918" indent="0">
              <a:buNone/>
              <a:defRPr sz="3000"/>
            </a:lvl3pPr>
            <a:lvl4pPr marL="1693377" indent="0">
              <a:buNone/>
              <a:defRPr sz="2500"/>
            </a:lvl4pPr>
            <a:lvl5pPr marL="2257836" indent="0">
              <a:buNone/>
              <a:defRPr sz="2500"/>
            </a:lvl5pPr>
            <a:lvl6pPr marL="2822296" indent="0">
              <a:buNone/>
              <a:defRPr sz="2500"/>
            </a:lvl6pPr>
            <a:lvl7pPr marL="3386755" indent="0">
              <a:buNone/>
              <a:defRPr sz="2500"/>
            </a:lvl7pPr>
            <a:lvl8pPr marL="3951214" indent="0">
              <a:buNone/>
              <a:defRPr sz="2500"/>
            </a:lvl8pPr>
            <a:lvl9pPr marL="4515673" indent="0">
              <a:buNone/>
              <a:defRPr sz="2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90" y="5367338"/>
            <a:ext cx="5486400" cy="804862"/>
          </a:xfrm>
        </p:spPr>
        <p:txBody>
          <a:bodyPr/>
          <a:lstStyle>
            <a:lvl1pPr marL="0" indent="0">
              <a:buNone/>
              <a:defRPr sz="1700"/>
            </a:lvl1pPr>
            <a:lvl2pPr marL="564459" indent="0">
              <a:buNone/>
              <a:defRPr sz="1500"/>
            </a:lvl2pPr>
            <a:lvl3pPr marL="1128918" indent="0">
              <a:buNone/>
              <a:defRPr sz="1200"/>
            </a:lvl3pPr>
            <a:lvl4pPr marL="1693377" indent="0">
              <a:buNone/>
              <a:defRPr sz="1100"/>
            </a:lvl4pPr>
            <a:lvl5pPr marL="2257836" indent="0">
              <a:buNone/>
              <a:defRPr sz="1100"/>
            </a:lvl5pPr>
            <a:lvl6pPr marL="2822296" indent="0">
              <a:buNone/>
              <a:defRPr sz="1100"/>
            </a:lvl6pPr>
            <a:lvl7pPr marL="3386755" indent="0">
              <a:buNone/>
              <a:defRPr sz="1100"/>
            </a:lvl7pPr>
            <a:lvl8pPr marL="3951214" indent="0">
              <a:buNone/>
              <a:defRPr sz="1100"/>
            </a:lvl8pPr>
            <a:lvl9pPr marL="4515673" indent="0">
              <a:buNone/>
              <a:defRPr sz="1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EF4-C7B3-4079-B0F8-1F539B5CA70A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501D-14C0-4E7F-8FA1-28C3E481A08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1" cy="1143001"/>
          </a:xfrm>
          <a:prstGeom prst="rect">
            <a:avLst/>
          </a:prstGeom>
        </p:spPr>
        <p:txBody>
          <a:bodyPr vert="horz" lIns="112892" tIns="56446" rIns="112892" bIns="56446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1" cy="4525963"/>
          </a:xfrm>
          <a:prstGeom prst="rect">
            <a:avLst/>
          </a:prstGeom>
        </p:spPr>
        <p:txBody>
          <a:bodyPr vert="horz" lIns="112892" tIns="56446" rIns="112892" bIns="56446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112892" tIns="56446" rIns="112892" bIns="56446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AEF4-C7B3-4079-B0F8-1F539B5CA70A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4" y="6356357"/>
            <a:ext cx="2895600" cy="365125"/>
          </a:xfrm>
          <a:prstGeom prst="rect">
            <a:avLst/>
          </a:prstGeom>
        </p:spPr>
        <p:txBody>
          <a:bodyPr vert="horz" lIns="112892" tIns="56446" rIns="112892" bIns="56446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112892" tIns="56446" rIns="112892" bIns="56446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3501D-14C0-4E7F-8FA1-28C3E481A08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defTabSz="1128918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3344" indent="-423344" algn="l" defTabSz="1128918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17246" indent="-352787" algn="l" defTabSz="1128918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11148" indent="-282230" algn="l" defTabSz="1128918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75607" indent="-282230" algn="l" defTabSz="1128918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40066" indent="-282230" algn="l" defTabSz="1128918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04525" indent="-282230" algn="l" defTabSz="112891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68984" indent="-282230" algn="l" defTabSz="112891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33443" indent="-282230" algn="l" defTabSz="112891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97903" indent="-282230" algn="l" defTabSz="112891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12891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4459" algn="l" defTabSz="112891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918" algn="l" defTabSz="112891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377" algn="l" defTabSz="112891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7836" algn="l" defTabSz="112891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22296" algn="l" defTabSz="112891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86755" algn="l" defTabSz="112891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51214" algn="l" defTabSz="112891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15673" algn="l" defTabSz="112891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590800" y="3048000"/>
            <a:ext cx="4570080" cy="3176371"/>
          </a:xfrm>
          <a:prstGeom prst="rect">
            <a:avLst/>
          </a:prstGeom>
        </p:spPr>
        <p:txBody>
          <a:bodyPr lIns="112892" tIns="56446" rIns="112892" bIns="56446">
            <a:spAutoFit/>
          </a:bodyPr>
          <a:lstStyle/>
          <a:p>
            <a:pPr marL="19330" algn="ctr"/>
            <a:r>
              <a:rPr lang="it-IT" spc="12" dirty="0" smtClean="0">
                <a:solidFill>
                  <a:srgbClr val="313735"/>
                </a:solidFill>
                <a:latin typeface="Arial"/>
                <a:cs typeface="Arial"/>
              </a:rPr>
              <a:t>REVISIONE DELLE IMMOBILIZZAZIONI</a:t>
            </a:r>
            <a:endParaRPr lang="it-IT" dirty="0" smtClean="0">
              <a:latin typeface="Arial"/>
              <a:cs typeface="Arial"/>
            </a:endParaRPr>
          </a:p>
          <a:p>
            <a:pPr marL="12887" algn="ctr"/>
            <a:r>
              <a:rPr lang="it-IT" spc="12" dirty="0" smtClean="0">
                <a:solidFill>
                  <a:srgbClr val="313735"/>
                </a:solidFill>
                <a:latin typeface="Arial"/>
                <a:cs typeface="Arial"/>
              </a:rPr>
              <a:t>IMMATERIALI, MATERIALI</a:t>
            </a:r>
          </a:p>
          <a:p>
            <a:pPr algn="ctr"/>
            <a:r>
              <a:rPr lang="it-IT" spc="12" dirty="0" smtClean="0">
                <a:solidFill>
                  <a:srgbClr val="313735"/>
                </a:solidFill>
                <a:latin typeface="Arial"/>
                <a:cs typeface="Arial"/>
              </a:rPr>
              <a:t>E FINANZIARIE</a:t>
            </a:r>
          </a:p>
          <a:p>
            <a:pPr algn="ctr"/>
            <a:endParaRPr lang="it-IT" spc="12" dirty="0" smtClean="0">
              <a:solidFill>
                <a:srgbClr val="313735"/>
              </a:solidFill>
              <a:latin typeface="Arial"/>
              <a:cs typeface="Arial"/>
            </a:endParaRPr>
          </a:p>
          <a:p>
            <a:pPr algn="ctr"/>
            <a:endParaRPr lang="it-IT" spc="12" dirty="0" smtClean="0">
              <a:solidFill>
                <a:srgbClr val="313735"/>
              </a:solidFill>
              <a:latin typeface="Arial"/>
              <a:cs typeface="Arial"/>
            </a:endParaRPr>
          </a:p>
          <a:p>
            <a:pPr algn="ctr"/>
            <a:endParaRPr lang="it-IT" spc="12" dirty="0" smtClean="0">
              <a:solidFill>
                <a:srgbClr val="313735"/>
              </a:solidFill>
              <a:latin typeface="Arial"/>
              <a:cs typeface="Arial"/>
            </a:endParaRPr>
          </a:p>
          <a:p>
            <a:pPr algn="ctr"/>
            <a:r>
              <a:rPr lang="it-IT" sz="1500" spc="12" dirty="0" smtClean="0">
                <a:solidFill>
                  <a:srgbClr val="242928"/>
                </a:solidFill>
                <a:latin typeface="Arial"/>
                <a:cs typeface="Arial"/>
              </a:rPr>
              <a:t>D</a:t>
            </a:r>
            <a:r>
              <a:rPr lang="it-IT" sz="1500" spc="12" dirty="0" smtClean="0">
                <a:solidFill>
                  <a:srgbClr val="34403D"/>
                </a:solidFill>
                <a:latin typeface="Arial"/>
                <a:cs typeface="Arial"/>
              </a:rPr>
              <a:t>ott</a:t>
            </a:r>
            <a:r>
              <a:rPr lang="it-IT" sz="1500" spc="12" dirty="0" smtClean="0">
                <a:solidFill>
                  <a:srgbClr val="4E504F"/>
                </a:solidFill>
                <a:latin typeface="Arial"/>
                <a:cs typeface="Arial"/>
              </a:rPr>
              <a:t>. </a:t>
            </a:r>
            <a:r>
              <a:rPr lang="it-IT" sz="1500" spc="12" dirty="0" smtClean="0">
                <a:solidFill>
                  <a:srgbClr val="34403D"/>
                </a:solidFill>
                <a:latin typeface="Arial"/>
                <a:cs typeface="Arial"/>
              </a:rPr>
              <a:t>Dari</a:t>
            </a:r>
            <a:r>
              <a:rPr lang="it-IT" sz="1500" spc="12" dirty="0" smtClean="0">
                <a:solidFill>
                  <a:srgbClr val="242928"/>
                </a:solidFill>
                <a:latin typeface="Arial"/>
                <a:cs typeface="Arial"/>
              </a:rPr>
              <a:t>o </a:t>
            </a:r>
            <a:r>
              <a:rPr lang="it-IT" sz="1500" spc="12" dirty="0" smtClean="0">
                <a:solidFill>
                  <a:srgbClr val="34403D"/>
                </a:solidFill>
                <a:latin typeface="Arial"/>
                <a:cs typeface="Arial"/>
              </a:rPr>
              <a:t>Brambilla</a:t>
            </a:r>
            <a:endParaRPr lang="it-IT" sz="1500" dirty="0" smtClean="0">
              <a:latin typeface="Arial"/>
              <a:cs typeface="Arial"/>
            </a:endParaRPr>
          </a:p>
          <a:p>
            <a:pPr algn="ctr"/>
            <a:r>
              <a:rPr lang="it-IT" sz="1500" spc="12" dirty="0" smtClean="0">
                <a:solidFill>
                  <a:srgbClr val="4E504F"/>
                </a:solidFill>
                <a:latin typeface="Arial"/>
                <a:cs typeface="Arial"/>
              </a:rPr>
              <a:t>D</a:t>
            </a:r>
            <a:r>
              <a:rPr lang="it-IT" sz="1500" spc="12" dirty="0" smtClean="0">
                <a:solidFill>
                  <a:srgbClr val="34403D"/>
                </a:solidFill>
                <a:latin typeface="Arial"/>
                <a:cs typeface="Arial"/>
              </a:rPr>
              <a:t>otto</a:t>
            </a:r>
            <a:r>
              <a:rPr lang="it-IT" sz="1500" spc="12" dirty="0" smtClean="0">
                <a:solidFill>
                  <a:srgbClr val="4E504F"/>
                </a:solidFill>
                <a:latin typeface="Arial"/>
                <a:cs typeface="Arial"/>
              </a:rPr>
              <a:t>re C</a:t>
            </a:r>
            <a:r>
              <a:rPr lang="it-IT" sz="1500" spc="12" dirty="0" smtClean="0">
                <a:solidFill>
                  <a:srgbClr val="34403D"/>
                </a:solidFill>
                <a:latin typeface="Arial"/>
                <a:cs typeface="Arial"/>
              </a:rPr>
              <a:t>omm</a:t>
            </a:r>
            <a:r>
              <a:rPr lang="it-IT" sz="1500" spc="12" dirty="0" smtClean="0">
                <a:solidFill>
                  <a:srgbClr val="4E504F"/>
                </a:solidFill>
                <a:latin typeface="Arial"/>
                <a:cs typeface="Arial"/>
              </a:rPr>
              <a:t>e</a:t>
            </a:r>
            <a:r>
              <a:rPr lang="it-IT" sz="1500" spc="12" dirty="0" smtClean="0">
                <a:solidFill>
                  <a:srgbClr val="34403D"/>
                </a:solidFill>
                <a:latin typeface="Arial"/>
                <a:cs typeface="Arial"/>
              </a:rPr>
              <a:t>r</a:t>
            </a:r>
            <a:r>
              <a:rPr lang="it-IT" sz="1500" spc="12" dirty="0" smtClean="0">
                <a:solidFill>
                  <a:srgbClr val="4E504F"/>
                </a:solidFill>
                <a:latin typeface="Arial"/>
                <a:cs typeface="Arial"/>
              </a:rPr>
              <a:t>c</a:t>
            </a:r>
            <a:r>
              <a:rPr lang="it-IT" sz="1500" spc="12" dirty="0" smtClean="0">
                <a:solidFill>
                  <a:srgbClr val="34403D"/>
                </a:solidFill>
                <a:latin typeface="Arial"/>
                <a:cs typeface="Arial"/>
              </a:rPr>
              <a:t>i</a:t>
            </a:r>
            <a:r>
              <a:rPr lang="it-IT" sz="1500" spc="12" dirty="0" smtClean="0">
                <a:solidFill>
                  <a:srgbClr val="4E504F"/>
                </a:solidFill>
                <a:latin typeface="Arial"/>
                <a:cs typeface="Arial"/>
              </a:rPr>
              <a:t>a</a:t>
            </a:r>
            <a:r>
              <a:rPr lang="it-IT" sz="1500" spc="12" dirty="0" smtClean="0">
                <a:solidFill>
                  <a:srgbClr val="34403D"/>
                </a:solidFill>
                <a:latin typeface="Arial"/>
                <a:cs typeface="Arial"/>
              </a:rPr>
              <a:t>li</a:t>
            </a:r>
            <a:r>
              <a:rPr lang="it-IT" sz="1500" spc="12" dirty="0" smtClean="0">
                <a:solidFill>
                  <a:srgbClr val="4E504F"/>
                </a:solidFill>
                <a:latin typeface="Arial"/>
                <a:cs typeface="Arial"/>
              </a:rPr>
              <a:t>st</a:t>
            </a:r>
            <a:r>
              <a:rPr lang="it-IT" sz="1500" spc="12" dirty="0" smtClean="0">
                <a:solidFill>
                  <a:srgbClr val="34403D"/>
                </a:solidFill>
                <a:latin typeface="Arial"/>
                <a:cs typeface="Arial"/>
              </a:rPr>
              <a:t>a </a:t>
            </a:r>
            <a:r>
              <a:rPr lang="it-IT" sz="1500" spc="12" dirty="0" smtClean="0">
                <a:solidFill>
                  <a:srgbClr val="4E504F"/>
                </a:solidFill>
                <a:latin typeface="Arial"/>
                <a:cs typeface="Arial"/>
              </a:rPr>
              <a:t>e </a:t>
            </a:r>
            <a:r>
              <a:rPr lang="it-IT" sz="1500" spc="12" dirty="0" smtClean="0">
                <a:solidFill>
                  <a:srgbClr val="34403D"/>
                </a:solidFill>
                <a:latin typeface="Arial"/>
                <a:cs typeface="Arial"/>
              </a:rPr>
              <a:t>R</a:t>
            </a:r>
            <a:r>
              <a:rPr lang="it-IT" sz="1500" spc="12" dirty="0" smtClean="0">
                <a:solidFill>
                  <a:srgbClr val="4E504F"/>
                </a:solidFill>
                <a:latin typeface="Arial"/>
                <a:cs typeface="Arial"/>
              </a:rPr>
              <a:t>ev</a:t>
            </a:r>
            <a:r>
              <a:rPr lang="it-IT" sz="1500" spc="12" dirty="0" smtClean="0">
                <a:solidFill>
                  <a:srgbClr val="34403D"/>
                </a:solidFill>
                <a:latin typeface="Arial"/>
                <a:cs typeface="Arial"/>
              </a:rPr>
              <a:t>i</a:t>
            </a:r>
            <a:r>
              <a:rPr lang="it-IT" sz="1500" spc="12" dirty="0" smtClean="0">
                <a:solidFill>
                  <a:srgbClr val="4E504F"/>
                </a:solidFill>
                <a:latin typeface="Arial"/>
                <a:cs typeface="Arial"/>
              </a:rPr>
              <a:t>s</a:t>
            </a:r>
            <a:r>
              <a:rPr lang="it-IT" sz="1500" spc="12" dirty="0" smtClean="0">
                <a:solidFill>
                  <a:srgbClr val="34403D"/>
                </a:solidFill>
                <a:latin typeface="Arial"/>
                <a:cs typeface="Arial"/>
              </a:rPr>
              <a:t>or</a:t>
            </a:r>
            <a:r>
              <a:rPr lang="it-IT" sz="1500" spc="12" dirty="0" smtClean="0">
                <a:solidFill>
                  <a:srgbClr val="4E504F"/>
                </a:solidFill>
                <a:latin typeface="Arial"/>
                <a:cs typeface="Arial"/>
              </a:rPr>
              <a:t>e </a:t>
            </a:r>
            <a:r>
              <a:rPr lang="it-IT" sz="1500" spc="12" dirty="0" smtClean="0">
                <a:solidFill>
                  <a:srgbClr val="242928"/>
                </a:solidFill>
                <a:latin typeface="Arial"/>
                <a:cs typeface="Arial"/>
              </a:rPr>
              <a:t>l</a:t>
            </a:r>
            <a:r>
              <a:rPr lang="it-IT" sz="1500" spc="12" dirty="0" smtClean="0">
                <a:solidFill>
                  <a:srgbClr val="4E504F"/>
                </a:solidFill>
                <a:latin typeface="Arial"/>
                <a:cs typeface="Arial"/>
              </a:rPr>
              <a:t>eg</a:t>
            </a:r>
            <a:r>
              <a:rPr lang="it-IT" sz="1500" spc="12" dirty="0" smtClean="0">
                <a:solidFill>
                  <a:srgbClr val="34403D"/>
                </a:solidFill>
                <a:latin typeface="Arial"/>
                <a:cs typeface="Arial"/>
              </a:rPr>
              <a:t>al</a:t>
            </a:r>
            <a:r>
              <a:rPr lang="it-IT" sz="1500" spc="12" dirty="0" smtClean="0">
                <a:solidFill>
                  <a:srgbClr val="4E504F"/>
                </a:solidFill>
                <a:latin typeface="Arial"/>
                <a:cs typeface="Arial"/>
              </a:rPr>
              <a:t>e </a:t>
            </a:r>
            <a:r>
              <a:rPr lang="it-IT" sz="1500" spc="12" dirty="0" smtClean="0">
                <a:latin typeface="Arial"/>
                <a:cs typeface="Arial"/>
              </a:rPr>
              <a:t>in</a:t>
            </a:r>
            <a:r>
              <a:rPr lang="it-IT" sz="1500" spc="12" dirty="0" smtClean="0">
                <a:solidFill>
                  <a:srgbClr val="34403D"/>
                </a:solidFill>
                <a:latin typeface="Arial"/>
                <a:cs typeface="Arial"/>
              </a:rPr>
              <a:t> Br</a:t>
            </a:r>
            <a:r>
              <a:rPr lang="it-IT" sz="1500" spc="12" dirty="0" smtClean="0">
                <a:solidFill>
                  <a:srgbClr val="4E504F"/>
                </a:solidFill>
                <a:latin typeface="Arial"/>
                <a:cs typeface="Arial"/>
              </a:rPr>
              <a:t>esc</a:t>
            </a:r>
            <a:r>
              <a:rPr lang="it-IT" sz="1500" spc="12" dirty="0" smtClean="0">
                <a:solidFill>
                  <a:srgbClr val="242928"/>
                </a:solidFill>
                <a:latin typeface="Arial"/>
                <a:cs typeface="Arial"/>
              </a:rPr>
              <a:t>i</a:t>
            </a:r>
            <a:r>
              <a:rPr lang="it-IT" sz="1500" spc="12" dirty="0" smtClean="0">
                <a:solidFill>
                  <a:srgbClr val="34403D"/>
                </a:solidFill>
                <a:latin typeface="Arial"/>
                <a:cs typeface="Arial"/>
              </a:rPr>
              <a:t>a</a:t>
            </a:r>
            <a:endParaRPr lang="it-IT" sz="1500" dirty="0" smtClean="0">
              <a:latin typeface="Arial"/>
              <a:cs typeface="Arial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81000" y="1828800"/>
            <a:ext cx="8295271" cy="19352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44000">
                <a:srgbClr val="D4DEFF"/>
              </a:gs>
              <a:gs pos="100000">
                <a:srgbClr val="D4DEFF">
                  <a:alpha val="0"/>
                  <a:lumMod val="99000"/>
                  <a:lumOff val="1000"/>
                </a:srgbClr>
              </a:gs>
              <a:gs pos="100000">
                <a:srgbClr val="96AB9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892" tIns="56446" rIns="112892" bIns="56446" anchor="ctr"/>
          <a:lstStyle/>
          <a:p>
            <a:pPr>
              <a:defRPr/>
            </a:pPr>
            <a:endParaRPr lang="it-IT" dirty="0"/>
          </a:p>
        </p:txBody>
      </p:sp>
      <p:pic>
        <p:nvPicPr>
          <p:cNvPr id="5" name="Picture 3" descr="logoOOOOOOOOO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266096"/>
            <a:ext cx="2907185" cy="153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895600" y="2057400"/>
            <a:ext cx="3504369" cy="363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2892" tIns="56446" rIns="112892" bIns="56446">
            <a:spAutoFit/>
          </a:bodyPr>
          <a:lstStyle/>
          <a:p>
            <a:pPr algn="r">
              <a:lnSpc>
                <a:spcPct val="90000"/>
              </a:lnSpc>
            </a:pPr>
            <a:r>
              <a:rPr lang="it-IT" altLang="it-IT" sz="1800" dirty="0">
                <a:solidFill>
                  <a:srgbClr val="4D4D4D"/>
                </a:solidFill>
                <a:latin typeface="Formata"/>
              </a:rPr>
              <a:t>Brescia </a:t>
            </a:r>
            <a:r>
              <a:rPr lang="it-IT" altLang="it-IT" sz="1800" dirty="0" smtClean="0">
                <a:solidFill>
                  <a:srgbClr val="4D4D4D"/>
                </a:solidFill>
                <a:latin typeface="Formata"/>
              </a:rPr>
              <a:t>- </a:t>
            </a:r>
            <a:r>
              <a:rPr lang="it-IT" altLang="it-IT" sz="1800" dirty="0">
                <a:solidFill>
                  <a:srgbClr val="4D4D4D"/>
                </a:solidFill>
                <a:latin typeface="Formata"/>
              </a:rPr>
              <a:t>26 novembre 2018</a:t>
            </a:r>
          </a:p>
        </p:txBody>
      </p:sp>
      <p:pic>
        <p:nvPicPr>
          <p:cNvPr id="7" name="Picture 20" descr="LOGO-UBI-BAN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57200"/>
            <a:ext cx="3260502" cy="104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6901052" y="123412"/>
            <a:ext cx="40011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spc="12" dirty="0">
                <a:solidFill>
                  <a:srgbClr val="D8D8D8"/>
                </a:solidFill>
                <a:latin typeface="Arial"/>
                <a:cs typeface="Arial"/>
              </a:rPr>
              <a:t>-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5650908" y="3914358"/>
            <a:ext cx="22314" cy="307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" spc="12" dirty="0">
                <a:solidFill>
                  <a:srgbClr val="7E8180"/>
                </a:solidFill>
                <a:latin typeface="Arial"/>
                <a:cs typeface="Arial"/>
              </a:rPr>
              <a:t>•</a:t>
            </a:r>
            <a:r>
              <a:rPr sz="200" spc="12" dirty="0">
                <a:solidFill>
                  <a:srgbClr val="D8D8D8"/>
                </a:solidFill>
                <a:latin typeface="Arial"/>
                <a:cs typeface="Arial"/>
              </a:rPr>
              <a:t>•</a:t>
            </a:r>
            <a:endParaRPr sz="100" dirty="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5821382" y="3914359"/>
            <a:ext cx="93615" cy="307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" spc="12" dirty="0">
                <a:solidFill>
                  <a:srgbClr val="D8D8D8"/>
                </a:solidFill>
                <a:latin typeface="Arial"/>
                <a:cs typeface="Arial"/>
              </a:rPr>
              <a:t>•    •    </a:t>
            </a:r>
            <a:r>
              <a:rPr sz="200" spc="12" dirty="0">
                <a:solidFill>
                  <a:srgbClr val="C2C2C2"/>
                </a:solidFill>
                <a:latin typeface="Arial"/>
                <a:cs typeface="Arial"/>
              </a:rPr>
              <a:t>t</a:t>
            </a:r>
            <a:endParaRPr sz="100" dirty="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6036053" y="3914358"/>
            <a:ext cx="11157" cy="307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" spc="12" dirty="0">
                <a:solidFill>
                  <a:srgbClr val="6E7170"/>
                </a:solidFill>
                <a:latin typeface="Arial"/>
                <a:cs typeface="Arial"/>
              </a:rPr>
              <a:t>•</a:t>
            </a:r>
            <a:endParaRPr sz="100" dirty="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6383316" y="3904776"/>
            <a:ext cx="23981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spc="12" dirty="0">
                <a:solidFill>
                  <a:srgbClr val="C2C2C2"/>
                </a:solidFill>
                <a:latin typeface="Arial"/>
                <a:cs typeface="Arial"/>
              </a:rPr>
              <a:t>'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6560104" y="3829468"/>
            <a:ext cx="15042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spc="12" dirty="0">
                <a:solidFill>
                  <a:srgbClr val="6E7170"/>
                </a:solidFill>
                <a:latin typeface="Arial"/>
                <a:cs typeface="Arial"/>
              </a:rPr>
              <a:t>. </a:t>
            </a:r>
            <a:r>
              <a:rPr sz="1200" spc="12" dirty="0">
                <a:solidFill>
                  <a:srgbClr val="C2C2C2"/>
                </a:solidFill>
                <a:latin typeface="Arial"/>
                <a:cs typeface="Arial"/>
              </a:rPr>
              <a:t>.</a:t>
            </a:r>
            <a:r>
              <a:rPr sz="1200" spc="12" dirty="0">
                <a:solidFill>
                  <a:srgbClr val="ACACAC"/>
                </a:solidFill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5549886" y="3920250"/>
            <a:ext cx="59183" cy="923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600" spc="12" dirty="0">
                <a:solidFill>
                  <a:srgbClr val="D8D8D8"/>
                </a:solidFill>
                <a:latin typeface="Arial"/>
                <a:cs typeface="Arial"/>
              </a:rPr>
              <a:t>º</a:t>
            </a:r>
            <a:r>
              <a:rPr sz="600" spc="12" dirty="0">
                <a:solidFill>
                  <a:srgbClr val="ACACAC"/>
                </a:solidFill>
                <a:latin typeface="Arial"/>
                <a:cs typeface="Arial"/>
              </a:rPr>
              <a:t>"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5821381" y="3920249"/>
            <a:ext cx="19172" cy="615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400" spc="12" dirty="0">
                <a:solidFill>
                  <a:srgbClr val="C2C2C2"/>
                </a:solidFill>
                <a:latin typeface="Arial"/>
                <a:cs typeface="Arial"/>
              </a:rPr>
              <a:t>•</a:t>
            </a:r>
            <a:endParaRPr sz="200" dirty="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6029741" y="3920249"/>
            <a:ext cx="38344" cy="769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500" spc="12" dirty="0">
                <a:solidFill>
                  <a:srgbClr val="D8D8D8"/>
                </a:solidFill>
                <a:latin typeface="Arial"/>
                <a:cs typeface="Arial"/>
              </a:rPr>
              <a:t>..</a:t>
            </a:r>
            <a:endParaRPr sz="400" dirty="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6421201" y="3943815"/>
            <a:ext cx="229486" cy="461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00" spc="12" dirty="0">
                <a:solidFill>
                  <a:srgbClr val="D8D8D8"/>
                </a:solidFill>
                <a:latin typeface="Arial"/>
                <a:cs typeface="Arial"/>
              </a:rPr>
              <a:t>~      </a:t>
            </a:r>
            <a:r>
              <a:rPr sz="300" spc="12" dirty="0">
                <a:solidFill>
                  <a:srgbClr val="ACACAC"/>
                </a:solidFill>
                <a:latin typeface="Arial"/>
                <a:cs typeface="Arial"/>
              </a:rPr>
              <a:t>•    </a:t>
            </a:r>
            <a:r>
              <a:rPr sz="300" spc="12" dirty="0">
                <a:solidFill>
                  <a:srgbClr val="8F9392"/>
                </a:solidFill>
                <a:latin typeface="Arial"/>
                <a:cs typeface="Arial"/>
              </a:rPr>
              <a:t>•   </a:t>
            </a:r>
            <a:r>
              <a:rPr sz="300" spc="12" dirty="0">
                <a:solidFill>
                  <a:srgbClr val="D8D8D8"/>
                </a:solidFill>
                <a:latin typeface="Arial"/>
                <a:cs typeface="Arial"/>
              </a:rPr>
              <a:t>t</a:t>
            </a:r>
            <a:endParaRPr sz="200" dirty="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5663536" y="3937629"/>
            <a:ext cx="27123" cy="461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00" spc="12" dirty="0">
                <a:solidFill>
                  <a:srgbClr val="D8D8D8"/>
                </a:solidFill>
                <a:latin typeface="Arial"/>
                <a:cs typeface="Arial"/>
              </a:rPr>
              <a:t>•</a:t>
            </a:r>
            <a:r>
              <a:rPr sz="300" spc="12" dirty="0">
                <a:solidFill>
                  <a:srgbClr val="C2C2C2"/>
                </a:solidFill>
                <a:latin typeface="Arial"/>
                <a:cs typeface="Arial"/>
              </a:rPr>
              <a:t>,</a:t>
            </a:r>
            <a:endParaRPr sz="200" dirty="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5928718" y="3864242"/>
            <a:ext cx="30393" cy="1231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00" spc="12" dirty="0">
                <a:solidFill>
                  <a:srgbClr val="D8D8D8"/>
                </a:solidFill>
                <a:latin typeface="Arial"/>
                <a:cs typeface="Arial"/>
              </a:rPr>
              <a:t>.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6320178" y="3960454"/>
            <a:ext cx="298608" cy="769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" spc="12" dirty="0">
                <a:solidFill>
                  <a:srgbClr val="7E8180"/>
                </a:solidFill>
                <a:latin typeface="Arial"/>
                <a:cs typeface="Arial"/>
              </a:rPr>
              <a:t>I   </a:t>
            </a:r>
            <a:r>
              <a:rPr sz="500" i="1" spc="12" dirty="0">
                <a:solidFill>
                  <a:srgbClr val="6E7170"/>
                </a:solidFill>
                <a:latin typeface="Arial"/>
                <a:cs typeface="Arial"/>
              </a:rPr>
              <a:t>f  </a:t>
            </a:r>
            <a:r>
              <a:rPr sz="500" i="1" spc="12" dirty="0">
                <a:solidFill>
                  <a:srgbClr val="ACACAC"/>
                </a:solidFill>
                <a:latin typeface="Arial"/>
                <a:cs typeface="Arial"/>
              </a:rPr>
              <a:t>'</a:t>
            </a:r>
            <a:r>
              <a:rPr sz="500" i="1" spc="12" dirty="0">
                <a:solidFill>
                  <a:srgbClr val="C2C2C2"/>
                </a:solidFill>
                <a:latin typeface="Arial"/>
                <a:cs typeface="Arial"/>
              </a:rPr>
              <a:t>~;  .</a:t>
            </a:r>
            <a:r>
              <a:rPr sz="500" i="1" spc="12" dirty="0">
                <a:solidFill>
                  <a:srgbClr val="ACACAC"/>
                </a:solidFill>
                <a:latin typeface="Arial"/>
                <a:cs typeface="Arial"/>
              </a:rPr>
              <a:t>'   </a:t>
            </a:r>
            <a:r>
              <a:rPr sz="200" spc="12" dirty="0">
                <a:solidFill>
                  <a:srgbClr val="D8D8D8"/>
                </a:solidFill>
                <a:latin typeface="Arial"/>
                <a:cs typeface="Arial"/>
              </a:rPr>
              <a:t>l</a:t>
            </a:r>
            <a:endParaRPr sz="100" dirty="0">
              <a:latin typeface="Arial"/>
              <a:cs typeface="Aria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5568828" y="3981608"/>
            <a:ext cx="87332" cy="307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" spc="12" dirty="0">
                <a:solidFill>
                  <a:srgbClr val="D8D8D8"/>
                </a:solidFill>
                <a:latin typeface="Arial"/>
                <a:cs typeface="Arial"/>
              </a:rPr>
              <a:t>w       </a:t>
            </a:r>
            <a:r>
              <a:rPr sz="200" spc="12" dirty="0">
                <a:solidFill>
                  <a:srgbClr val="ACACAC"/>
                </a:solidFill>
                <a:latin typeface="Arial"/>
                <a:cs typeface="Arial"/>
              </a:rPr>
              <a:t>•</a:t>
            </a:r>
            <a:endParaRPr sz="200" dirty="0">
              <a:latin typeface="Arial"/>
              <a:cs typeface="Aria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5751929" y="3981608"/>
            <a:ext cx="31547" cy="307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" spc="12" dirty="0">
                <a:latin typeface="Arial"/>
                <a:cs typeface="Arial"/>
              </a:rPr>
              <a:t>.</a:t>
            </a:r>
            <a:r>
              <a:rPr sz="200" spc="12" dirty="0">
                <a:solidFill>
                  <a:srgbClr val="ACACAC"/>
                </a:solidFill>
                <a:latin typeface="Arial"/>
                <a:cs typeface="Arial"/>
              </a:rPr>
              <a:t>..</a:t>
            </a:r>
            <a:r>
              <a:rPr sz="200" spc="12" dirty="0">
                <a:solidFill>
                  <a:srgbClr val="D8D8D8"/>
                </a:solidFill>
                <a:latin typeface="Arial"/>
                <a:cs typeface="Arial"/>
              </a:rPr>
              <a:t>.</a:t>
            </a:r>
            <a:endParaRPr sz="100" dirty="0">
              <a:latin typeface="Arial"/>
              <a:cs typeface="Aria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5871894" y="3981608"/>
            <a:ext cx="11157" cy="307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" spc="12" dirty="0">
                <a:solidFill>
                  <a:srgbClr val="ACACAC"/>
                </a:solidFill>
                <a:latin typeface="Arial"/>
                <a:cs typeface="Arial"/>
              </a:rPr>
              <a:t>•</a:t>
            </a:r>
            <a:endParaRPr sz="100" dirty="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6989449" y="3920611"/>
            <a:ext cx="44756" cy="923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600" spc="12" dirty="0">
                <a:solidFill>
                  <a:srgbClr val="D8D8D8"/>
                </a:solidFill>
                <a:latin typeface="Arial"/>
                <a:cs typeface="Arial"/>
              </a:rPr>
              <a:t>.</a:t>
            </a:r>
            <a:r>
              <a:rPr sz="600" spc="12" dirty="0">
                <a:solidFill>
                  <a:srgbClr val="C2C2C2"/>
                </a:solidFill>
                <a:latin typeface="Arial"/>
                <a:cs typeface="Arial"/>
              </a:rPr>
              <a:t>.</a:t>
            </a:r>
            <a:endParaRPr sz="500" dirty="0">
              <a:latin typeface="Arial"/>
              <a:cs typeface="Arial"/>
            </a:endParaRPr>
          </a:p>
        </p:txBody>
      </p:sp>
      <p:sp>
        <p:nvSpPr>
          <p:cNvPr id="59" name="Rettangolo 58"/>
          <p:cNvSpPr/>
          <p:nvPr/>
        </p:nvSpPr>
        <p:spPr>
          <a:xfrm>
            <a:off x="1143000" y="2362200"/>
            <a:ext cx="6909624" cy="4022757"/>
          </a:xfrm>
          <a:prstGeom prst="rect">
            <a:avLst/>
          </a:prstGeom>
        </p:spPr>
        <p:txBody>
          <a:bodyPr wrap="square" lIns="112892" tIns="56446" rIns="112892" bIns="56446">
            <a:spAutoFit/>
          </a:bodyPr>
          <a:lstStyle/>
          <a:p>
            <a:pPr algn="ctr"/>
            <a:r>
              <a:rPr 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SINTESI </a:t>
            </a:r>
            <a:r>
              <a:rPr lang="it-IT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CONTROLLI SULLE VOCI </a:t>
            </a:r>
            <a:r>
              <a:rPr lang="it-IT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BILANCIO</a:t>
            </a:r>
          </a:p>
          <a:p>
            <a:pPr algn="ctr"/>
            <a:endParaRPr lang="it-IT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ATTIVO 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FISSO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IMMOBILIZZAZIONI IMMATERIALI E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MATERIALI</a:t>
            </a:r>
          </a:p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Quali  sono  stati  i  principi  contabili  adottati?</a:t>
            </a:r>
          </a:p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 cespiti  sono  stati  verificati  da  un'ispezione  fisica  e riscontrati   sul  registro   cespiti   e  sulla  contabilità generale?</a:t>
            </a:r>
          </a:p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Il  registro  cespiti  è  stato  riconciliato  nella  contabilità generale  alla  fine  dell'anno?</a:t>
            </a:r>
          </a:p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  cespiti  sono  iscritti  nel  registro  alla  fine  dell'esercizio e  fisicamente  sono  stati  ispezionati?</a:t>
            </a:r>
          </a:p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Sono  stati  controllati  i  vari  incrementi  e  riconciliati  con la  documentazione  di  supporto?</a:t>
            </a:r>
          </a:p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Il titolo  di  proprietà  è stato  adeguatamente  verificato?</a:t>
            </a:r>
          </a:p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Le  rivalutazioni  sono  state  effettuate  in  base  alla normativa   vigente   e   sono  state   correttamente contabilizzate? </a:t>
            </a:r>
          </a:p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Le  cessioni  dei  cespiti  sono  registrate  nella  contabilità generale   e   sono    state   controllate   con   la documentazione  di  supporto  e  con  i  conseguenti  effetti economici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81000" y="1828800"/>
            <a:ext cx="8295271" cy="19352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44000">
                <a:srgbClr val="D4DEFF"/>
              </a:gs>
              <a:gs pos="100000">
                <a:srgbClr val="D4DEFF">
                  <a:alpha val="0"/>
                  <a:lumMod val="99000"/>
                  <a:lumOff val="1000"/>
                </a:srgbClr>
              </a:gs>
              <a:gs pos="100000">
                <a:srgbClr val="96AB9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892" tIns="56446" rIns="112892" bIns="56446" anchor="ctr"/>
          <a:lstStyle/>
          <a:p>
            <a:pPr>
              <a:defRPr/>
            </a:pPr>
            <a:endParaRPr lang="it-IT" dirty="0"/>
          </a:p>
        </p:txBody>
      </p:sp>
      <p:pic>
        <p:nvPicPr>
          <p:cNvPr id="21" name="Picture 3" descr="logoOOOOOOOOO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266096"/>
            <a:ext cx="2907185" cy="153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 descr="LOGO-UBI-BAN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57200"/>
            <a:ext cx="3260502" cy="104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" y="2590800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Sono  state  effettuate  le  verifiche  per  esaminare  la condizione  e  l'utilizzo  dei cespiti?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  aliquote  di  ammortamento  sono  state  esaminate  per stabilirne  la  ragionevolezza?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 quota  di  ammortamento  è stata  verificata  anche  a livello  di  coerenza?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Gli  ordinativi  di  acquisti  sono  stati  esaminati  per determinarne  l'esistenza  e  gli  impegni  di  capitale?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 conti relativi  a  riparazioni  e  manutenzioni sono  stati esaminati    per  individuare potenziali   elementi  da capitalizzare?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L'adeguatezza  della  copertura  assicurativa  è  stata considerata?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  canoni  di  leasing  dei  beni  sono  stati  esaminati  per garantire il trattamento corretto dei leasing finanziari e operativi?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Il  trattamento  degli  investimenti  relativi  a  terreni  e fabbricati  è stato  verificato?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81000" y="1828800"/>
            <a:ext cx="8295271" cy="19352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44000">
                <a:srgbClr val="D4DEFF"/>
              </a:gs>
              <a:gs pos="100000">
                <a:srgbClr val="D4DEFF">
                  <a:alpha val="0"/>
                  <a:lumMod val="99000"/>
                  <a:lumOff val="1000"/>
                </a:srgbClr>
              </a:gs>
              <a:gs pos="100000">
                <a:srgbClr val="96AB9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892" tIns="56446" rIns="112892" bIns="56446" anchor="ctr"/>
          <a:lstStyle/>
          <a:p>
            <a:pPr>
              <a:defRPr/>
            </a:pPr>
            <a:endParaRPr lang="it-IT" dirty="0"/>
          </a:p>
        </p:txBody>
      </p:sp>
      <p:pic>
        <p:nvPicPr>
          <p:cNvPr id="4" name="Picture 3" descr="logoOOOOOOOOO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266096"/>
            <a:ext cx="2907185" cy="153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" descr="LOGO-UBI-BAN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57200"/>
            <a:ext cx="3260502" cy="104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81000" y="1828800"/>
            <a:ext cx="8295271" cy="19352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44000">
                <a:srgbClr val="D4DEFF"/>
              </a:gs>
              <a:gs pos="100000">
                <a:srgbClr val="D4DEFF">
                  <a:alpha val="0"/>
                  <a:lumMod val="99000"/>
                  <a:lumOff val="1000"/>
                </a:srgbClr>
              </a:gs>
              <a:gs pos="100000">
                <a:srgbClr val="96AB9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892" tIns="56446" rIns="112892" bIns="56446" anchor="ctr"/>
          <a:lstStyle/>
          <a:p>
            <a:pPr>
              <a:defRPr/>
            </a:pPr>
            <a:endParaRPr lang="it-IT" dirty="0"/>
          </a:p>
        </p:txBody>
      </p:sp>
      <p:pic>
        <p:nvPicPr>
          <p:cNvPr id="3" name="Picture 3" descr="logoOOOOOOOOO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266096"/>
            <a:ext cx="2907185" cy="153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0" descr="LOGO-UBI-BAN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57200"/>
            <a:ext cx="3260502" cy="104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304800" y="2514600"/>
            <a:ext cx="8305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41"/>
              </a:spcBef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PARTECIPAZIONI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 SALDI  INFRAGRUPPO - PARTI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CORRELATE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Sono  stati  esaminati  i  documenti  circa  l'effettività  delle partecipazioni  detenute  alla  fine  dell'anno?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Sono  stati  controllati  gli  acquisti  e  le  vendite  con  la documentazione  di  supporto?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  stata  verificata  la  valutazione  di  fine  anno?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Sono  stati  verificati  gli eventuali proventi/oneri connessi alle  partecipazioni  detenute  nell'esercizio?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 saldi  con  il  gruppo  o  con  le  parti  correlate  sono  stati confermati  alla  fine dell'anno?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Dove  esistevano  differenti  date  di  chiusura  dell'anno  per le società del gruppo, sono state esaminate le transazioni avvenute nel periodo?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 saldi infragruppo sono stati correttamente rappresentati nello stato patrimoniale (cioè commerciale, finanziario, ecc.)?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 i conti  infragruppo  erano fruttiferi, è stato  controllato l'interesse  maturato?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1"/>
          <p:cNvSpPr txBox="1"/>
          <p:nvPr/>
        </p:nvSpPr>
        <p:spPr>
          <a:xfrm>
            <a:off x="6420749" y="1182234"/>
            <a:ext cx="259110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spc="12" dirty="0">
                <a:solidFill>
                  <a:srgbClr val="B8B8B8"/>
                </a:solidFill>
                <a:latin typeface="Arial"/>
                <a:cs typeface="Arial"/>
              </a:rPr>
              <a:t>..  </a:t>
            </a:r>
            <a:r>
              <a:rPr sz="600" spc="12" dirty="0">
                <a:solidFill>
                  <a:srgbClr val="A4A4A4"/>
                </a:solidFill>
                <a:latin typeface="Arial"/>
                <a:cs typeface="Arial"/>
              </a:rPr>
              <a:t>.  </a:t>
            </a:r>
            <a:r>
              <a:rPr sz="600" spc="12" dirty="0">
                <a:solidFill>
                  <a:srgbClr val="B8B8B8"/>
                </a:solidFill>
                <a:latin typeface="Arial"/>
                <a:cs typeface="Arial"/>
              </a:rPr>
              <a:t>..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6881630" y="1184891"/>
            <a:ext cx="65" cy="1538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endParaRPr sz="1000" dirty="0"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4800" y="2438400"/>
            <a:ext cx="7834423" cy="2483874"/>
          </a:xfrm>
          <a:prstGeom prst="rect">
            <a:avLst/>
          </a:prstGeom>
        </p:spPr>
        <p:txBody>
          <a:bodyPr wrap="square" lIns="112892" tIns="56446" rIns="112892" bIns="56446">
            <a:spAutoFit/>
          </a:bodyPr>
          <a:lstStyle/>
          <a:p>
            <a:pPr algn="just"/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revisore  durante  la  fase  «preliminare»  di analisi  del  sistema  di  controllo  interno  e quindi  di pianificazione  del  lavoro  di revisione,  eseguirà  dei  test  procedurali  (cd.  Anche di  conformità)  circa  le  transazioni  generate dal  ciclo delle  immobilizzazioni  (immateriali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materiali 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e  finanziarie),  con  l'obiettivo  primario di  confermare la  corretta  e  costante 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applicazione delle 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procedure  inerenti  nel  periodo  in  esame  e testarne  dunque  l'affidabilità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Quindi  tutte  le  attività  di  analisi  del  sistema  di controllo  interno  -   rilevazione  e  valutazione  dei cicli  immobilizzazioni    immateriali,   materiali   e finanziarie 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serviranno  al  revisore  per  «tarare la  quantità»  di  lavoro  di  revisione  vero  e  proprio ovvero  di validità  (le  famose  spunte  ... 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81000" y="1828800"/>
            <a:ext cx="8295271" cy="19352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44000">
                <a:srgbClr val="D4DEFF"/>
              </a:gs>
              <a:gs pos="100000">
                <a:srgbClr val="D4DEFF">
                  <a:alpha val="0"/>
                  <a:lumMod val="99000"/>
                  <a:lumOff val="1000"/>
                </a:srgbClr>
              </a:gs>
              <a:gs pos="100000">
                <a:srgbClr val="96AB9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892" tIns="56446" rIns="112892" bIns="56446" anchor="ctr"/>
          <a:lstStyle/>
          <a:p>
            <a:pPr>
              <a:defRPr/>
            </a:pPr>
            <a:endParaRPr lang="it-IT" dirty="0"/>
          </a:p>
        </p:txBody>
      </p:sp>
      <p:pic>
        <p:nvPicPr>
          <p:cNvPr id="14" name="Picture 3" descr="logoOOOOOOOOO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266096"/>
            <a:ext cx="2907185" cy="153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0" descr="LOGO-UBI-BAN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57200"/>
            <a:ext cx="3260502" cy="104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57200" y="2590800"/>
            <a:ext cx="7834423" cy="3776536"/>
          </a:xfrm>
          <a:prstGeom prst="rect">
            <a:avLst/>
          </a:prstGeom>
        </p:spPr>
        <p:txBody>
          <a:bodyPr wrap="square" lIns="112892" tIns="56446" rIns="112892" bIns="56446">
            <a:spAutoFit/>
          </a:bodyPr>
          <a:lstStyle/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Ad esempio se 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dall’analisi 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del  sistema  di  controllo  interno emerge  che: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  controlli  non  sono  pertinenti  con  gli  obiettivi di  controllo;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  controlli  sono  stati  giudicati  inefficaci;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•   è  inefficiente  valutare  l'efficacia  dei  controlli, allora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il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revisore seguirà una strategia  di sostanza, ovvero  non  farà  alcun  affidamento  sul  sistema 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 controllo 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interno  e  cercherà  di  revisionare  direttamente  i  relativi  documenti  e  i  conti  di bilancio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Laddove  invece dall'analisi   del  sistema  di controllo interno  dovesse  emergere  che: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•   i  controlli  sono  pertinenti  con  gli  obiettivi  di controllo;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•   i  controlli  sono  stati  giudicati  efficaci;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•   è  efficiente  valutare  1'efficacia  dei  controlli,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allora,  il  revisore  potrà  seguire  una  strategia  di affidabilità,  ovvero  farà  affidamento  sul  sistema di  controllo  interno;  questo  significherà   che  il revisore  dovrà  comprendere  più  in  profondità  il sistema  di  controllo  interno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A seguire vengono riportati gli obiettivi ed i programmi di lavoro standard per le voci immobilizzazioni immateriali, materiali e finanziarie.</a:t>
            </a:r>
          </a:p>
        </p:txBody>
      </p:sp>
      <p:sp>
        <p:nvSpPr>
          <p:cNvPr id="4" name="Rettangolo 3"/>
          <p:cNvSpPr/>
          <p:nvPr/>
        </p:nvSpPr>
        <p:spPr>
          <a:xfrm>
            <a:off x="381000" y="1828800"/>
            <a:ext cx="8295271" cy="19352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44000">
                <a:srgbClr val="D4DEFF"/>
              </a:gs>
              <a:gs pos="100000">
                <a:srgbClr val="D4DEFF">
                  <a:alpha val="0"/>
                  <a:lumMod val="99000"/>
                  <a:lumOff val="1000"/>
                </a:srgbClr>
              </a:gs>
              <a:gs pos="100000">
                <a:srgbClr val="96AB9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892" tIns="56446" rIns="112892" bIns="56446" anchor="ctr"/>
          <a:lstStyle/>
          <a:p>
            <a:pPr>
              <a:defRPr/>
            </a:pPr>
            <a:endParaRPr lang="it-IT" dirty="0"/>
          </a:p>
        </p:txBody>
      </p:sp>
      <p:pic>
        <p:nvPicPr>
          <p:cNvPr id="5" name="Picture 3" descr="logoOOOOOOOOO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266096"/>
            <a:ext cx="2907185" cy="153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 descr="LOGO-UBI-BAN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57200"/>
            <a:ext cx="3260502" cy="104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 txBox="1"/>
          <p:nvPr/>
        </p:nvSpPr>
        <p:spPr>
          <a:xfrm>
            <a:off x="991278" y="1914750"/>
            <a:ext cx="78333" cy="1542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spc="12" dirty="0">
                <a:solidFill>
                  <a:srgbClr val="626363"/>
                </a:solidFill>
                <a:latin typeface="Arial"/>
                <a:cs typeface="Arial"/>
              </a:rPr>
              <a:t>. </a:t>
            </a:r>
            <a:r>
              <a:rPr sz="100" spc="12" dirty="0">
                <a:solidFill>
                  <a:srgbClr val="626363"/>
                </a:solidFill>
                <a:latin typeface="Arial"/>
                <a:cs typeface="Arial"/>
              </a:rPr>
              <a:t>\</a:t>
            </a:r>
            <a:endParaRPr sz="100" dirty="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496386" y="1914751"/>
            <a:ext cx="150426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spc="12" dirty="0">
                <a:solidFill>
                  <a:srgbClr val="626363"/>
                </a:solidFill>
                <a:latin typeface="Arial"/>
                <a:cs typeface="Arial"/>
              </a:rPr>
              <a:t>.  </a:t>
            </a:r>
            <a:r>
              <a:rPr sz="800" spc="12" dirty="0">
                <a:solidFill>
                  <a:srgbClr val="626363"/>
                </a:solidFill>
                <a:latin typeface="Arial"/>
                <a:cs typeface="Arial"/>
              </a:rPr>
              <a:t>.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367698" y="2477198"/>
            <a:ext cx="15902" cy="307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" i="1" spc="12" dirty="0">
                <a:solidFill>
                  <a:srgbClr val="505251"/>
                </a:solidFill>
                <a:latin typeface="Arial"/>
                <a:cs typeface="Arial"/>
              </a:rPr>
              <a:t>,</a:t>
            </a:r>
            <a:r>
              <a:rPr sz="200" i="1" spc="12" dirty="0">
                <a:solidFill>
                  <a:srgbClr val="919292"/>
                </a:solidFill>
                <a:latin typeface="Arial"/>
                <a:cs typeface="Arial"/>
              </a:rPr>
              <a:t>:</a:t>
            </a:r>
            <a:endParaRPr sz="100" dirty="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670764" y="2477198"/>
            <a:ext cx="84382" cy="307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" i="1" spc="12" dirty="0">
                <a:solidFill>
                  <a:srgbClr val="626363"/>
                </a:solidFill>
                <a:latin typeface="Arial"/>
                <a:cs typeface="Arial"/>
              </a:rPr>
              <a:t>,I   </a:t>
            </a:r>
            <a:r>
              <a:rPr sz="200" i="1" spc="12" dirty="0">
                <a:solidFill>
                  <a:srgbClr val="505251"/>
                </a:solidFill>
                <a:latin typeface="Arial"/>
                <a:cs typeface="Arial"/>
              </a:rPr>
              <a:t>•</a:t>
            </a:r>
            <a:r>
              <a:rPr sz="200" i="1" spc="12" dirty="0">
                <a:solidFill>
                  <a:srgbClr val="626363"/>
                </a:solidFill>
                <a:latin typeface="Arial"/>
                <a:cs typeface="Arial"/>
              </a:rPr>
              <a:t>•</a:t>
            </a:r>
            <a:r>
              <a:rPr sz="200" i="1" spc="12" dirty="0">
                <a:solidFill>
                  <a:srgbClr val="505251"/>
                </a:solidFill>
                <a:latin typeface="Arial"/>
                <a:cs typeface="Arial"/>
              </a:rPr>
              <a:t>•</a:t>
            </a:r>
            <a:r>
              <a:rPr sz="200" i="1" spc="12" dirty="0">
                <a:solidFill>
                  <a:srgbClr val="919292"/>
                </a:solidFill>
                <a:latin typeface="Arial"/>
                <a:cs typeface="Arial"/>
              </a:rPr>
              <a:t>•</a:t>
            </a:r>
            <a:endParaRPr sz="100" dirty="0"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228600" y="2286000"/>
            <a:ext cx="7742253" cy="3771406"/>
          </a:xfrm>
          <a:prstGeom prst="rect">
            <a:avLst/>
          </a:prstGeom>
        </p:spPr>
        <p:txBody>
          <a:bodyPr wrap="square" lIns="112892" tIns="56446" rIns="112892" bIns="56446">
            <a:spAutoFit/>
          </a:bodyPr>
          <a:lstStyle/>
          <a:p>
            <a:pPr algn="ctr">
              <a:spcAft>
                <a:spcPts val="741"/>
              </a:spcAft>
            </a:pPr>
            <a:r>
              <a:rPr lang="it-IT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IMMOBILIZZAZIONI </a:t>
            </a:r>
            <a:r>
              <a:rPr lang="it-IT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IMMATERIALI</a:t>
            </a:r>
          </a:p>
          <a:p>
            <a:pPr algn="ctr">
              <a:spcAft>
                <a:spcPts val="741"/>
              </a:spcAft>
            </a:pPr>
            <a:endParaRPr lang="it-IT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 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immobilizzazioni  immateriali  sono  elementi patrimoniali destinati ad essere utilizzati durevolmente; trattasi di costi che partecipano al processo produttivo dell'impresa la cui utilità non si esaurisce in  un  solo esercizio.</a:t>
            </a:r>
          </a:p>
          <a:p>
            <a:pPr algn="just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Quindi  le  immobilizzazioni   immateriali  si  caratterizzano  per:</a:t>
            </a:r>
          </a:p>
          <a:p>
            <a:pPr algn="just"/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)  mancanza  di  tangibilità;</a:t>
            </a:r>
          </a:p>
          <a:p>
            <a:pPr marL="282230" indent="-282230" algn="just">
              <a:buAutoNum type="alphaLcParenR" startAt="2"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costituite 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da  costi  che  non  esauriscono  la  loro utilità in  un  solo  periodo  e  manifestano  i benefici economici lungo  un  arco  temporale  di </a:t>
            </a:r>
            <a:r>
              <a:rPr lang="it-IT" sz="1200" dirty="0" err="1">
                <a:latin typeface="Arial" panose="020B0604020202020204" pitchFamily="34" charset="0"/>
                <a:cs typeface="Arial" panose="020B0604020202020204" pitchFamily="34" charset="0"/>
              </a:rPr>
              <a:t>piu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 esercizi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c)  entrano  a  far parte  del  patrimonio  dell'impresa o mediante acquisizione da terzi o per produzione diretta;</a:t>
            </a:r>
          </a:p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d)  possono  anche  non essere collegati  direttamente all'  acquisizione  o produzione  interna  di  un bene o un diritto  (c.d.  costi  o  oneri  pluriennali).</a:t>
            </a:r>
          </a:p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  seguito  vengono  riepilogati   a  modo  di  </a:t>
            </a:r>
            <a:r>
              <a:rPr lang="it-I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gli  obiettivi  che  il  revisore  deve  «coprire» nello  svolgimento </a:t>
            </a:r>
            <a:r>
              <a:rPr lang="it-I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'attività  di  revisione  legale per  l'area  immobilizzazioni  immateriali.</a:t>
            </a:r>
          </a:p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•   C:  Completezza</a:t>
            </a:r>
          </a:p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•   A:  Accuratezza</a:t>
            </a:r>
          </a:p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•   V:  Validità</a:t>
            </a:r>
          </a:p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•   E:   Esistenza</a:t>
            </a:r>
          </a:p>
          <a:p>
            <a:endParaRPr lang="it-IT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81000" y="1828800"/>
            <a:ext cx="8295271" cy="19352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44000">
                <a:srgbClr val="D4DEFF"/>
              </a:gs>
              <a:gs pos="100000">
                <a:srgbClr val="D4DEFF">
                  <a:alpha val="0"/>
                  <a:lumMod val="99000"/>
                  <a:lumOff val="1000"/>
                </a:srgbClr>
              </a:gs>
              <a:gs pos="100000">
                <a:srgbClr val="96AB9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892" tIns="56446" rIns="112892" bIns="56446" anchor="ctr"/>
          <a:lstStyle/>
          <a:p>
            <a:pPr>
              <a:defRPr/>
            </a:pPr>
            <a:endParaRPr lang="it-IT" dirty="0"/>
          </a:p>
        </p:txBody>
      </p:sp>
      <p:pic>
        <p:nvPicPr>
          <p:cNvPr id="22" name="Picture 3" descr="logoOOOOOOOOO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266096"/>
            <a:ext cx="2907185" cy="153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0" descr="LOGO-UBI-BAN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57200"/>
            <a:ext cx="3260502" cy="104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28600" y="2133600"/>
            <a:ext cx="8229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 tale  area,  i  possibili  fattori  di  rischio  di  errate esposizioni,  connessi  ad  aspetti  diversi  (categorie di immobilizzazioni, politiche  di  capitalizzazione dei  costi,  livello  utilizzazione,  ecc.)  e  collegati  a impropria capitalizzazione  dei  costi  e  non  recuperabilità  degli  stessi,  possono  essere  correlate  a: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   non chiare  politiche  per  il differimento  dei  costi;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   andamento  economico  negativo;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   incerta  utilità  futura  dei  costi;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   modifiche  nella  tecnologia,  nelle  linee  di  prodotti,  ecc.;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   dismissioni  non  registrate;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   errori  nella  stima  della  vita  utile;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   ammortamenti  errati;</a:t>
            </a:r>
          </a:p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   insufficiente  sistema  contabile  (spese  ricerca e  sviluppo).</a:t>
            </a:r>
          </a:p>
          <a:p>
            <a:endParaRPr lang="it-IT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Attenzione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alle attività di ricerca e spese di pubblicità per le imprese con andamento economico negativo</a:t>
            </a:r>
          </a:p>
        </p:txBody>
      </p:sp>
      <p:sp>
        <p:nvSpPr>
          <p:cNvPr id="4" name="Rettangolo 3"/>
          <p:cNvSpPr/>
          <p:nvPr/>
        </p:nvSpPr>
        <p:spPr>
          <a:xfrm>
            <a:off x="381000" y="1828800"/>
            <a:ext cx="8295271" cy="19352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44000">
                <a:srgbClr val="D4DEFF"/>
              </a:gs>
              <a:gs pos="100000">
                <a:srgbClr val="D4DEFF">
                  <a:alpha val="0"/>
                  <a:lumMod val="99000"/>
                  <a:lumOff val="1000"/>
                </a:srgbClr>
              </a:gs>
              <a:gs pos="100000">
                <a:srgbClr val="96AB9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892" tIns="56446" rIns="112892" bIns="56446" anchor="ctr"/>
          <a:lstStyle/>
          <a:p>
            <a:pPr>
              <a:defRPr/>
            </a:pPr>
            <a:endParaRPr lang="it-IT" dirty="0"/>
          </a:p>
        </p:txBody>
      </p:sp>
      <p:pic>
        <p:nvPicPr>
          <p:cNvPr id="5" name="Picture 3" descr="logoOOOOOOOOO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266096"/>
            <a:ext cx="2907185" cy="153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 descr="LOGO-UBI-BAN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57200"/>
            <a:ext cx="3260502" cy="104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228600" y="2133600"/>
            <a:ext cx="7834423" cy="3186630"/>
          </a:xfrm>
          <a:prstGeom prst="rect">
            <a:avLst/>
          </a:prstGeom>
        </p:spPr>
        <p:txBody>
          <a:bodyPr wrap="square" lIns="112892" tIns="56446" rIns="112892" bIns="56446">
            <a:spAutoFit/>
          </a:bodyPr>
          <a:lstStyle/>
          <a:p>
            <a:pPr algn="ctr">
              <a:spcAft>
                <a:spcPts val="741"/>
              </a:spcAft>
            </a:pPr>
            <a:r>
              <a:rPr lang="it-IT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IMMOBILIZZAZIONI </a:t>
            </a:r>
            <a:r>
              <a:rPr lang="it-IT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MATERIALI</a:t>
            </a:r>
          </a:p>
          <a:p>
            <a:pPr algn="ctr">
              <a:spcAft>
                <a:spcPts val="741"/>
              </a:spcAft>
            </a:pPr>
            <a:endParaRPr lang="it-IT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 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immobilizzazioni  materiali  rappresentano  beni fisici  di  uso  durevole  impiegati  per  la  produzione e  la  commercializzazione   di  beni  e servizi  oppure investimenti   immobiliari  detenuti  con  I' obiettivo di  percepire  canoni  di  locazione  o  di  maturare  un incremento  di  valore  nel  bene.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Di  seguito  vengono  riepilogati   a  modo  di 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list  gli  obiettivi   che  il  revisore  deve  «coprire» nello  svolgimento  del  I'  attività  di  revisione  legale per  l'area  immobilizzazioni   materiali.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•   C:  Completezza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•   A:  Accuratezza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•   V: Validità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•   E: 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Esistenza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81000" y="1828800"/>
            <a:ext cx="8295271" cy="19352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44000">
                <a:srgbClr val="D4DEFF"/>
              </a:gs>
              <a:gs pos="100000">
                <a:srgbClr val="D4DEFF">
                  <a:alpha val="0"/>
                  <a:lumMod val="99000"/>
                  <a:lumOff val="1000"/>
                </a:srgbClr>
              </a:gs>
              <a:gs pos="100000">
                <a:srgbClr val="96AB9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892" tIns="56446" rIns="112892" bIns="56446" anchor="ctr"/>
          <a:lstStyle/>
          <a:p>
            <a:pPr>
              <a:defRPr/>
            </a:pPr>
            <a:endParaRPr lang="it-IT" dirty="0"/>
          </a:p>
        </p:txBody>
      </p:sp>
      <p:pic>
        <p:nvPicPr>
          <p:cNvPr id="5" name="Picture 3" descr="logoOOOOOOOOO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266096"/>
            <a:ext cx="2907185" cy="153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 descr="LOGO-UBI-BAN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57200"/>
            <a:ext cx="3260502" cy="104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4800" y="2286000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ln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tale  area,   i  possibili   fattori  di  rischio  di errate  esposizioni,   connessi  ad  aspetti   diversi (categorie   di  immobilizzazioni,    politiche   di capitalizzazione   dei  costi,  livello  utilizzazione, ecc.)  e collegati  a  impropria  capitalizzazione  dei costi  e  non  recuperabilità   degli  stessi,  possono essere  correlate  a: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   acquisizione  di  cespiti  non  necessari  con  conseguenti  attività  non  utilizzate  o  inattive,  e perdite di valore non accantonate;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   cespiti   inattivi  non  evidenziati   e  perdite  di valore  non  accantonate;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 direzione,   gli  impiegati  o  terzi  hanno  la possibilità  di  utilizzare  le  attrezzature  per  uso personale addebitandone  i  costi  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'azienda; •   acquisizioni   registrate   in  conti  errati   o  non registrate;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   classificazioni   errate  per  nascondere  acquisizioni  per  conto  della  direzione,  degli  impiegati o di terzi;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   le  dismissioni   non  vengono  scaricate  dai  libri contabili;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   deterioramento  dei  cespiti   non  rilevato;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   errata  vita  utile;  errati  valori  residui;  errori  nei calcoli  degli  ammortamenti;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   appropriazione  indebita  di cespiti  da parte  della direzione,  degli  impiegati,   di  terzi.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Alla  fine  di  ogni  sezione,  si  concluderà  sempre evidenziando  eventuali  eccezioni  riscontrate  nelle procedure  di  revisione  di  cui  sopra  e  discuterle con  il  cliente.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81000" y="1828800"/>
            <a:ext cx="8295271" cy="19352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44000">
                <a:srgbClr val="D4DEFF"/>
              </a:gs>
              <a:gs pos="100000">
                <a:srgbClr val="D4DEFF">
                  <a:alpha val="0"/>
                  <a:lumMod val="99000"/>
                  <a:lumOff val="1000"/>
                </a:srgbClr>
              </a:gs>
              <a:gs pos="100000">
                <a:srgbClr val="96AB9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892" tIns="56446" rIns="112892" bIns="56446" anchor="ctr"/>
          <a:lstStyle/>
          <a:p>
            <a:pPr>
              <a:defRPr/>
            </a:pPr>
            <a:endParaRPr lang="it-IT" dirty="0"/>
          </a:p>
        </p:txBody>
      </p:sp>
      <p:pic>
        <p:nvPicPr>
          <p:cNvPr id="4" name="Picture 3" descr="logoOOOOOOOOO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266096"/>
            <a:ext cx="2907185" cy="153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" descr="LOGO-UBI-BAN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57200"/>
            <a:ext cx="3260502" cy="104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381000" y="2286000"/>
            <a:ext cx="7834423" cy="2937844"/>
          </a:xfrm>
          <a:prstGeom prst="rect">
            <a:avLst/>
          </a:prstGeom>
        </p:spPr>
        <p:txBody>
          <a:bodyPr wrap="square" lIns="112892" tIns="56446" rIns="112892" bIns="56446">
            <a:spAutoFit/>
          </a:bodyPr>
          <a:lstStyle/>
          <a:p>
            <a:pPr algn="ctr">
              <a:spcAft>
                <a:spcPts val="1482"/>
              </a:spcAft>
            </a:pPr>
            <a:r>
              <a:rPr lang="it-IT" sz="1700" dirty="0">
                <a:latin typeface="Arial" panose="020B0604020202020204" pitchFamily="34" charset="0"/>
                <a:cs typeface="Arial" panose="020B0604020202020204" pitchFamily="34" charset="0"/>
              </a:rPr>
              <a:t>IMMOBILIZZAZIONI  FINANZIARIE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Nella  voce  immobilizzazioni  finanziarie  sono  inclusi  unicamente  elementi  patrimoniali  destinati ad  essere  utilizzati  durevolmente.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Trattasi  di  strumenti  finanziari  destinati  ad  essere utilizzati  durevolmente  da  parte  della  società  che li  possiede.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Di  seguito  vengono  riepilogati   a  modo  di 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list  gli  obiettivi  che  il  revisore  deve  «coprire» nello  svolgimento  dell'attività  di  revisione  legale per  l'area  Immobilizzazioni  Finanziarie.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•   C:  Completezza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•   A:  Accuratezza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•   V:  Validità</a:t>
            </a:r>
          </a:p>
          <a:p>
            <a:pPr algn="just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•   E: 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Esistenza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81000" y="1828800"/>
            <a:ext cx="8295271" cy="19352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44000">
                <a:srgbClr val="D4DEFF"/>
              </a:gs>
              <a:gs pos="100000">
                <a:srgbClr val="D4DEFF">
                  <a:alpha val="0"/>
                  <a:lumMod val="99000"/>
                  <a:lumOff val="1000"/>
                </a:srgbClr>
              </a:gs>
              <a:gs pos="100000">
                <a:srgbClr val="96AB9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892" tIns="56446" rIns="112892" bIns="56446" anchor="ctr"/>
          <a:lstStyle/>
          <a:p>
            <a:pPr>
              <a:defRPr/>
            </a:pPr>
            <a:endParaRPr lang="it-IT" dirty="0"/>
          </a:p>
        </p:txBody>
      </p:sp>
      <p:pic>
        <p:nvPicPr>
          <p:cNvPr id="4" name="Picture 3" descr="logoOOOOOOOOO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266096"/>
            <a:ext cx="2907185" cy="153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" descr="LOGO-UBI-BAN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57200"/>
            <a:ext cx="3260502" cy="104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4800" y="2362200"/>
            <a:ext cx="8382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 tale  area,  i  possibili  fattori  di  rischio  di  errate esposizioni,   connessi  ad  aspetti  diversi  possono essere  correlate  a: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   titoli  e  partecipazioni  acquistati  o  prodotti  a costi  così  elevati  da  dover  essere  rettificati  per diminuzioni  permanenti  di  valore;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   variazioni  nell'attività  aziendale  che  rendono  i titoli  e  le  partecipazioni  inutili;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   incrementi  non  registrati  o  registrati  in  conti non  appropriati;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valutazione  delle  partecipazioni   contabilizzate con   il  metodo  del  patrimonio  netto  (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 che  non  include  tutte  le  variazioni  intervenute;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•   valutazioni  effettuate  da persone  non competenti o  sulla  base  di  dati  incompleti  od  errati.</a:t>
            </a:r>
          </a:p>
          <a:p>
            <a:pPr algn="just"/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Alla  fine  di  ogni  sezione,   si  concluderà  sempre evidenziando  eventuali  eccezioni  riscontrate  nelle procedure  di  revisione  di  cui  sopra  e  discuterle con  il  cliente.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81000" y="1828800"/>
            <a:ext cx="8295271" cy="193524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44000">
                <a:srgbClr val="D4DEFF"/>
              </a:gs>
              <a:gs pos="100000">
                <a:srgbClr val="D4DEFF">
                  <a:alpha val="0"/>
                  <a:lumMod val="99000"/>
                  <a:lumOff val="1000"/>
                </a:srgbClr>
              </a:gs>
              <a:gs pos="100000">
                <a:srgbClr val="96AB9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892" tIns="56446" rIns="112892" bIns="56446" anchor="ctr"/>
          <a:lstStyle/>
          <a:p>
            <a:pPr>
              <a:defRPr/>
            </a:pPr>
            <a:endParaRPr lang="it-IT" dirty="0"/>
          </a:p>
        </p:txBody>
      </p:sp>
      <p:pic>
        <p:nvPicPr>
          <p:cNvPr id="4" name="Picture 3" descr="logoOOOOOOOOO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266096"/>
            <a:ext cx="2907185" cy="153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" descr="LOGO-UBI-BAN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57200"/>
            <a:ext cx="3260502" cy="104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186</TotalTime>
  <Words>1457</Words>
  <Application>Microsoft Office PowerPoint</Application>
  <PresentationFormat>Presentazione su schermo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mapi</dc:creator>
  <cp:lastModifiedBy>Katia</cp:lastModifiedBy>
  <cp:revision>19</cp:revision>
  <dcterms:created xsi:type="dcterms:W3CDTF">2018-11-24T08:47:59Z</dcterms:created>
  <dcterms:modified xsi:type="dcterms:W3CDTF">2018-11-26T09:22:57Z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2018-11-24T00:00:00Z</vt:filetime>
  </property>
  <property fmtid="{D5CDD505-2E9C-101B-9397-08002B2CF9AE}" pid="3" name="LastSaved">
    <vt:filetime>2018-11-24T00:00:00Z</vt:filetime>
  </property>
</Properties>
</file>