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handoutMasterIdLst>
    <p:handoutMasterId r:id="rId51"/>
  </p:handout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95" r:id="rId32"/>
    <p:sldId id="296" r:id="rId33"/>
    <p:sldId id="299" r:id="rId34"/>
    <p:sldId id="300" r:id="rId35"/>
    <p:sldId id="301" r:id="rId36"/>
    <p:sldId id="302" r:id="rId37"/>
    <p:sldId id="287" r:id="rId38"/>
    <p:sldId id="288" r:id="rId39"/>
    <p:sldId id="289" r:id="rId40"/>
    <p:sldId id="290" r:id="rId41"/>
    <p:sldId id="291" r:id="rId42"/>
    <p:sldId id="292" r:id="rId43"/>
    <p:sldId id="293" r:id="rId44"/>
    <p:sldId id="294" r:id="rId45"/>
    <p:sldId id="305" r:id="rId46"/>
    <p:sldId id="306" r:id="rId47"/>
    <p:sldId id="303" r:id="rId48"/>
    <p:sldId id="304" r:id="rId49"/>
  </p:sldIdLst>
  <p:sldSz cx="12192000" cy="6858000"/>
  <p:notesSz cx="6799263" cy="9929813"/>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Stile medio 4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6" d="100"/>
          <a:sy n="86" d="100"/>
        </p:scale>
        <p:origin x="654"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1FE74FD4-E9CA-49B8-99D9-19B249708339}"/>
              </a:ext>
            </a:extLst>
          </p:cNvPr>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it-IT"/>
          </a:p>
        </p:txBody>
      </p:sp>
      <p:sp>
        <p:nvSpPr>
          <p:cNvPr id="3" name="Segnaposto data 2">
            <a:extLst>
              <a:ext uri="{FF2B5EF4-FFF2-40B4-BE49-F238E27FC236}">
                <a16:creationId xmlns:a16="http://schemas.microsoft.com/office/drawing/2014/main" id="{D0B487FA-6347-431B-B4AB-D111D6B212CA}"/>
              </a:ext>
            </a:extLst>
          </p:cNvPr>
          <p:cNvSpPr>
            <a:spLocks noGrp="1"/>
          </p:cNvSpPr>
          <p:nvPr>
            <p:ph type="dt" sz="quarter" idx="1"/>
          </p:nvPr>
        </p:nvSpPr>
        <p:spPr>
          <a:xfrm>
            <a:off x="3851342" y="0"/>
            <a:ext cx="2946347" cy="498215"/>
          </a:xfrm>
          <a:prstGeom prst="rect">
            <a:avLst/>
          </a:prstGeom>
        </p:spPr>
        <p:txBody>
          <a:bodyPr vert="horz" lIns="91440" tIns="45720" rIns="91440" bIns="45720" rtlCol="0"/>
          <a:lstStyle>
            <a:lvl1pPr algn="r">
              <a:defRPr sz="1200"/>
            </a:lvl1pPr>
          </a:lstStyle>
          <a:p>
            <a:fld id="{473DFBA2-F38B-4A4D-93C1-4F388BE5D851}" type="datetimeFigureOut">
              <a:rPr lang="it-IT" smtClean="0"/>
              <a:t>05/03/2018</a:t>
            </a:fld>
            <a:endParaRPr lang="it-IT"/>
          </a:p>
        </p:txBody>
      </p:sp>
      <p:sp>
        <p:nvSpPr>
          <p:cNvPr id="4" name="Segnaposto piè di pagina 3">
            <a:extLst>
              <a:ext uri="{FF2B5EF4-FFF2-40B4-BE49-F238E27FC236}">
                <a16:creationId xmlns:a16="http://schemas.microsoft.com/office/drawing/2014/main" id="{15CFA67F-3A28-4D46-86E9-51FB6AEC2DEB}"/>
              </a:ext>
            </a:extLst>
          </p:cNvPr>
          <p:cNvSpPr>
            <a:spLocks noGrp="1"/>
          </p:cNvSpPr>
          <p:nvPr>
            <p:ph type="ftr" sz="quarter" idx="2"/>
          </p:nvPr>
        </p:nvSpPr>
        <p:spPr>
          <a:xfrm>
            <a:off x="0" y="9431600"/>
            <a:ext cx="2946347" cy="498214"/>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a:extLst>
              <a:ext uri="{FF2B5EF4-FFF2-40B4-BE49-F238E27FC236}">
                <a16:creationId xmlns:a16="http://schemas.microsoft.com/office/drawing/2014/main" id="{E1D4569E-387E-4F29-83BE-22F1816E1235}"/>
              </a:ext>
            </a:extLst>
          </p:cNvPr>
          <p:cNvSpPr>
            <a:spLocks noGrp="1"/>
          </p:cNvSpPr>
          <p:nvPr>
            <p:ph type="sldNum" sz="quarter" idx="3"/>
          </p:nvPr>
        </p:nvSpPr>
        <p:spPr>
          <a:xfrm>
            <a:off x="3851342" y="9431600"/>
            <a:ext cx="2946347" cy="498214"/>
          </a:xfrm>
          <a:prstGeom prst="rect">
            <a:avLst/>
          </a:prstGeom>
        </p:spPr>
        <p:txBody>
          <a:bodyPr vert="horz" lIns="91440" tIns="45720" rIns="91440" bIns="45720" rtlCol="0" anchor="b"/>
          <a:lstStyle>
            <a:lvl1pPr algn="r">
              <a:defRPr sz="1200"/>
            </a:lvl1pPr>
          </a:lstStyle>
          <a:p>
            <a:fld id="{E95C578B-C871-4226-B935-2D17A432D0F9}" type="slidenum">
              <a:rPr lang="it-IT" smtClean="0"/>
              <a:t>‹N›</a:t>
            </a:fld>
            <a:endParaRPr lang="it-IT"/>
          </a:p>
        </p:txBody>
      </p:sp>
    </p:spTree>
    <p:extLst>
      <p:ext uri="{BB962C8B-B14F-4D97-AF65-F5344CB8AC3E}">
        <p14:creationId xmlns:p14="http://schemas.microsoft.com/office/powerpoint/2010/main" val="13319595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1342" y="0"/>
            <a:ext cx="2946347" cy="498215"/>
          </a:xfrm>
          <a:prstGeom prst="rect">
            <a:avLst/>
          </a:prstGeom>
        </p:spPr>
        <p:txBody>
          <a:bodyPr vert="horz" lIns="91440" tIns="45720" rIns="91440" bIns="45720" rtlCol="0"/>
          <a:lstStyle>
            <a:lvl1pPr algn="r">
              <a:defRPr sz="1200"/>
            </a:lvl1pPr>
          </a:lstStyle>
          <a:p>
            <a:fld id="{74099383-ED57-4C88-96E4-2CEE9E4AADC4}" type="datetimeFigureOut">
              <a:rPr lang="it-IT" smtClean="0"/>
              <a:t>05/03/2018</a:t>
            </a:fld>
            <a:endParaRPr lang="it-IT"/>
          </a:p>
        </p:txBody>
      </p:sp>
      <p:sp>
        <p:nvSpPr>
          <p:cNvPr id="4" name="Segnaposto immagine diapositiva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927" y="4778722"/>
            <a:ext cx="5439410" cy="3909864"/>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31600"/>
            <a:ext cx="2946347" cy="498214"/>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1342" y="9431600"/>
            <a:ext cx="2946347" cy="498214"/>
          </a:xfrm>
          <a:prstGeom prst="rect">
            <a:avLst/>
          </a:prstGeom>
        </p:spPr>
        <p:txBody>
          <a:bodyPr vert="horz" lIns="91440" tIns="45720" rIns="91440" bIns="45720" rtlCol="0" anchor="b"/>
          <a:lstStyle>
            <a:lvl1pPr algn="r">
              <a:defRPr sz="1200"/>
            </a:lvl1pPr>
          </a:lstStyle>
          <a:p>
            <a:fld id="{73B31097-4A96-4C52-A4A3-8B2A3916FB99}" type="slidenum">
              <a:rPr lang="it-IT" smtClean="0"/>
              <a:t>‹N›</a:t>
            </a:fld>
            <a:endParaRPr lang="it-IT"/>
          </a:p>
        </p:txBody>
      </p:sp>
    </p:spTree>
    <p:extLst>
      <p:ext uri="{BB962C8B-B14F-4D97-AF65-F5344CB8AC3E}">
        <p14:creationId xmlns:p14="http://schemas.microsoft.com/office/powerpoint/2010/main" val="868370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p:cNvPr>
          <p:cNvSpPr>
            <a:spLocks noGrp="1"/>
          </p:cNvSpPr>
          <p:nvPr>
            <p:ph type="dt" sz="half" idx="10"/>
          </p:nvPr>
        </p:nvSpPr>
        <p:spPr/>
        <p:txBody>
          <a:bodyPr/>
          <a:lstStyle>
            <a:lvl1pPr>
              <a:defRPr/>
            </a:lvl1pPr>
          </a:lstStyle>
          <a:p>
            <a:pPr>
              <a:defRPr/>
            </a:pPr>
            <a:fld id="{BD05875D-8747-4FD3-B50B-E628E279CC3B}" type="datetime1">
              <a:rPr lang="it-IT" smtClean="0"/>
              <a:t>05/03/2018</a:t>
            </a:fld>
            <a:endParaRPr lang="it-IT"/>
          </a:p>
        </p:txBody>
      </p:sp>
      <p:sp>
        <p:nvSpPr>
          <p:cNvPr id="5" name="Segnaposto piè di pagina 4">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p:cNvPr>
          <p:cNvSpPr>
            <a:spLocks noGrp="1"/>
          </p:cNvSpPr>
          <p:nvPr>
            <p:ph type="sldNum" sz="quarter" idx="12"/>
          </p:nvPr>
        </p:nvSpPr>
        <p:spPr/>
        <p:txBody>
          <a:bodyPr/>
          <a:lstStyle>
            <a:lvl1pPr>
              <a:defRPr/>
            </a:lvl1pPr>
          </a:lstStyle>
          <a:p>
            <a:pPr>
              <a:defRPr/>
            </a:pPr>
            <a:fld id="{D2450797-0B8C-41EF-ABEC-49B4C70057C8}"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p:cNvPr>
          <p:cNvSpPr>
            <a:spLocks noGrp="1"/>
          </p:cNvSpPr>
          <p:nvPr>
            <p:ph type="dt" sz="half" idx="10"/>
          </p:nvPr>
        </p:nvSpPr>
        <p:spPr/>
        <p:txBody>
          <a:bodyPr/>
          <a:lstStyle>
            <a:lvl1pPr>
              <a:defRPr/>
            </a:lvl1pPr>
          </a:lstStyle>
          <a:p>
            <a:pPr>
              <a:defRPr/>
            </a:pPr>
            <a:fld id="{60E9D9C1-DF50-4AA4-8D45-5BF24620B158}" type="datetime1">
              <a:rPr lang="it-IT" smtClean="0"/>
              <a:t>05/03/2018</a:t>
            </a:fld>
            <a:endParaRPr lang="it-IT"/>
          </a:p>
        </p:txBody>
      </p:sp>
      <p:sp>
        <p:nvSpPr>
          <p:cNvPr id="5" name="Segnaposto piè di pagina 4">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p:cNvPr>
          <p:cNvSpPr>
            <a:spLocks noGrp="1"/>
          </p:cNvSpPr>
          <p:nvPr>
            <p:ph type="sldNum" sz="quarter" idx="12"/>
          </p:nvPr>
        </p:nvSpPr>
        <p:spPr/>
        <p:txBody>
          <a:bodyPr/>
          <a:lstStyle>
            <a:lvl1pPr>
              <a:defRPr/>
            </a:lvl1pPr>
          </a:lstStyle>
          <a:p>
            <a:pPr>
              <a:defRPr/>
            </a:pPr>
            <a:fld id="{4592F98F-FF90-48EE-A63B-79A11FA2D12D}"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p:cNvPr>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p:cNvPr>
          <p:cNvSpPr>
            <a:spLocks noGrp="1"/>
          </p:cNvSpPr>
          <p:nvPr>
            <p:ph type="dt" sz="half" idx="10"/>
          </p:nvPr>
        </p:nvSpPr>
        <p:spPr/>
        <p:txBody>
          <a:bodyPr/>
          <a:lstStyle>
            <a:lvl1pPr>
              <a:defRPr/>
            </a:lvl1pPr>
          </a:lstStyle>
          <a:p>
            <a:pPr>
              <a:defRPr/>
            </a:pPr>
            <a:fld id="{31B9FC56-D851-42E8-B57D-92FF62601C5A}" type="datetime1">
              <a:rPr lang="it-IT" smtClean="0"/>
              <a:t>05/03/2018</a:t>
            </a:fld>
            <a:endParaRPr lang="it-IT"/>
          </a:p>
        </p:txBody>
      </p:sp>
      <p:sp>
        <p:nvSpPr>
          <p:cNvPr id="5" name="Segnaposto piè di pagina 4">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p:cNvPr>
          <p:cNvSpPr>
            <a:spLocks noGrp="1"/>
          </p:cNvSpPr>
          <p:nvPr>
            <p:ph type="sldNum" sz="quarter" idx="12"/>
          </p:nvPr>
        </p:nvSpPr>
        <p:spPr/>
        <p:txBody>
          <a:bodyPr/>
          <a:lstStyle>
            <a:lvl1pPr>
              <a:defRPr/>
            </a:lvl1pPr>
          </a:lstStyle>
          <a:p>
            <a:pPr>
              <a:defRPr/>
            </a:pPr>
            <a:fld id="{A03EC472-D344-4335-9026-5A007FC95D53}"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p:cNvPr>
          <p:cNvSpPr>
            <a:spLocks noGrp="1"/>
          </p:cNvSpPr>
          <p:nvPr>
            <p:ph type="title"/>
          </p:nvPr>
        </p:nvSpPr>
        <p:spPr/>
        <p:txBody>
          <a:bodyPr/>
          <a:lstStyle/>
          <a:p>
            <a:r>
              <a:rPr lang="it-IT" dirty="0"/>
              <a:t>Fare clic per modificare lo stile del titolo dello schema</a:t>
            </a:r>
          </a:p>
        </p:txBody>
      </p:sp>
      <p:sp>
        <p:nvSpPr>
          <p:cNvPr id="3" name="Segnaposto contenuto 2">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p:cNvPr>
          <p:cNvSpPr>
            <a:spLocks noGrp="1"/>
          </p:cNvSpPr>
          <p:nvPr>
            <p:ph type="dt" sz="half" idx="10"/>
          </p:nvPr>
        </p:nvSpPr>
        <p:spPr/>
        <p:txBody>
          <a:bodyPr/>
          <a:lstStyle>
            <a:lvl1pPr>
              <a:defRPr/>
            </a:lvl1pPr>
          </a:lstStyle>
          <a:p>
            <a:pPr>
              <a:defRPr/>
            </a:pPr>
            <a:fld id="{C7E36538-8435-4DF0-A644-D7086E43A751}" type="datetime1">
              <a:rPr lang="it-IT" smtClean="0"/>
              <a:t>05/03/2018</a:t>
            </a:fld>
            <a:endParaRPr lang="it-IT"/>
          </a:p>
        </p:txBody>
      </p:sp>
      <p:sp>
        <p:nvSpPr>
          <p:cNvPr id="5" name="Segnaposto piè di pagina 4">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p:cNvPr>
          <p:cNvSpPr>
            <a:spLocks noGrp="1"/>
          </p:cNvSpPr>
          <p:nvPr>
            <p:ph type="sldNum" sz="quarter" idx="12"/>
          </p:nvPr>
        </p:nvSpPr>
        <p:spPr/>
        <p:txBody>
          <a:bodyPr/>
          <a:lstStyle>
            <a:lvl1pPr>
              <a:defRPr/>
            </a:lvl1pPr>
          </a:lstStyle>
          <a:p>
            <a:pPr>
              <a:defRPr/>
            </a:pPr>
            <a:fld id="{DCFFC07E-9A8A-4589-A7D5-372B07749E0D}" type="slidenum">
              <a:rPr lang="it-IT"/>
              <a:pPr>
                <a:defRPr/>
              </a:pPr>
              <a:t>‹N›</a:t>
            </a:fld>
            <a:endParaRPr lang="it-IT"/>
          </a:p>
        </p:txBody>
      </p:sp>
      <p:pic>
        <p:nvPicPr>
          <p:cNvPr id="7" name="Picture 7" descr="\\srvfs1\userdata$\f.barbieri\Desktop\logoOrdine.jpg">
            <a:extLst>
              <a:ext uri="{FF2B5EF4-FFF2-40B4-BE49-F238E27FC236}">
                <a16:creationId xmlns:a16="http://schemas.microsoft.com/office/drawing/2014/main" id="{41CE42B0-FD90-4339-81E4-807C72922606}"/>
              </a:ext>
            </a:extLst>
          </p:cNvPr>
          <p:cNvPicPr>
            <a:picLocks noChangeAspect="1" noChangeArrowheads="1"/>
          </p:cNvPicPr>
          <p:nvPr userDrawn="1"/>
        </p:nvPicPr>
        <p:blipFill>
          <a:blip r:embed="rId2" cstate="print"/>
          <a:srcRect/>
          <a:stretch>
            <a:fillRect/>
          </a:stretch>
        </p:blipFill>
        <p:spPr bwMode="auto">
          <a:xfrm>
            <a:off x="288585" y="210988"/>
            <a:ext cx="1798077" cy="771416"/>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a:extLst/>
          </p:cNvPr>
          <p:cNvSpPr>
            <a:spLocks noGrp="1"/>
          </p:cNvSpPr>
          <p:nvPr>
            <p:ph type="dt" sz="half" idx="10"/>
          </p:nvPr>
        </p:nvSpPr>
        <p:spPr/>
        <p:txBody>
          <a:bodyPr/>
          <a:lstStyle>
            <a:lvl1pPr>
              <a:defRPr/>
            </a:lvl1pPr>
          </a:lstStyle>
          <a:p>
            <a:pPr>
              <a:defRPr/>
            </a:pPr>
            <a:fld id="{8235956F-88F4-44A1-8ADC-12B16B7F69C3}" type="datetime1">
              <a:rPr lang="it-IT" smtClean="0"/>
              <a:t>05/03/2018</a:t>
            </a:fld>
            <a:endParaRPr lang="it-IT"/>
          </a:p>
        </p:txBody>
      </p:sp>
      <p:sp>
        <p:nvSpPr>
          <p:cNvPr id="5" name="Segnaposto piè di pagina 4">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p:cNvPr>
          <p:cNvSpPr>
            <a:spLocks noGrp="1"/>
          </p:cNvSpPr>
          <p:nvPr>
            <p:ph type="sldNum" sz="quarter" idx="12"/>
          </p:nvPr>
        </p:nvSpPr>
        <p:spPr/>
        <p:txBody>
          <a:bodyPr/>
          <a:lstStyle>
            <a:lvl1pPr>
              <a:defRPr/>
            </a:lvl1pPr>
          </a:lstStyle>
          <a:p>
            <a:pPr>
              <a:defRPr/>
            </a:pPr>
            <a:fld id="{9C80B71D-A6AF-480B-A9A0-401BA61BC206}"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p:cNvPr>
          <p:cNvSpPr>
            <a:spLocks noGrp="1"/>
          </p:cNvSpPr>
          <p:nvPr>
            <p:ph type="title"/>
          </p:nvPr>
        </p:nvSpPr>
        <p:spPr/>
        <p:txBody>
          <a:bodyPr/>
          <a:lstStyle/>
          <a:p>
            <a:r>
              <a:rPr lang="it-IT"/>
              <a:t>Fare clic per modificare lo stile del titolo dello schema</a:t>
            </a:r>
          </a:p>
        </p:txBody>
      </p:sp>
      <p:sp>
        <p:nvSpPr>
          <p:cNvPr id="3" name="Segnaposto contenuto 2">
            <a:extLst/>
          </p:cNvPr>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p:cNvPr>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a:extLst/>
          </p:cNvPr>
          <p:cNvSpPr>
            <a:spLocks noGrp="1"/>
          </p:cNvSpPr>
          <p:nvPr>
            <p:ph type="dt" sz="half" idx="10"/>
          </p:nvPr>
        </p:nvSpPr>
        <p:spPr/>
        <p:txBody>
          <a:bodyPr/>
          <a:lstStyle>
            <a:lvl1pPr>
              <a:defRPr/>
            </a:lvl1pPr>
          </a:lstStyle>
          <a:p>
            <a:pPr>
              <a:defRPr/>
            </a:pPr>
            <a:fld id="{6A54522D-DF84-4584-9C29-661A404E4244}" type="datetime1">
              <a:rPr lang="it-IT" smtClean="0"/>
              <a:t>05/03/2018</a:t>
            </a:fld>
            <a:endParaRPr lang="it-IT"/>
          </a:p>
        </p:txBody>
      </p:sp>
      <p:sp>
        <p:nvSpPr>
          <p:cNvPr id="6" name="Segnaposto piè di pagina 4">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5">
            <a:extLst/>
          </p:cNvPr>
          <p:cNvSpPr>
            <a:spLocks noGrp="1"/>
          </p:cNvSpPr>
          <p:nvPr>
            <p:ph type="sldNum" sz="quarter" idx="12"/>
          </p:nvPr>
        </p:nvSpPr>
        <p:spPr/>
        <p:txBody>
          <a:bodyPr/>
          <a:lstStyle>
            <a:lvl1pPr>
              <a:defRPr/>
            </a:lvl1pPr>
          </a:lstStyle>
          <a:p>
            <a:pPr>
              <a:defRPr/>
            </a:pPr>
            <a:fld id="{E705E9E6-1637-4BD5-BF9F-E075BC19B512}"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p:cNvPr>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p:cNvPr>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a:extLst/>
          </p:cNvPr>
          <p:cNvSpPr>
            <a:spLocks noGrp="1"/>
          </p:cNvSpPr>
          <p:nvPr>
            <p:ph type="dt" sz="half" idx="10"/>
          </p:nvPr>
        </p:nvSpPr>
        <p:spPr/>
        <p:txBody>
          <a:bodyPr/>
          <a:lstStyle>
            <a:lvl1pPr>
              <a:defRPr/>
            </a:lvl1pPr>
          </a:lstStyle>
          <a:p>
            <a:pPr>
              <a:defRPr/>
            </a:pPr>
            <a:fld id="{03F0811F-F03E-49E1-A737-BABF5996EE30}" type="datetime1">
              <a:rPr lang="it-IT" smtClean="0"/>
              <a:t>05/03/2018</a:t>
            </a:fld>
            <a:endParaRPr lang="it-IT"/>
          </a:p>
        </p:txBody>
      </p:sp>
      <p:sp>
        <p:nvSpPr>
          <p:cNvPr id="8" name="Segnaposto piè di pagina 4">
            <a:extLst/>
          </p:cNvPr>
          <p:cNvSpPr>
            <a:spLocks noGrp="1"/>
          </p:cNvSpPr>
          <p:nvPr>
            <p:ph type="ftr" sz="quarter" idx="11"/>
          </p:nvPr>
        </p:nvSpPr>
        <p:spPr/>
        <p:txBody>
          <a:bodyPr/>
          <a:lstStyle>
            <a:lvl1pPr>
              <a:defRPr/>
            </a:lvl1pPr>
          </a:lstStyle>
          <a:p>
            <a:pPr>
              <a:defRPr/>
            </a:pPr>
            <a:endParaRPr lang="it-IT"/>
          </a:p>
        </p:txBody>
      </p:sp>
      <p:sp>
        <p:nvSpPr>
          <p:cNvPr id="9" name="Segnaposto numero diapositiva 5">
            <a:extLst/>
          </p:cNvPr>
          <p:cNvSpPr>
            <a:spLocks noGrp="1"/>
          </p:cNvSpPr>
          <p:nvPr>
            <p:ph type="sldNum" sz="quarter" idx="12"/>
          </p:nvPr>
        </p:nvSpPr>
        <p:spPr/>
        <p:txBody>
          <a:bodyPr/>
          <a:lstStyle>
            <a:lvl1pPr>
              <a:defRPr/>
            </a:lvl1pPr>
          </a:lstStyle>
          <a:p>
            <a:pPr>
              <a:defRPr/>
            </a:pPr>
            <a:fld id="{4FA9083B-C133-453E-9101-D86996FF489C}"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p:cNvPr>
          <p:cNvSpPr>
            <a:spLocks noGrp="1"/>
          </p:cNvSpPr>
          <p:nvPr>
            <p:ph type="title"/>
          </p:nvPr>
        </p:nvSpPr>
        <p:spPr/>
        <p:txBody>
          <a:bodyPr/>
          <a:lstStyle/>
          <a:p>
            <a:r>
              <a:rPr lang="it-IT" dirty="0"/>
              <a:t>Fare clic per modificare lo stile del titolo dello schema</a:t>
            </a:r>
          </a:p>
        </p:txBody>
      </p:sp>
      <p:sp>
        <p:nvSpPr>
          <p:cNvPr id="3" name="Segnaposto data 3">
            <a:extLst/>
          </p:cNvPr>
          <p:cNvSpPr>
            <a:spLocks noGrp="1"/>
          </p:cNvSpPr>
          <p:nvPr>
            <p:ph type="dt" sz="half" idx="10"/>
          </p:nvPr>
        </p:nvSpPr>
        <p:spPr/>
        <p:txBody>
          <a:bodyPr/>
          <a:lstStyle>
            <a:lvl1pPr>
              <a:defRPr/>
            </a:lvl1pPr>
          </a:lstStyle>
          <a:p>
            <a:pPr>
              <a:defRPr/>
            </a:pPr>
            <a:fld id="{3986BA84-BEF3-442F-A7AA-07B7FB0690E4}" type="datetime1">
              <a:rPr lang="it-IT" smtClean="0"/>
              <a:t>05/03/2018</a:t>
            </a:fld>
            <a:endParaRPr lang="it-IT"/>
          </a:p>
        </p:txBody>
      </p:sp>
      <p:sp>
        <p:nvSpPr>
          <p:cNvPr id="4" name="Segnaposto piè di pagina 4">
            <a:extLst/>
          </p:cNvPr>
          <p:cNvSpPr>
            <a:spLocks noGrp="1"/>
          </p:cNvSpPr>
          <p:nvPr>
            <p:ph type="ftr" sz="quarter" idx="11"/>
          </p:nvPr>
        </p:nvSpPr>
        <p:spPr/>
        <p:txBody>
          <a:bodyPr/>
          <a:lstStyle>
            <a:lvl1pPr>
              <a:defRPr/>
            </a:lvl1pPr>
          </a:lstStyle>
          <a:p>
            <a:pPr>
              <a:defRPr/>
            </a:pPr>
            <a:endParaRPr lang="it-IT"/>
          </a:p>
        </p:txBody>
      </p:sp>
      <p:sp>
        <p:nvSpPr>
          <p:cNvPr id="5" name="Segnaposto numero diapositiva 5">
            <a:extLst/>
          </p:cNvPr>
          <p:cNvSpPr>
            <a:spLocks noGrp="1"/>
          </p:cNvSpPr>
          <p:nvPr>
            <p:ph type="sldNum" sz="quarter" idx="12"/>
          </p:nvPr>
        </p:nvSpPr>
        <p:spPr/>
        <p:txBody>
          <a:bodyPr/>
          <a:lstStyle>
            <a:lvl1pPr>
              <a:defRPr/>
            </a:lvl1pPr>
          </a:lstStyle>
          <a:p>
            <a:pPr>
              <a:defRPr/>
            </a:pPr>
            <a:fld id="{41B4E027-1B35-431E-B1BF-7747F69132DB}" type="slidenum">
              <a:rPr lang="it-IT"/>
              <a:pPr>
                <a:defRPr/>
              </a:pPr>
              <a:t>‹N›</a:t>
            </a:fld>
            <a:endParaRPr lang="it-IT"/>
          </a:p>
        </p:txBody>
      </p:sp>
      <p:pic>
        <p:nvPicPr>
          <p:cNvPr id="6" name="Immagine 5">
            <a:extLst>
              <a:ext uri="{FF2B5EF4-FFF2-40B4-BE49-F238E27FC236}">
                <a16:creationId xmlns:a16="http://schemas.microsoft.com/office/drawing/2014/main" id="{CB600046-BC3B-47DF-A8A0-5ECE12AAC475}"/>
              </a:ext>
            </a:extLst>
          </p:cNvPr>
          <p:cNvPicPr>
            <a:picLocks noChangeAspect="1"/>
          </p:cNvPicPr>
          <p:nvPr userDrawn="1"/>
        </p:nvPicPr>
        <p:blipFill>
          <a:blip r:embed="rId2"/>
          <a:stretch>
            <a:fillRect/>
          </a:stretch>
        </p:blipFill>
        <p:spPr>
          <a:xfrm>
            <a:off x="294256" y="259743"/>
            <a:ext cx="1798476" cy="768163"/>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a:extLst/>
          </p:cNvPr>
          <p:cNvSpPr>
            <a:spLocks noGrp="1"/>
          </p:cNvSpPr>
          <p:nvPr>
            <p:ph type="dt" sz="half" idx="10"/>
          </p:nvPr>
        </p:nvSpPr>
        <p:spPr/>
        <p:txBody>
          <a:bodyPr/>
          <a:lstStyle>
            <a:lvl1pPr>
              <a:defRPr/>
            </a:lvl1pPr>
          </a:lstStyle>
          <a:p>
            <a:pPr>
              <a:defRPr/>
            </a:pPr>
            <a:fld id="{ED087BA2-27BA-4C88-8D7C-6AECC138E3A8}" type="datetime1">
              <a:rPr lang="it-IT" smtClean="0"/>
              <a:t>05/03/2018</a:t>
            </a:fld>
            <a:endParaRPr lang="it-IT"/>
          </a:p>
        </p:txBody>
      </p:sp>
      <p:sp>
        <p:nvSpPr>
          <p:cNvPr id="3" name="Segnaposto piè di pagina 4">
            <a:extLst/>
          </p:cNvPr>
          <p:cNvSpPr>
            <a:spLocks noGrp="1"/>
          </p:cNvSpPr>
          <p:nvPr>
            <p:ph type="ftr" sz="quarter" idx="11"/>
          </p:nvPr>
        </p:nvSpPr>
        <p:spPr/>
        <p:txBody>
          <a:bodyPr/>
          <a:lstStyle>
            <a:lvl1pPr>
              <a:defRPr/>
            </a:lvl1pPr>
          </a:lstStyle>
          <a:p>
            <a:pPr>
              <a:defRPr/>
            </a:pPr>
            <a:endParaRPr lang="it-IT"/>
          </a:p>
        </p:txBody>
      </p:sp>
      <p:sp>
        <p:nvSpPr>
          <p:cNvPr id="4" name="Segnaposto numero diapositiva 5">
            <a:extLst/>
          </p:cNvPr>
          <p:cNvSpPr>
            <a:spLocks noGrp="1"/>
          </p:cNvSpPr>
          <p:nvPr>
            <p:ph type="sldNum" sz="quarter" idx="12"/>
          </p:nvPr>
        </p:nvSpPr>
        <p:spPr/>
        <p:txBody>
          <a:bodyPr/>
          <a:lstStyle>
            <a:lvl1pPr>
              <a:defRPr/>
            </a:lvl1pPr>
          </a:lstStyle>
          <a:p>
            <a:pPr>
              <a:defRPr/>
            </a:pPr>
            <a:fld id="{C42169B4-C44B-4B6A-B140-B6FB0EAAB19E}" type="slidenum">
              <a:rPr lang="it-IT"/>
              <a:pPr>
                <a:defRPr/>
              </a:pPr>
              <a:t>‹N›</a:t>
            </a:fld>
            <a:endParaRPr lang="it-IT"/>
          </a:p>
        </p:txBody>
      </p:sp>
      <p:pic>
        <p:nvPicPr>
          <p:cNvPr id="5" name="Picture 7" descr="\\srvfs1\userdata$\f.barbieri\Desktop\logoOrdine.jpg">
            <a:extLst>
              <a:ext uri="{FF2B5EF4-FFF2-40B4-BE49-F238E27FC236}">
                <a16:creationId xmlns:a16="http://schemas.microsoft.com/office/drawing/2014/main" id="{1321036A-283F-4D54-B295-D345AFD94A5D}"/>
              </a:ext>
            </a:extLst>
          </p:cNvPr>
          <p:cNvPicPr>
            <a:picLocks noChangeAspect="1" noChangeArrowheads="1"/>
          </p:cNvPicPr>
          <p:nvPr userDrawn="1"/>
        </p:nvPicPr>
        <p:blipFill>
          <a:blip r:embed="rId2" cstate="print"/>
          <a:srcRect/>
          <a:stretch>
            <a:fillRect/>
          </a:stretch>
        </p:blipFill>
        <p:spPr bwMode="auto">
          <a:xfrm>
            <a:off x="288585" y="210988"/>
            <a:ext cx="1798077" cy="771416"/>
          </a:xfrm>
          <a:prstGeom prst="rect">
            <a:avLst/>
          </a:prstGeom>
          <a:no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3">
            <a:extLst/>
          </p:cNvPr>
          <p:cNvSpPr>
            <a:spLocks noGrp="1"/>
          </p:cNvSpPr>
          <p:nvPr>
            <p:ph type="dt" sz="half" idx="10"/>
          </p:nvPr>
        </p:nvSpPr>
        <p:spPr/>
        <p:txBody>
          <a:bodyPr/>
          <a:lstStyle>
            <a:lvl1pPr>
              <a:defRPr/>
            </a:lvl1pPr>
          </a:lstStyle>
          <a:p>
            <a:pPr>
              <a:defRPr/>
            </a:pPr>
            <a:fld id="{A8AD98E6-A39E-4767-B493-D4362249811B}" type="datetime1">
              <a:rPr lang="it-IT" smtClean="0"/>
              <a:t>05/03/2018</a:t>
            </a:fld>
            <a:endParaRPr lang="it-IT"/>
          </a:p>
        </p:txBody>
      </p:sp>
      <p:sp>
        <p:nvSpPr>
          <p:cNvPr id="6" name="Segnaposto piè di pagina 4">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5">
            <a:extLst/>
          </p:cNvPr>
          <p:cNvSpPr>
            <a:spLocks noGrp="1"/>
          </p:cNvSpPr>
          <p:nvPr>
            <p:ph type="sldNum" sz="quarter" idx="12"/>
          </p:nvPr>
        </p:nvSpPr>
        <p:spPr/>
        <p:txBody>
          <a:bodyPr/>
          <a:lstStyle>
            <a:lvl1pPr>
              <a:defRPr/>
            </a:lvl1pPr>
          </a:lstStyle>
          <a:p>
            <a:pPr>
              <a:defRPr/>
            </a:pPr>
            <a:fld id="{D26926B1-2450-4A11-8A37-F3C3E9431A30}"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p:cNvPr>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3">
            <a:extLst/>
          </p:cNvPr>
          <p:cNvSpPr>
            <a:spLocks noGrp="1"/>
          </p:cNvSpPr>
          <p:nvPr>
            <p:ph type="dt" sz="half" idx="10"/>
          </p:nvPr>
        </p:nvSpPr>
        <p:spPr/>
        <p:txBody>
          <a:bodyPr/>
          <a:lstStyle>
            <a:lvl1pPr>
              <a:defRPr/>
            </a:lvl1pPr>
          </a:lstStyle>
          <a:p>
            <a:pPr>
              <a:defRPr/>
            </a:pPr>
            <a:fld id="{9CEC0133-FEC3-443E-9F62-3981FB13B967}" type="datetime1">
              <a:rPr lang="it-IT" smtClean="0"/>
              <a:t>05/03/2018</a:t>
            </a:fld>
            <a:endParaRPr lang="it-IT"/>
          </a:p>
        </p:txBody>
      </p:sp>
      <p:sp>
        <p:nvSpPr>
          <p:cNvPr id="6" name="Segnaposto piè di pagina 4">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5">
            <a:extLst/>
          </p:cNvPr>
          <p:cNvSpPr>
            <a:spLocks noGrp="1"/>
          </p:cNvSpPr>
          <p:nvPr>
            <p:ph type="sldNum" sz="quarter" idx="12"/>
          </p:nvPr>
        </p:nvSpPr>
        <p:spPr/>
        <p:txBody>
          <a:bodyPr/>
          <a:lstStyle>
            <a:lvl1pPr>
              <a:defRPr/>
            </a:lvl1pPr>
          </a:lstStyle>
          <a:p>
            <a:pPr>
              <a:defRPr/>
            </a:pPr>
            <a:fld id="{5AF63144-CA3A-4456-9BA7-46B5EA70CA90}"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a:t>Fare clic per modificare lo stile del titolo dello schema</a:t>
            </a:r>
          </a:p>
        </p:txBody>
      </p:sp>
      <p:sp>
        <p:nvSpPr>
          <p:cNvPr id="1027" name="Segnaposto testo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1D2A35F1-F3FD-48BD-8CAD-D7E9CA5CACBF}" type="datetime1">
              <a:rPr lang="it-IT" smtClean="0"/>
              <a:t>05/03/2018</a:t>
            </a:fld>
            <a:endParaRPr lang="it-IT"/>
          </a:p>
        </p:txBody>
      </p:sp>
      <p:sp>
        <p:nvSpPr>
          <p:cNvPr id="5" name="Segnaposto piè di pagina 4">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it-IT"/>
          </a:p>
        </p:txBody>
      </p:sp>
      <p:sp>
        <p:nvSpPr>
          <p:cNvPr id="6" name="Segnaposto numero diapositiva 5">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ED32AE1-69F7-4C58-BDB0-530AB6ABD9AA}"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simona.cherubini@studiocherubinifaccoli.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olo 1"/>
          <p:cNvSpPr>
            <a:spLocks noGrp="1"/>
          </p:cNvSpPr>
          <p:nvPr>
            <p:ph type="ctrTitle"/>
          </p:nvPr>
        </p:nvSpPr>
        <p:spPr/>
        <p:txBody>
          <a:bodyPr/>
          <a:lstStyle/>
          <a:p>
            <a:pPr eaLnBrk="1" hangingPunct="1"/>
            <a:r>
              <a:rPr lang="it-IT"/>
              <a:t>La comunicazione con gli organi sociali</a:t>
            </a:r>
          </a:p>
        </p:txBody>
      </p:sp>
      <p:sp>
        <p:nvSpPr>
          <p:cNvPr id="3" name="Sottotitolo 2">
            <a:extLst/>
          </p:cNvPr>
          <p:cNvSpPr>
            <a:spLocks noGrp="1"/>
          </p:cNvSpPr>
          <p:nvPr>
            <p:ph type="subTitle" idx="1"/>
          </p:nvPr>
        </p:nvSpPr>
        <p:spPr/>
        <p:txBody>
          <a:bodyPr rtlCol="0">
            <a:normAutofit lnSpcReduction="10000"/>
          </a:bodyPr>
          <a:lstStyle/>
          <a:p>
            <a:pPr eaLnBrk="1" fontAlgn="auto" hangingPunct="1">
              <a:spcAft>
                <a:spcPts val="0"/>
              </a:spcAft>
              <a:buFont typeface="Arial" panose="020B0604020202020204" pitchFamily="34" charset="0"/>
              <a:buNone/>
              <a:defRPr/>
            </a:pPr>
            <a:endParaRPr lang="it-IT" dirty="0"/>
          </a:p>
          <a:p>
            <a:pPr eaLnBrk="1" fontAlgn="auto" hangingPunct="1">
              <a:spcAft>
                <a:spcPts val="0"/>
              </a:spcAft>
              <a:buFont typeface="Arial" panose="020B0604020202020204" pitchFamily="34" charset="0"/>
              <a:buNone/>
              <a:defRPr/>
            </a:pPr>
            <a:r>
              <a:rPr lang="it-IT" sz="2800" b="1" dirty="0">
                <a:solidFill>
                  <a:schemeClr val="accent1">
                    <a:lumMod val="50000"/>
                  </a:schemeClr>
                </a:solidFill>
                <a:effectLst>
                  <a:outerShdw blurRad="38100" dist="38100" dir="2700000" algn="tl">
                    <a:srgbClr val="000000">
                      <a:alpha val="43137"/>
                    </a:srgbClr>
                  </a:outerShdw>
                </a:effectLst>
              </a:rPr>
              <a:t>Simona Cherubini </a:t>
            </a:r>
          </a:p>
          <a:p>
            <a:pPr eaLnBrk="1" fontAlgn="auto" hangingPunct="1">
              <a:spcAft>
                <a:spcPts val="0"/>
              </a:spcAft>
              <a:buFont typeface="Arial" panose="020B0604020202020204" pitchFamily="34" charset="0"/>
              <a:buNone/>
              <a:defRPr/>
            </a:pPr>
            <a:r>
              <a:rPr lang="it-IT" sz="1800" dirty="0"/>
              <a:t>Dottore Commercialista e Revisore Legale</a:t>
            </a:r>
          </a:p>
          <a:p>
            <a:pPr eaLnBrk="1" fontAlgn="auto" hangingPunct="1">
              <a:spcAft>
                <a:spcPts val="0"/>
              </a:spcAft>
              <a:buFont typeface="Arial" panose="020B0604020202020204" pitchFamily="34" charset="0"/>
              <a:buNone/>
              <a:defRPr/>
            </a:pPr>
            <a:r>
              <a:rPr lang="it-IT" sz="1800" dirty="0">
                <a:hlinkClick r:id="rId2"/>
              </a:rPr>
              <a:t>simona.cherubini@studiocherubinifaccoli.com</a:t>
            </a:r>
            <a:r>
              <a:rPr lang="it-IT" sz="1800" dirty="0"/>
              <a:t> </a:t>
            </a:r>
          </a:p>
        </p:txBody>
      </p:sp>
      <p:pic>
        <p:nvPicPr>
          <p:cNvPr id="2" name="Immagine 1">
            <a:extLst>
              <a:ext uri="{FF2B5EF4-FFF2-40B4-BE49-F238E27FC236}">
                <a16:creationId xmlns:a16="http://schemas.microsoft.com/office/drawing/2014/main" id="{C6A7AEC5-ECEA-4E7B-8FBF-F2A9EA6705D8}"/>
              </a:ext>
            </a:extLst>
          </p:cNvPr>
          <p:cNvPicPr>
            <a:picLocks noChangeAspect="1"/>
          </p:cNvPicPr>
          <p:nvPr/>
        </p:nvPicPr>
        <p:blipFill>
          <a:blip r:embed="rId3"/>
          <a:stretch>
            <a:fillRect/>
          </a:stretch>
        </p:blipFill>
        <p:spPr>
          <a:xfrm>
            <a:off x="422881" y="266092"/>
            <a:ext cx="1798476" cy="768163"/>
          </a:xfrm>
          <a:prstGeom prst="rect">
            <a:avLst/>
          </a:prstGeom>
        </p:spPr>
      </p:pic>
      <p:sp>
        <p:nvSpPr>
          <p:cNvPr id="4" name="Segnaposto numero diapositiva 3">
            <a:extLst>
              <a:ext uri="{FF2B5EF4-FFF2-40B4-BE49-F238E27FC236}">
                <a16:creationId xmlns:a16="http://schemas.microsoft.com/office/drawing/2014/main" id="{FC507229-6707-4619-A0B8-31001636CFD3}"/>
              </a:ext>
            </a:extLst>
          </p:cNvPr>
          <p:cNvSpPr>
            <a:spLocks noGrp="1"/>
          </p:cNvSpPr>
          <p:nvPr>
            <p:ph type="sldNum" sz="quarter" idx="12"/>
          </p:nvPr>
        </p:nvSpPr>
        <p:spPr/>
        <p:txBody>
          <a:bodyPr/>
          <a:lstStyle/>
          <a:p>
            <a:pPr>
              <a:defRPr/>
            </a:pPr>
            <a:fld id="{D2450797-0B8C-41EF-ABEC-49B4C70057C8}" type="slidenum">
              <a:rPr lang="it-IT" smtClean="0"/>
              <a:pPr>
                <a:defRPr/>
              </a:pPr>
              <a:t>1</a:t>
            </a:fld>
            <a:endParaRPr lang="it-IT"/>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Box 5"/>
          <p:cNvSpPr txBox="1">
            <a:spLocks noChangeArrowheads="1"/>
          </p:cNvSpPr>
          <p:nvPr/>
        </p:nvSpPr>
        <p:spPr bwMode="auto">
          <a:xfrm>
            <a:off x="7996238" y="1244774"/>
            <a:ext cx="3316287" cy="406400"/>
          </a:xfrm>
          <a:prstGeom prst="rect">
            <a:avLst/>
          </a:prstGeom>
          <a:solidFill>
            <a:srgbClr val="99CCFF">
              <a:alpha val="50980"/>
            </a:srgbClr>
          </a:solidFill>
          <a:ln w="9525">
            <a:solidFill>
              <a:schemeClr val="tx1"/>
            </a:solidFill>
            <a:miter lim="800000"/>
            <a:headEnd/>
            <a:tailEnd/>
          </a:ln>
        </p:spPr>
        <p:txBody>
          <a:bodyPr>
            <a:spAutoFit/>
          </a:bodyPr>
          <a:lstStyle/>
          <a:p>
            <a:pPr>
              <a:spcBef>
                <a:spcPct val="50000"/>
              </a:spcBef>
            </a:pPr>
            <a:r>
              <a:rPr lang="it-IT" sz="2000"/>
              <a:t>REVISORE LEGALE</a:t>
            </a:r>
          </a:p>
        </p:txBody>
      </p:sp>
      <p:sp>
        <p:nvSpPr>
          <p:cNvPr id="22530" name="Text Box 6"/>
          <p:cNvSpPr txBox="1">
            <a:spLocks noChangeArrowheads="1"/>
          </p:cNvSpPr>
          <p:nvPr/>
        </p:nvSpPr>
        <p:spPr bwMode="auto">
          <a:xfrm>
            <a:off x="8093075" y="1917951"/>
            <a:ext cx="3316287" cy="406400"/>
          </a:xfrm>
          <a:prstGeom prst="rect">
            <a:avLst/>
          </a:prstGeom>
          <a:solidFill>
            <a:srgbClr val="99CCFF"/>
          </a:solidFill>
          <a:ln w="9525">
            <a:solidFill>
              <a:schemeClr val="tx1"/>
            </a:solidFill>
            <a:miter lim="800000"/>
            <a:headEnd/>
            <a:tailEnd/>
          </a:ln>
        </p:spPr>
        <p:txBody>
          <a:bodyPr>
            <a:spAutoFit/>
          </a:bodyPr>
          <a:lstStyle/>
          <a:p>
            <a:pPr>
              <a:spcBef>
                <a:spcPct val="50000"/>
              </a:spcBef>
            </a:pPr>
            <a:r>
              <a:rPr lang="it-IT" sz="2000"/>
              <a:t>DIREZIONE AZIENDALE</a:t>
            </a:r>
          </a:p>
        </p:txBody>
      </p:sp>
      <p:sp>
        <p:nvSpPr>
          <p:cNvPr id="23559" name="Text Box 7"/>
          <p:cNvSpPr txBox="1">
            <a:spLocks noChangeArrowheads="1"/>
          </p:cNvSpPr>
          <p:nvPr/>
        </p:nvSpPr>
        <p:spPr bwMode="auto">
          <a:xfrm>
            <a:off x="409575" y="1092994"/>
            <a:ext cx="5554662" cy="650875"/>
          </a:xfrm>
          <a:prstGeom prst="rect">
            <a:avLst/>
          </a:prstGeom>
          <a:solidFill>
            <a:srgbClr val="CC99FF">
              <a:alpha val="58000"/>
            </a:srgbClr>
          </a:solidFill>
          <a:ln w="9525">
            <a:solidFill>
              <a:schemeClr val="tx1"/>
            </a:solidFill>
            <a:miter lim="800000"/>
            <a:headEnd/>
            <a:tailEnd/>
          </a:ln>
          <a:effectLst/>
        </p:spPr>
        <p:txBody>
          <a:bodyPr>
            <a:spAutoFit/>
          </a:bodyPr>
          <a:lstStyle/>
          <a:p>
            <a:pPr>
              <a:spcBef>
                <a:spcPct val="50000"/>
              </a:spcBef>
              <a:defRPr/>
            </a:pPr>
            <a:r>
              <a:rPr lang="it-IT" b="1">
                <a:effectLst>
                  <a:outerShdw blurRad="38100" dist="38100" dir="2700000" algn="tl">
                    <a:srgbClr val="FFFFFF"/>
                  </a:outerShdw>
                </a:effectLst>
              </a:rPr>
              <a:t>RESPONSABILITA’ DELLA COMUNICAZIONE AGLI ORGANI DELLA GOVERNANCE</a:t>
            </a:r>
          </a:p>
        </p:txBody>
      </p:sp>
      <p:sp>
        <p:nvSpPr>
          <p:cNvPr id="22532" name="Line 8"/>
          <p:cNvSpPr>
            <a:spLocks noChangeShapeType="1"/>
          </p:cNvSpPr>
          <p:nvPr/>
        </p:nvSpPr>
        <p:spPr bwMode="auto">
          <a:xfrm flipV="1">
            <a:off x="5962650" y="1467547"/>
            <a:ext cx="2033588" cy="80962"/>
          </a:xfrm>
          <a:prstGeom prst="line">
            <a:avLst/>
          </a:prstGeom>
          <a:noFill/>
          <a:ln w="9525">
            <a:solidFill>
              <a:schemeClr val="tx1"/>
            </a:solidFill>
            <a:round/>
            <a:headEnd/>
            <a:tailEnd type="triangle" w="med" len="med"/>
          </a:ln>
        </p:spPr>
        <p:txBody>
          <a:bodyPr/>
          <a:lstStyle/>
          <a:p>
            <a:endParaRPr lang="it-IT"/>
          </a:p>
        </p:txBody>
      </p:sp>
      <p:sp>
        <p:nvSpPr>
          <p:cNvPr id="22533" name="Line 9"/>
          <p:cNvSpPr>
            <a:spLocks noChangeShapeType="1"/>
          </p:cNvSpPr>
          <p:nvPr/>
        </p:nvSpPr>
        <p:spPr bwMode="auto">
          <a:xfrm>
            <a:off x="5964237" y="1548063"/>
            <a:ext cx="2128838" cy="573088"/>
          </a:xfrm>
          <a:prstGeom prst="line">
            <a:avLst/>
          </a:prstGeom>
          <a:noFill/>
          <a:ln w="9525">
            <a:solidFill>
              <a:schemeClr val="tx1"/>
            </a:solidFill>
            <a:round/>
            <a:headEnd/>
            <a:tailEnd type="triangle" w="med" len="med"/>
          </a:ln>
        </p:spPr>
        <p:txBody>
          <a:bodyPr/>
          <a:lstStyle/>
          <a:p>
            <a:endParaRPr lang="it-IT"/>
          </a:p>
        </p:txBody>
      </p:sp>
      <p:sp>
        <p:nvSpPr>
          <p:cNvPr id="22534" name="Text Box 10"/>
          <p:cNvSpPr txBox="1">
            <a:spLocks noChangeArrowheads="1"/>
          </p:cNvSpPr>
          <p:nvPr/>
        </p:nvSpPr>
        <p:spPr bwMode="auto">
          <a:xfrm>
            <a:off x="404812" y="2767012"/>
            <a:ext cx="11382375" cy="854075"/>
          </a:xfrm>
          <a:prstGeom prst="rect">
            <a:avLst/>
          </a:prstGeom>
          <a:noFill/>
          <a:ln w="9525">
            <a:noFill/>
            <a:miter lim="800000"/>
            <a:headEnd/>
            <a:tailEnd/>
          </a:ln>
        </p:spPr>
        <p:txBody>
          <a:bodyPr>
            <a:spAutoFit/>
          </a:bodyPr>
          <a:lstStyle/>
          <a:p>
            <a:pPr algn="ctr">
              <a:spcBef>
                <a:spcPct val="50000"/>
              </a:spcBef>
            </a:pPr>
            <a:r>
              <a:rPr lang="it-IT" sz="2000" dirty="0"/>
              <a:t>Le comunicazioni effettuate dal revisore non sollevano la direzione da tale responsabilità.</a:t>
            </a:r>
          </a:p>
          <a:p>
            <a:pPr algn="ctr">
              <a:spcBef>
                <a:spcPct val="50000"/>
              </a:spcBef>
            </a:pPr>
            <a:r>
              <a:rPr lang="it-IT" sz="2000" dirty="0"/>
              <a:t>Vale inoltre anche il contrario.</a:t>
            </a:r>
          </a:p>
        </p:txBody>
      </p:sp>
      <p:sp>
        <p:nvSpPr>
          <p:cNvPr id="23563" name="Text Box 11"/>
          <p:cNvSpPr txBox="1">
            <a:spLocks noChangeArrowheads="1"/>
          </p:cNvSpPr>
          <p:nvPr/>
        </p:nvSpPr>
        <p:spPr bwMode="auto">
          <a:xfrm>
            <a:off x="573088" y="3767138"/>
            <a:ext cx="11082337" cy="1311275"/>
          </a:xfrm>
          <a:prstGeom prst="rect">
            <a:avLst/>
          </a:prstGeom>
          <a:noFill/>
          <a:ln w="9525">
            <a:noFill/>
            <a:miter lim="800000"/>
            <a:headEnd/>
            <a:tailEnd/>
          </a:ln>
          <a:effectLst/>
        </p:spPr>
        <p:txBody>
          <a:bodyPr>
            <a:spAutoFit/>
          </a:bodyPr>
          <a:lstStyle/>
          <a:p>
            <a:pPr>
              <a:spcBef>
                <a:spcPct val="50000"/>
              </a:spcBef>
              <a:defRPr/>
            </a:pPr>
            <a:r>
              <a:rPr lang="it-IT" sz="2000"/>
              <a:t>“Una chiara comunicazione degli aspetti specifici richiesti dai principi di revisione è parte integrante di ogni revisione contabile. </a:t>
            </a:r>
            <a:r>
              <a:rPr lang="it-IT" sz="2000" b="1">
                <a:solidFill>
                  <a:schemeClr val="accent1"/>
                </a:solidFill>
                <a:effectLst>
                  <a:outerShdw blurRad="38100" dist="38100" dir="2700000" algn="tl">
                    <a:srgbClr val="C0C0C0"/>
                  </a:outerShdw>
                </a:effectLst>
              </a:rPr>
              <a:t>I principi di revisione però non richiedono al revisore di svolgere procedure specificamente</a:t>
            </a:r>
            <a:r>
              <a:rPr lang="it-IT" sz="2000"/>
              <a:t> volte all’identificazione di eventuali altri aspetti da comunicare ai responsabili delle attività di governance”</a:t>
            </a:r>
          </a:p>
        </p:txBody>
      </p:sp>
      <p:sp>
        <p:nvSpPr>
          <p:cNvPr id="2" name="Segnaposto numero diapositiva 1">
            <a:extLst>
              <a:ext uri="{FF2B5EF4-FFF2-40B4-BE49-F238E27FC236}">
                <a16:creationId xmlns:a16="http://schemas.microsoft.com/office/drawing/2014/main" id="{D6EBF02B-20E5-4484-81E9-048A785C9304}"/>
              </a:ext>
            </a:extLst>
          </p:cNvPr>
          <p:cNvSpPr>
            <a:spLocks noGrp="1"/>
          </p:cNvSpPr>
          <p:nvPr>
            <p:ph type="sldNum" sz="quarter" idx="12"/>
          </p:nvPr>
        </p:nvSpPr>
        <p:spPr/>
        <p:txBody>
          <a:bodyPr/>
          <a:lstStyle/>
          <a:p>
            <a:pPr>
              <a:defRPr/>
            </a:pPr>
            <a:fld id="{C42169B4-C44B-4B6A-B140-B6FB0EAAB19E}" type="slidenum">
              <a:rPr lang="it-IT" smtClean="0"/>
              <a:pPr>
                <a:defRPr/>
              </a:pPr>
              <a:t>10</a:t>
            </a:fld>
            <a:endParaRPr lang="it-IT"/>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4"/>
          <p:cNvSpPr>
            <a:spLocks noGrp="1"/>
          </p:cNvSpPr>
          <p:nvPr>
            <p:ph type="title"/>
          </p:nvPr>
        </p:nvSpPr>
        <p:spPr>
          <a:xfrm>
            <a:off x="1030288" y="640556"/>
            <a:ext cx="10515600" cy="1325563"/>
          </a:xfrm>
        </p:spPr>
        <p:txBody>
          <a:bodyPr/>
          <a:lstStyle/>
          <a:p>
            <a:r>
              <a:rPr lang="it-IT" b="1" dirty="0">
                <a:solidFill>
                  <a:schemeClr val="accent5">
                    <a:lumMod val="75000"/>
                  </a:schemeClr>
                </a:solidFill>
                <a:effectLst>
                  <a:outerShdw blurRad="38100" dist="38100" dir="2700000" algn="tl">
                    <a:srgbClr val="000000">
                      <a:alpha val="43137"/>
                    </a:srgbClr>
                  </a:outerShdw>
                </a:effectLst>
              </a:rPr>
              <a:t>Comunicazione inadeguata</a:t>
            </a:r>
          </a:p>
        </p:txBody>
      </p:sp>
      <p:sp>
        <p:nvSpPr>
          <p:cNvPr id="23554" name="Text Box 5"/>
          <p:cNvSpPr txBox="1">
            <a:spLocks noChangeArrowheads="1"/>
          </p:cNvSpPr>
          <p:nvPr/>
        </p:nvSpPr>
        <p:spPr bwMode="auto">
          <a:xfrm>
            <a:off x="900113" y="2087563"/>
            <a:ext cx="10645775" cy="650875"/>
          </a:xfrm>
          <a:prstGeom prst="rect">
            <a:avLst/>
          </a:prstGeom>
          <a:solidFill>
            <a:srgbClr val="FFFF99"/>
          </a:solidFill>
          <a:ln w="9525">
            <a:solidFill>
              <a:schemeClr val="tx1"/>
            </a:solidFill>
            <a:miter lim="800000"/>
            <a:headEnd/>
            <a:tailEnd/>
          </a:ln>
        </p:spPr>
        <p:txBody>
          <a:bodyPr>
            <a:spAutoFit/>
          </a:bodyPr>
          <a:lstStyle/>
          <a:p>
            <a:pPr>
              <a:spcBef>
                <a:spcPct val="50000"/>
              </a:spcBef>
            </a:pPr>
            <a:r>
              <a:rPr lang="it-IT"/>
              <a:t>È indicatore di un ambiente di controllo insoddisfacente e può influenzare la valutazione in merito ai rischi di errori significativi conseguenti a debolezze e/o carenze dell’ambiente di controllo interno.</a:t>
            </a:r>
          </a:p>
        </p:txBody>
      </p:sp>
      <p:sp>
        <p:nvSpPr>
          <p:cNvPr id="23555" name="Text Box 6"/>
          <p:cNvSpPr txBox="1">
            <a:spLocks noChangeArrowheads="1"/>
          </p:cNvSpPr>
          <p:nvPr/>
        </p:nvSpPr>
        <p:spPr bwMode="auto">
          <a:xfrm>
            <a:off x="915988" y="3046413"/>
            <a:ext cx="10645775" cy="376237"/>
          </a:xfrm>
          <a:prstGeom prst="rect">
            <a:avLst/>
          </a:prstGeom>
          <a:solidFill>
            <a:srgbClr val="FFFF99"/>
          </a:solidFill>
          <a:ln w="9525">
            <a:solidFill>
              <a:schemeClr val="tx1"/>
            </a:solidFill>
            <a:miter lim="800000"/>
            <a:headEnd/>
            <a:tailEnd/>
          </a:ln>
        </p:spPr>
        <p:txBody>
          <a:bodyPr>
            <a:spAutoFit/>
          </a:bodyPr>
          <a:lstStyle/>
          <a:p>
            <a:pPr>
              <a:spcBef>
                <a:spcPct val="50000"/>
              </a:spcBef>
            </a:pPr>
            <a:r>
              <a:rPr lang="it-IT"/>
              <a:t>Il revisore deve provare a risolvere la situazione, anche solo evidenziando tale criticità.</a:t>
            </a:r>
          </a:p>
        </p:txBody>
      </p:sp>
      <p:sp>
        <p:nvSpPr>
          <p:cNvPr id="23556" name="Text Box 7"/>
          <p:cNvSpPr txBox="1">
            <a:spLocks noChangeArrowheads="1"/>
          </p:cNvSpPr>
          <p:nvPr/>
        </p:nvSpPr>
        <p:spPr bwMode="auto">
          <a:xfrm>
            <a:off x="928688" y="3971925"/>
            <a:ext cx="3944937" cy="376238"/>
          </a:xfrm>
          <a:prstGeom prst="rect">
            <a:avLst/>
          </a:prstGeom>
          <a:solidFill>
            <a:srgbClr val="CCFFCC"/>
          </a:solidFill>
          <a:ln w="9525">
            <a:solidFill>
              <a:schemeClr val="tx1"/>
            </a:solidFill>
            <a:miter lim="800000"/>
            <a:headEnd/>
            <a:tailEnd/>
          </a:ln>
        </p:spPr>
        <p:txBody>
          <a:bodyPr>
            <a:spAutoFit/>
          </a:bodyPr>
          <a:lstStyle/>
          <a:p>
            <a:pPr>
              <a:spcBef>
                <a:spcPct val="50000"/>
              </a:spcBef>
            </a:pPr>
            <a:r>
              <a:rPr lang="it-IT" b="1"/>
              <a:t>COMUNICAZIONE INADEGUATA</a:t>
            </a:r>
          </a:p>
        </p:txBody>
      </p:sp>
      <p:sp>
        <p:nvSpPr>
          <p:cNvPr id="23557" name="Text Box 8"/>
          <p:cNvSpPr txBox="1">
            <a:spLocks noChangeArrowheads="1"/>
          </p:cNvSpPr>
          <p:nvPr/>
        </p:nvSpPr>
        <p:spPr bwMode="auto">
          <a:xfrm>
            <a:off x="958850" y="4773613"/>
            <a:ext cx="3944938" cy="376237"/>
          </a:xfrm>
          <a:prstGeom prst="rect">
            <a:avLst/>
          </a:prstGeom>
          <a:solidFill>
            <a:srgbClr val="CCFFCC"/>
          </a:solidFill>
          <a:ln w="9525">
            <a:solidFill>
              <a:schemeClr val="tx1"/>
            </a:solidFill>
            <a:miter lim="800000"/>
            <a:headEnd/>
            <a:tailEnd/>
          </a:ln>
        </p:spPr>
        <p:txBody>
          <a:bodyPr>
            <a:spAutoFit/>
          </a:bodyPr>
          <a:lstStyle/>
          <a:p>
            <a:pPr>
              <a:spcBef>
                <a:spcPct val="50000"/>
              </a:spcBef>
            </a:pPr>
            <a:r>
              <a:rPr lang="it-IT" b="1"/>
              <a:t>IMPOSSIBILITA’ DI RISOLUZIONE</a:t>
            </a:r>
          </a:p>
        </p:txBody>
      </p:sp>
      <p:sp>
        <p:nvSpPr>
          <p:cNvPr id="23558" name="Text Box 10"/>
          <p:cNvSpPr txBox="1">
            <a:spLocks noChangeArrowheads="1"/>
          </p:cNvSpPr>
          <p:nvPr/>
        </p:nvSpPr>
        <p:spPr bwMode="auto">
          <a:xfrm>
            <a:off x="6961188" y="4230688"/>
            <a:ext cx="4367212" cy="641350"/>
          </a:xfrm>
          <a:prstGeom prst="rect">
            <a:avLst/>
          </a:prstGeom>
          <a:noFill/>
          <a:ln w="9525">
            <a:noFill/>
            <a:miter lim="800000"/>
            <a:headEnd/>
            <a:tailEnd/>
          </a:ln>
        </p:spPr>
        <p:txBody>
          <a:bodyPr>
            <a:spAutoFit/>
          </a:bodyPr>
          <a:lstStyle/>
          <a:p>
            <a:pPr>
              <a:spcBef>
                <a:spcPct val="50000"/>
              </a:spcBef>
            </a:pPr>
            <a:r>
              <a:rPr lang="it-IT"/>
              <a:t>AZIONI EFFICACI DA PARTE DEL REVISORE</a:t>
            </a:r>
          </a:p>
        </p:txBody>
      </p:sp>
      <p:sp>
        <p:nvSpPr>
          <p:cNvPr id="23559" name="Line 11"/>
          <p:cNvSpPr>
            <a:spLocks noChangeShapeType="1"/>
          </p:cNvSpPr>
          <p:nvPr/>
        </p:nvSpPr>
        <p:spPr bwMode="auto">
          <a:xfrm>
            <a:off x="4872038" y="4121150"/>
            <a:ext cx="1870075" cy="409575"/>
          </a:xfrm>
          <a:prstGeom prst="line">
            <a:avLst/>
          </a:prstGeom>
          <a:noFill/>
          <a:ln w="9525">
            <a:solidFill>
              <a:schemeClr val="tx1"/>
            </a:solidFill>
            <a:round/>
            <a:headEnd/>
            <a:tailEnd type="triangle" w="med" len="med"/>
          </a:ln>
        </p:spPr>
        <p:txBody>
          <a:bodyPr/>
          <a:lstStyle/>
          <a:p>
            <a:endParaRPr lang="it-IT"/>
          </a:p>
        </p:txBody>
      </p:sp>
      <p:sp>
        <p:nvSpPr>
          <p:cNvPr id="23560" name="Line 12"/>
          <p:cNvSpPr>
            <a:spLocks noChangeShapeType="1"/>
          </p:cNvSpPr>
          <p:nvPr/>
        </p:nvSpPr>
        <p:spPr bwMode="auto">
          <a:xfrm flipV="1">
            <a:off x="4940300" y="4614863"/>
            <a:ext cx="1828800" cy="409575"/>
          </a:xfrm>
          <a:prstGeom prst="line">
            <a:avLst/>
          </a:prstGeom>
          <a:noFill/>
          <a:ln w="9525">
            <a:solidFill>
              <a:schemeClr val="tx1"/>
            </a:solidFill>
            <a:round/>
            <a:headEnd/>
            <a:tailEnd type="triangle" w="med" len="med"/>
          </a:ln>
        </p:spPr>
        <p:txBody>
          <a:bodyPr/>
          <a:lstStyle/>
          <a:p>
            <a:endParaRPr lang="it-IT"/>
          </a:p>
        </p:txBody>
      </p:sp>
      <p:sp>
        <p:nvSpPr>
          <p:cNvPr id="2" name="Segnaposto numero diapositiva 1">
            <a:extLst>
              <a:ext uri="{FF2B5EF4-FFF2-40B4-BE49-F238E27FC236}">
                <a16:creationId xmlns:a16="http://schemas.microsoft.com/office/drawing/2014/main" id="{00C4EE5D-0120-4D30-8831-9924CA972D6D}"/>
              </a:ext>
            </a:extLst>
          </p:cNvPr>
          <p:cNvSpPr>
            <a:spLocks noGrp="1"/>
          </p:cNvSpPr>
          <p:nvPr>
            <p:ph type="sldNum" sz="quarter" idx="12"/>
          </p:nvPr>
        </p:nvSpPr>
        <p:spPr/>
        <p:txBody>
          <a:bodyPr/>
          <a:lstStyle/>
          <a:p>
            <a:pPr>
              <a:defRPr/>
            </a:pPr>
            <a:fld id="{41B4E027-1B35-431E-B1BF-7747F69132DB}" type="slidenum">
              <a:rPr lang="it-IT" smtClean="0"/>
              <a:pPr>
                <a:defRPr/>
              </a:pPr>
              <a:t>11</a:t>
            </a:fld>
            <a:endParaRPr lang="it-IT"/>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5"/>
          <p:cNvSpPr>
            <a:spLocks noGrp="1"/>
          </p:cNvSpPr>
          <p:nvPr>
            <p:ph type="title"/>
          </p:nvPr>
        </p:nvSpPr>
        <p:spPr>
          <a:xfrm>
            <a:off x="796131" y="654050"/>
            <a:ext cx="10842625" cy="1325563"/>
          </a:xfrm>
        </p:spPr>
        <p:txBody>
          <a:bodyPr/>
          <a:lstStyle/>
          <a:p>
            <a:r>
              <a:rPr lang="it-IT" b="1" dirty="0">
                <a:solidFill>
                  <a:schemeClr val="accent5">
                    <a:lumMod val="75000"/>
                  </a:schemeClr>
                </a:solidFill>
                <a:effectLst>
                  <a:outerShdw blurRad="38100" dist="38100" dir="2700000" algn="tl">
                    <a:srgbClr val="000000">
                      <a:alpha val="43137"/>
                    </a:srgbClr>
                  </a:outerShdw>
                </a:effectLst>
              </a:rPr>
              <a:t>Comunicazione inadeguata: azioni del revisore</a:t>
            </a:r>
          </a:p>
        </p:txBody>
      </p:sp>
      <p:sp>
        <p:nvSpPr>
          <p:cNvPr id="24578" name="Text Box 7"/>
          <p:cNvSpPr txBox="1">
            <a:spLocks noChangeArrowheads="1"/>
          </p:cNvSpPr>
          <p:nvPr/>
        </p:nvSpPr>
        <p:spPr bwMode="auto">
          <a:xfrm>
            <a:off x="968375" y="2019300"/>
            <a:ext cx="10428288" cy="831850"/>
          </a:xfrm>
          <a:prstGeom prst="rect">
            <a:avLst/>
          </a:prstGeom>
          <a:solidFill>
            <a:srgbClr val="CCFFFF"/>
          </a:solidFill>
          <a:ln w="9525">
            <a:solidFill>
              <a:schemeClr val="tx1"/>
            </a:solidFill>
            <a:miter lim="800000"/>
            <a:headEnd/>
            <a:tailEnd/>
          </a:ln>
        </p:spPr>
        <p:txBody>
          <a:bodyPr>
            <a:spAutoFit/>
          </a:bodyPr>
          <a:lstStyle/>
          <a:p>
            <a:pPr>
              <a:spcBef>
                <a:spcPct val="50000"/>
              </a:spcBef>
            </a:pPr>
            <a:r>
              <a:rPr lang="it-IT" sz="2400"/>
              <a:t>ESPRIMERE GIUDIZIO CON MODIFICA PER EFFETTO DELLA LIMITAZIONE</a:t>
            </a:r>
          </a:p>
        </p:txBody>
      </p:sp>
      <p:sp>
        <p:nvSpPr>
          <p:cNvPr id="24579" name="Text Box 8"/>
          <p:cNvSpPr txBox="1">
            <a:spLocks noChangeArrowheads="1"/>
          </p:cNvSpPr>
          <p:nvPr/>
        </p:nvSpPr>
        <p:spPr bwMode="auto">
          <a:xfrm>
            <a:off x="1038225" y="3302000"/>
            <a:ext cx="10358438" cy="406400"/>
          </a:xfrm>
          <a:prstGeom prst="rect">
            <a:avLst/>
          </a:prstGeom>
          <a:noFill/>
          <a:ln w="9525">
            <a:solidFill>
              <a:schemeClr val="tx1"/>
            </a:solidFill>
            <a:miter lim="800000"/>
            <a:headEnd/>
            <a:tailEnd/>
          </a:ln>
        </p:spPr>
        <p:txBody>
          <a:bodyPr>
            <a:spAutoFit/>
          </a:bodyPr>
          <a:lstStyle/>
          <a:p>
            <a:pPr>
              <a:spcBef>
                <a:spcPct val="50000"/>
              </a:spcBef>
            </a:pPr>
            <a:r>
              <a:rPr lang="it-IT" sz="2000"/>
              <a:t>OTTENERE PARERE LEGALE CIRCA LE POSSIBILI CONSEGUENZE</a:t>
            </a:r>
          </a:p>
        </p:txBody>
      </p:sp>
      <p:sp>
        <p:nvSpPr>
          <p:cNvPr id="24580" name="Text Box 9"/>
          <p:cNvSpPr txBox="1">
            <a:spLocks noChangeArrowheads="1"/>
          </p:cNvSpPr>
          <p:nvPr/>
        </p:nvSpPr>
        <p:spPr bwMode="auto">
          <a:xfrm>
            <a:off x="954088" y="4284663"/>
            <a:ext cx="10345737" cy="711200"/>
          </a:xfrm>
          <a:prstGeom prst="rect">
            <a:avLst/>
          </a:prstGeom>
          <a:noFill/>
          <a:ln w="9525">
            <a:solidFill>
              <a:schemeClr val="tx1"/>
            </a:solidFill>
            <a:miter lim="800000"/>
            <a:headEnd/>
            <a:tailEnd/>
          </a:ln>
        </p:spPr>
        <p:txBody>
          <a:bodyPr>
            <a:spAutoFit/>
          </a:bodyPr>
          <a:lstStyle/>
          <a:p>
            <a:pPr>
              <a:spcBef>
                <a:spcPct val="50000"/>
              </a:spcBef>
            </a:pPr>
            <a:r>
              <a:rPr lang="it-IT" sz="2000"/>
              <a:t>COMUNICARE CON TERZE PARTI A LIVELLO PIU’ APPROPRIATO (ad esempio ai soci)</a:t>
            </a:r>
          </a:p>
        </p:txBody>
      </p:sp>
      <p:sp>
        <p:nvSpPr>
          <p:cNvPr id="24581" name="Text Box 10"/>
          <p:cNvSpPr txBox="1">
            <a:spLocks noChangeArrowheads="1"/>
          </p:cNvSpPr>
          <p:nvPr/>
        </p:nvSpPr>
        <p:spPr bwMode="auto">
          <a:xfrm>
            <a:off x="927100" y="5595938"/>
            <a:ext cx="10371138" cy="406400"/>
          </a:xfrm>
          <a:prstGeom prst="rect">
            <a:avLst/>
          </a:prstGeom>
          <a:noFill/>
          <a:ln w="9525">
            <a:solidFill>
              <a:schemeClr val="tx1"/>
            </a:solidFill>
            <a:miter lim="800000"/>
            <a:headEnd/>
            <a:tailEnd/>
          </a:ln>
        </p:spPr>
        <p:txBody>
          <a:bodyPr>
            <a:spAutoFit/>
          </a:bodyPr>
          <a:lstStyle/>
          <a:p>
            <a:pPr>
              <a:spcBef>
                <a:spcPct val="50000"/>
              </a:spcBef>
            </a:pPr>
            <a:r>
              <a:rPr lang="it-IT" sz="2000"/>
              <a:t>RECEDERE DALL’INCARICO, OVE POSSIBILE</a:t>
            </a:r>
          </a:p>
        </p:txBody>
      </p:sp>
      <p:sp>
        <p:nvSpPr>
          <p:cNvPr id="2" name="Segnaposto numero diapositiva 1">
            <a:extLst>
              <a:ext uri="{FF2B5EF4-FFF2-40B4-BE49-F238E27FC236}">
                <a16:creationId xmlns:a16="http://schemas.microsoft.com/office/drawing/2014/main" id="{249AAADA-FF10-4947-A714-4A8995656370}"/>
              </a:ext>
            </a:extLst>
          </p:cNvPr>
          <p:cNvSpPr>
            <a:spLocks noGrp="1"/>
          </p:cNvSpPr>
          <p:nvPr>
            <p:ph type="sldNum" sz="quarter" idx="12"/>
          </p:nvPr>
        </p:nvSpPr>
        <p:spPr/>
        <p:txBody>
          <a:bodyPr/>
          <a:lstStyle/>
          <a:p>
            <a:pPr>
              <a:defRPr/>
            </a:pPr>
            <a:fld id="{41B4E027-1B35-431E-B1BF-7747F69132DB}" type="slidenum">
              <a:rPr lang="it-IT" smtClean="0"/>
              <a:pPr>
                <a:defRPr/>
              </a:pPr>
              <a:t>12</a:t>
            </a:fld>
            <a:endParaRPr lang="it-IT"/>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p:cNvSpPr>
          <p:nvPr>
            <p:ph type="title"/>
          </p:nvPr>
        </p:nvSpPr>
        <p:spPr>
          <a:xfrm>
            <a:off x="938561" y="677359"/>
            <a:ext cx="10515600" cy="1325563"/>
          </a:xfrm>
        </p:spPr>
        <p:txBody>
          <a:bodyPr/>
          <a:lstStyle/>
          <a:p>
            <a:r>
              <a:rPr lang="it-IT" b="1" dirty="0">
                <a:solidFill>
                  <a:schemeClr val="accent5">
                    <a:lumMod val="75000"/>
                  </a:schemeClr>
                </a:solidFill>
                <a:effectLst>
                  <a:outerShdw blurRad="38100" dist="38100" dir="2700000" algn="tl">
                    <a:srgbClr val="000000">
                      <a:alpha val="43137"/>
                    </a:srgbClr>
                  </a:outerShdw>
                </a:effectLst>
              </a:rPr>
              <a:t>Struttura del Principio ISA n.260</a:t>
            </a:r>
          </a:p>
        </p:txBody>
      </p:sp>
      <p:sp>
        <p:nvSpPr>
          <p:cNvPr id="25602" name="Rectangle 3"/>
          <p:cNvSpPr>
            <a:spLocks noGrp="1"/>
          </p:cNvSpPr>
          <p:nvPr>
            <p:ph type="body" idx="1"/>
          </p:nvPr>
        </p:nvSpPr>
        <p:spPr>
          <a:xfrm>
            <a:off x="850900" y="2344738"/>
            <a:ext cx="10515600" cy="2619375"/>
          </a:xfrm>
        </p:spPr>
        <p:txBody>
          <a:bodyPr/>
          <a:lstStyle/>
          <a:p>
            <a:r>
              <a:rPr lang="it-IT"/>
              <a:t>DESTINATARI DELLE COMUNICAZIONI</a:t>
            </a:r>
          </a:p>
          <a:p>
            <a:r>
              <a:rPr lang="it-IT"/>
              <a:t>FATTI E CIRCOSTANZE OGGETTO DI COMUNICAZIONE</a:t>
            </a:r>
          </a:p>
          <a:p>
            <a:r>
              <a:rPr lang="it-IT"/>
              <a:t>TEMPISTICA DELLE COMUNICAZIONI</a:t>
            </a:r>
          </a:p>
          <a:p>
            <a:r>
              <a:rPr lang="it-IT"/>
              <a:t>FORMA E CONTENUTO DELLE COMUNICAZIONI</a:t>
            </a:r>
          </a:p>
        </p:txBody>
      </p:sp>
      <p:sp>
        <p:nvSpPr>
          <p:cNvPr id="2" name="Segnaposto numero diapositiva 1">
            <a:extLst>
              <a:ext uri="{FF2B5EF4-FFF2-40B4-BE49-F238E27FC236}">
                <a16:creationId xmlns:a16="http://schemas.microsoft.com/office/drawing/2014/main" id="{731C99B8-1313-4EF9-A131-5789DE0B527E}"/>
              </a:ext>
            </a:extLst>
          </p:cNvPr>
          <p:cNvSpPr>
            <a:spLocks noGrp="1"/>
          </p:cNvSpPr>
          <p:nvPr>
            <p:ph type="sldNum" sz="quarter" idx="12"/>
          </p:nvPr>
        </p:nvSpPr>
        <p:spPr/>
        <p:txBody>
          <a:bodyPr/>
          <a:lstStyle/>
          <a:p>
            <a:pPr>
              <a:defRPr/>
            </a:pPr>
            <a:fld id="{DCFFC07E-9A8A-4589-A7D5-372B07749E0D}" type="slidenum">
              <a:rPr lang="it-IT" smtClean="0"/>
              <a:pPr>
                <a:defRPr/>
              </a:pPr>
              <a:t>13</a:t>
            </a:fld>
            <a:endParaRPr lang="it-IT"/>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title"/>
          </p:nvPr>
        </p:nvSpPr>
        <p:spPr>
          <a:xfrm>
            <a:off x="838200" y="609601"/>
            <a:ext cx="10515600" cy="1325563"/>
          </a:xfrm>
        </p:spPr>
        <p:txBody>
          <a:bodyPr/>
          <a:lstStyle/>
          <a:p>
            <a:r>
              <a:rPr lang="it-IT" b="1" dirty="0">
                <a:solidFill>
                  <a:schemeClr val="accent5">
                    <a:lumMod val="75000"/>
                  </a:schemeClr>
                </a:solidFill>
                <a:effectLst>
                  <a:outerShdw blurRad="38100" dist="38100" dir="2700000" algn="tl">
                    <a:srgbClr val="000000">
                      <a:alpha val="43137"/>
                    </a:srgbClr>
                  </a:outerShdw>
                </a:effectLst>
              </a:rPr>
              <a:t>Destinatari delle comunicazioni</a:t>
            </a:r>
          </a:p>
        </p:txBody>
      </p:sp>
      <p:sp>
        <p:nvSpPr>
          <p:cNvPr id="26626" name="Text Box 5"/>
          <p:cNvSpPr txBox="1">
            <a:spLocks noChangeArrowheads="1"/>
          </p:cNvSpPr>
          <p:nvPr/>
        </p:nvSpPr>
        <p:spPr bwMode="auto">
          <a:xfrm>
            <a:off x="806450" y="2074863"/>
            <a:ext cx="6891338" cy="711200"/>
          </a:xfrm>
          <a:prstGeom prst="rect">
            <a:avLst/>
          </a:prstGeom>
          <a:solidFill>
            <a:srgbClr val="99CCFF"/>
          </a:solidFill>
          <a:ln w="9525">
            <a:solidFill>
              <a:schemeClr val="tx1"/>
            </a:solidFill>
            <a:miter lim="800000"/>
            <a:headEnd/>
            <a:tailEnd/>
          </a:ln>
        </p:spPr>
        <p:txBody>
          <a:bodyPr>
            <a:spAutoFit/>
          </a:bodyPr>
          <a:lstStyle/>
          <a:p>
            <a:pPr algn="ctr">
              <a:spcBef>
                <a:spcPct val="50000"/>
              </a:spcBef>
            </a:pPr>
            <a:r>
              <a:rPr lang="it-IT" sz="2000"/>
              <a:t>LE PERSONE CHE SVOLGONO ATTIVITA’ DI GOVERNANCE</a:t>
            </a:r>
          </a:p>
        </p:txBody>
      </p:sp>
      <p:sp>
        <p:nvSpPr>
          <p:cNvPr id="26627" name="Text Box 6"/>
          <p:cNvSpPr txBox="1">
            <a:spLocks noChangeArrowheads="1"/>
          </p:cNvSpPr>
          <p:nvPr/>
        </p:nvSpPr>
        <p:spPr bwMode="auto">
          <a:xfrm>
            <a:off x="8420100" y="2047875"/>
            <a:ext cx="3549650" cy="925513"/>
          </a:xfrm>
          <a:prstGeom prst="rect">
            <a:avLst/>
          </a:prstGeom>
          <a:noFill/>
          <a:ln w="9525">
            <a:solidFill>
              <a:schemeClr val="tx1"/>
            </a:solidFill>
            <a:miter lim="800000"/>
            <a:headEnd/>
            <a:tailEnd/>
          </a:ln>
        </p:spPr>
        <p:txBody>
          <a:bodyPr>
            <a:spAutoFit/>
          </a:bodyPr>
          <a:lstStyle/>
          <a:p>
            <a:pPr algn="ctr">
              <a:spcBef>
                <a:spcPct val="50000"/>
              </a:spcBef>
            </a:pPr>
            <a:r>
              <a:rPr lang="it-IT"/>
              <a:t>Hanno la responsabilità di direzione, supervisione e controllo di un’impresa</a:t>
            </a:r>
          </a:p>
        </p:txBody>
      </p:sp>
      <p:sp>
        <p:nvSpPr>
          <p:cNvPr id="26628" name="Line 7"/>
          <p:cNvSpPr>
            <a:spLocks noChangeShapeType="1"/>
          </p:cNvSpPr>
          <p:nvPr/>
        </p:nvSpPr>
        <p:spPr bwMode="auto">
          <a:xfrm>
            <a:off x="7697788" y="2524125"/>
            <a:ext cx="722312" cy="0"/>
          </a:xfrm>
          <a:prstGeom prst="line">
            <a:avLst/>
          </a:prstGeom>
          <a:noFill/>
          <a:ln w="9525">
            <a:solidFill>
              <a:schemeClr val="tx1"/>
            </a:solidFill>
            <a:round/>
            <a:headEnd/>
            <a:tailEnd type="triangle" w="med" len="med"/>
          </a:ln>
        </p:spPr>
        <p:txBody>
          <a:bodyPr/>
          <a:lstStyle/>
          <a:p>
            <a:endParaRPr lang="it-IT"/>
          </a:p>
        </p:txBody>
      </p:sp>
      <p:sp>
        <p:nvSpPr>
          <p:cNvPr id="30728" name="Text Box 8"/>
          <p:cNvSpPr txBox="1">
            <a:spLocks noChangeArrowheads="1"/>
          </p:cNvSpPr>
          <p:nvPr/>
        </p:nvSpPr>
        <p:spPr bwMode="auto">
          <a:xfrm>
            <a:off x="846138" y="3616325"/>
            <a:ext cx="6361112" cy="711200"/>
          </a:xfrm>
          <a:prstGeom prst="rect">
            <a:avLst/>
          </a:prstGeom>
          <a:noFill/>
          <a:ln w="9525">
            <a:solidFill>
              <a:schemeClr val="tx1"/>
            </a:solidFill>
            <a:miter lim="800000"/>
            <a:headEnd/>
            <a:tailEnd/>
          </a:ln>
          <a:effectLst/>
        </p:spPr>
        <p:txBody>
          <a:bodyPr>
            <a:spAutoFit/>
          </a:bodyPr>
          <a:lstStyle/>
          <a:p>
            <a:pPr algn="ctr">
              <a:spcBef>
                <a:spcPct val="50000"/>
              </a:spcBef>
              <a:defRPr/>
            </a:pPr>
            <a:r>
              <a:rPr lang="it-IT" sz="2000" b="1">
                <a:effectLst>
                  <a:outerShdw blurRad="38100" dist="38100" dir="2700000" algn="tl">
                    <a:srgbClr val="C0C0C0"/>
                  </a:outerShdw>
                </a:effectLst>
              </a:rPr>
              <a:t>Le strutture di governance cambiano da una società all’altra</a:t>
            </a:r>
            <a:endParaRPr lang="it-IT"/>
          </a:p>
        </p:txBody>
      </p:sp>
      <p:sp>
        <p:nvSpPr>
          <p:cNvPr id="26630" name="Text Box 9"/>
          <p:cNvSpPr txBox="1">
            <a:spLocks noChangeArrowheads="1"/>
          </p:cNvSpPr>
          <p:nvPr/>
        </p:nvSpPr>
        <p:spPr bwMode="auto">
          <a:xfrm>
            <a:off x="8407400" y="3411538"/>
            <a:ext cx="3562350" cy="1465262"/>
          </a:xfrm>
          <a:prstGeom prst="rect">
            <a:avLst/>
          </a:prstGeom>
          <a:noFill/>
          <a:ln w="9525">
            <a:noFill/>
            <a:miter lim="800000"/>
            <a:headEnd/>
            <a:tailEnd/>
          </a:ln>
        </p:spPr>
        <p:txBody>
          <a:bodyPr>
            <a:spAutoFit/>
          </a:bodyPr>
          <a:lstStyle/>
          <a:p>
            <a:pPr algn="ctr">
              <a:spcBef>
                <a:spcPct val="50000"/>
              </a:spcBef>
            </a:pPr>
            <a:r>
              <a:rPr lang="it-IT"/>
              <a:t>Normalmente queste attività sono svolte da organi diversi: CdA, collegio sindacale, consiglio di sorveglianza, consiglio di gestione, etc</a:t>
            </a:r>
          </a:p>
        </p:txBody>
      </p:sp>
      <p:sp>
        <p:nvSpPr>
          <p:cNvPr id="26631" name="Line 10"/>
          <p:cNvSpPr>
            <a:spLocks noChangeShapeType="1"/>
          </p:cNvSpPr>
          <p:nvPr/>
        </p:nvSpPr>
        <p:spPr bwMode="auto">
          <a:xfrm>
            <a:off x="10221913" y="2962275"/>
            <a:ext cx="0" cy="449263"/>
          </a:xfrm>
          <a:prstGeom prst="line">
            <a:avLst/>
          </a:prstGeom>
          <a:noFill/>
          <a:ln w="9525">
            <a:solidFill>
              <a:schemeClr val="tx1"/>
            </a:solidFill>
            <a:round/>
            <a:headEnd/>
            <a:tailEnd type="triangle" w="med" len="med"/>
          </a:ln>
        </p:spPr>
        <p:txBody>
          <a:bodyPr/>
          <a:lstStyle/>
          <a:p>
            <a:endParaRPr lang="it-IT"/>
          </a:p>
        </p:txBody>
      </p:sp>
      <p:sp>
        <p:nvSpPr>
          <p:cNvPr id="2" name="Segnaposto numero diapositiva 1">
            <a:extLst>
              <a:ext uri="{FF2B5EF4-FFF2-40B4-BE49-F238E27FC236}">
                <a16:creationId xmlns:a16="http://schemas.microsoft.com/office/drawing/2014/main" id="{70D88130-8162-4420-A79A-5C024CB4B956}"/>
              </a:ext>
            </a:extLst>
          </p:cNvPr>
          <p:cNvSpPr>
            <a:spLocks noGrp="1"/>
          </p:cNvSpPr>
          <p:nvPr>
            <p:ph type="sldNum" sz="quarter" idx="12"/>
          </p:nvPr>
        </p:nvSpPr>
        <p:spPr/>
        <p:txBody>
          <a:bodyPr/>
          <a:lstStyle/>
          <a:p>
            <a:pPr>
              <a:defRPr/>
            </a:pPr>
            <a:fld id="{DCFFC07E-9A8A-4589-A7D5-372B07749E0D}" type="slidenum">
              <a:rPr lang="it-IT" smtClean="0"/>
              <a:pPr>
                <a:defRPr/>
              </a:pPr>
              <a:t>14</a:t>
            </a:fld>
            <a:endParaRPr lang="it-IT"/>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 Box 4"/>
          <p:cNvSpPr txBox="1">
            <a:spLocks noChangeArrowheads="1"/>
          </p:cNvSpPr>
          <p:nvPr/>
        </p:nvSpPr>
        <p:spPr bwMode="auto">
          <a:xfrm>
            <a:off x="846138" y="3452813"/>
            <a:ext cx="10823575" cy="1562100"/>
          </a:xfrm>
          <a:prstGeom prst="rect">
            <a:avLst/>
          </a:prstGeom>
          <a:solidFill>
            <a:srgbClr val="FFCC99"/>
          </a:solidFill>
          <a:ln w="9525">
            <a:solidFill>
              <a:schemeClr val="tx1"/>
            </a:solidFill>
            <a:miter lim="800000"/>
            <a:headEnd/>
            <a:tailEnd/>
          </a:ln>
          <a:effectLst/>
        </p:spPr>
        <p:txBody>
          <a:bodyPr>
            <a:spAutoFit/>
          </a:bodyPr>
          <a:lstStyle/>
          <a:p>
            <a:pPr algn="ctr">
              <a:spcBef>
                <a:spcPct val="50000"/>
              </a:spcBef>
              <a:defRPr/>
            </a:pPr>
            <a:r>
              <a:rPr lang="it-IT" sz="2400" b="1"/>
              <a:t>TENENDO CONTO DELLA STRUTTURA DI GOVERNANCE E DELLE DISPOSIZIONI DI LEGGE, IL REVISORE DEVE INDIVIDUARE SECONDO IL </a:t>
            </a:r>
            <a:r>
              <a:rPr lang="it-IT" sz="2400" b="1">
                <a:solidFill>
                  <a:schemeClr val="accent1"/>
                </a:solidFill>
                <a:effectLst>
                  <a:outerShdw blurRad="38100" dist="38100" dir="2700000" algn="tl">
                    <a:srgbClr val="000000"/>
                  </a:outerShdw>
                </a:effectLst>
              </a:rPr>
              <a:t>PROPRIO GIUDIZIO PROFESSIONALE</a:t>
            </a:r>
            <a:r>
              <a:rPr lang="it-IT" sz="2400" b="1"/>
              <a:t> LE PERSONE/GLI ORGANI CHE SVOLGONO LE ATTIVITA’ DI GOVERNANCE</a:t>
            </a:r>
          </a:p>
        </p:txBody>
      </p:sp>
      <p:sp>
        <p:nvSpPr>
          <p:cNvPr id="27650" name="Text Box 5"/>
          <p:cNvSpPr txBox="1">
            <a:spLocks noChangeArrowheads="1"/>
          </p:cNvSpPr>
          <p:nvPr/>
        </p:nvSpPr>
        <p:spPr bwMode="auto">
          <a:xfrm>
            <a:off x="2757488" y="914400"/>
            <a:ext cx="6934200" cy="831850"/>
          </a:xfrm>
          <a:prstGeom prst="rect">
            <a:avLst/>
          </a:prstGeom>
          <a:solidFill>
            <a:srgbClr val="FFFF99"/>
          </a:solidFill>
          <a:ln w="9525">
            <a:solidFill>
              <a:schemeClr val="tx1"/>
            </a:solidFill>
            <a:miter lim="800000"/>
            <a:headEnd/>
            <a:tailEnd/>
          </a:ln>
        </p:spPr>
        <p:txBody>
          <a:bodyPr>
            <a:spAutoFit/>
          </a:bodyPr>
          <a:lstStyle/>
          <a:p>
            <a:pPr algn="ctr">
              <a:spcBef>
                <a:spcPct val="50000"/>
              </a:spcBef>
            </a:pPr>
            <a:r>
              <a:rPr lang="it-IT" sz="2400"/>
              <a:t>E’ IMPOSSIBILE STABILIRE UNA REGOLA GENERALE</a:t>
            </a:r>
          </a:p>
        </p:txBody>
      </p:sp>
      <p:sp>
        <p:nvSpPr>
          <p:cNvPr id="27651" name="AutoShape 6"/>
          <p:cNvSpPr>
            <a:spLocks noChangeArrowheads="1"/>
          </p:cNvSpPr>
          <p:nvPr/>
        </p:nvSpPr>
        <p:spPr bwMode="auto">
          <a:xfrm>
            <a:off x="5813425" y="1911350"/>
            <a:ext cx="860425" cy="1446213"/>
          </a:xfrm>
          <a:prstGeom prst="downArrow">
            <a:avLst>
              <a:gd name="adj1" fmla="val 50000"/>
              <a:gd name="adj2" fmla="val 42020"/>
            </a:avLst>
          </a:prstGeom>
          <a:solidFill>
            <a:srgbClr val="FFFF99"/>
          </a:solidFill>
          <a:ln w="9525">
            <a:solidFill>
              <a:schemeClr val="tx1"/>
            </a:solidFill>
            <a:miter lim="800000"/>
            <a:headEnd/>
            <a:tailEnd/>
          </a:ln>
        </p:spPr>
        <p:txBody>
          <a:bodyPr wrap="none" anchor="ctr"/>
          <a:lstStyle/>
          <a:p>
            <a:endParaRPr lang="it-IT"/>
          </a:p>
        </p:txBody>
      </p:sp>
      <p:sp>
        <p:nvSpPr>
          <p:cNvPr id="2" name="Segnaposto numero diapositiva 1">
            <a:extLst>
              <a:ext uri="{FF2B5EF4-FFF2-40B4-BE49-F238E27FC236}">
                <a16:creationId xmlns:a16="http://schemas.microsoft.com/office/drawing/2014/main" id="{464AAD2B-73B9-4C6E-9F53-54EB4202AC00}"/>
              </a:ext>
            </a:extLst>
          </p:cNvPr>
          <p:cNvSpPr>
            <a:spLocks noGrp="1"/>
          </p:cNvSpPr>
          <p:nvPr>
            <p:ph type="sldNum" sz="quarter" idx="12"/>
          </p:nvPr>
        </p:nvSpPr>
        <p:spPr/>
        <p:txBody>
          <a:bodyPr/>
          <a:lstStyle/>
          <a:p>
            <a:pPr>
              <a:defRPr/>
            </a:pPr>
            <a:fld id="{C42169B4-C44B-4B6A-B140-B6FB0EAAB19E}" type="slidenum">
              <a:rPr lang="it-IT" smtClean="0"/>
              <a:pPr>
                <a:defRPr/>
              </a:pPr>
              <a:t>15</a:t>
            </a:fld>
            <a:endParaRPr lang="it-IT"/>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p:cNvSpPr>
          <p:nvPr>
            <p:ph type="title"/>
          </p:nvPr>
        </p:nvSpPr>
        <p:spPr>
          <a:xfrm>
            <a:off x="838200" y="623093"/>
            <a:ext cx="10515600" cy="1325563"/>
          </a:xfrm>
        </p:spPr>
        <p:txBody>
          <a:bodyPr/>
          <a:lstStyle/>
          <a:p>
            <a:pPr algn="ctr"/>
            <a:r>
              <a:rPr lang="it-IT" b="1" dirty="0">
                <a:solidFill>
                  <a:schemeClr val="accent5">
                    <a:lumMod val="75000"/>
                  </a:schemeClr>
                </a:solidFill>
                <a:effectLst>
                  <a:outerShdw blurRad="38100" dist="38100" dir="2700000" algn="tl">
                    <a:srgbClr val="000000">
                      <a:alpha val="43137"/>
                    </a:srgbClr>
                  </a:outerShdw>
                </a:effectLst>
              </a:rPr>
              <a:t>Fatti e circostanze oggetto di comunicazione</a:t>
            </a:r>
          </a:p>
        </p:txBody>
      </p:sp>
      <p:sp>
        <p:nvSpPr>
          <p:cNvPr id="28674" name="Text Box 4"/>
          <p:cNvSpPr txBox="1">
            <a:spLocks noChangeArrowheads="1"/>
          </p:cNvSpPr>
          <p:nvPr/>
        </p:nvSpPr>
        <p:spPr bwMode="auto">
          <a:xfrm>
            <a:off x="3835400" y="1719263"/>
            <a:ext cx="4094163" cy="915987"/>
          </a:xfrm>
          <a:prstGeom prst="rect">
            <a:avLst/>
          </a:prstGeom>
          <a:noFill/>
          <a:ln w="9525">
            <a:noFill/>
            <a:miter lim="800000"/>
            <a:headEnd/>
            <a:tailEnd/>
          </a:ln>
        </p:spPr>
        <p:txBody>
          <a:bodyPr>
            <a:spAutoFit/>
          </a:bodyPr>
          <a:lstStyle/>
          <a:p>
            <a:pPr algn="ctr">
              <a:spcBef>
                <a:spcPct val="50000"/>
              </a:spcBef>
            </a:pPr>
            <a:r>
              <a:rPr lang="it-IT"/>
              <a:t>Il principio contiene un elenco di circostanze normalmente oggetto di comunicazione</a:t>
            </a:r>
          </a:p>
        </p:txBody>
      </p:sp>
      <p:sp>
        <p:nvSpPr>
          <p:cNvPr id="28675" name="Text Box 6"/>
          <p:cNvSpPr txBox="1">
            <a:spLocks noChangeArrowheads="1"/>
          </p:cNvSpPr>
          <p:nvPr/>
        </p:nvSpPr>
        <p:spPr bwMode="auto">
          <a:xfrm>
            <a:off x="287338" y="3057525"/>
            <a:ext cx="3548062" cy="650875"/>
          </a:xfrm>
          <a:prstGeom prst="rect">
            <a:avLst/>
          </a:prstGeom>
          <a:noFill/>
          <a:ln w="9525">
            <a:solidFill>
              <a:schemeClr val="tx1"/>
            </a:solidFill>
            <a:miter lim="800000"/>
            <a:headEnd/>
            <a:tailEnd/>
          </a:ln>
        </p:spPr>
        <p:txBody>
          <a:bodyPr>
            <a:spAutoFit/>
          </a:bodyPr>
          <a:lstStyle/>
          <a:p>
            <a:pPr algn="ctr">
              <a:spcBef>
                <a:spcPct val="50000"/>
              </a:spcBef>
            </a:pPr>
            <a:r>
              <a:rPr lang="it-IT"/>
              <a:t>APPROCCIO E FINALITA’ DELLA REVISIONE</a:t>
            </a:r>
          </a:p>
        </p:txBody>
      </p:sp>
      <p:sp>
        <p:nvSpPr>
          <p:cNvPr id="28676" name="Text Box 7"/>
          <p:cNvSpPr txBox="1">
            <a:spLocks noChangeArrowheads="1"/>
          </p:cNvSpPr>
          <p:nvPr/>
        </p:nvSpPr>
        <p:spPr bwMode="auto">
          <a:xfrm>
            <a:off x="4064000" y="3055938"/>
            <a:ext cx="3548063" cy="1474787"/>
          </a:xfrm>
          <a:prstGeom prst="rect">
            <a:avLst/>
          </a:prstGeom>
          <a:noFill/>
          <a:ln w="9525">
            <a:solidFill>
              <a:schemeClr val="tx1"/>
            </a:solidFill>
            <a:miter lim="800000"/>
            <a:headEnd/>
            <a:tailEnd/>
          </a:ln>
        </p:spPr>
        <p:txBody>
          <a:bodyPr>
            <a:spAutoFit/>
          </a:bodyPr>
          <a:lstStyle/>
          <a:p>
            <a:pPr algn="ctr">
              <a:spcBef>
                <a:spcPct val="50000"/>
              </a:spcBef>
            </a:pPr>
            <a:r>
              <a:rPr lang="it-IT"/>
              <a:t>PUNTO DI VISTA DEL REVISORE SU ASPETTI QUALITATIVI SIGNIFICATIVI DELLE PRASSI CONTABILI ADOTTATE DALL’IMPRESA</a:t>
            </a:r>
          </a:p>
        </p:txBody>
      </p:sp>
      <p:sp>
        <p:nvSpPr>
          <p:cNvPr id="28677" name="Text Box 8"/>
          <p:cNvSpPr txBox="1">
            <a:spLocks noChangeArrowheads="1"/>
          </p:cNvSpPr>
          <p:nvPr/>
        </p:nvSpPr>
        <p:spPr bwMode="auto">
          <a:xfrm>
            <a:off x="7913688" y="3068638"/>
            <a:ext cx="3548062" cy="1200150"/>
          </a:xfrm>
          <a:prstGeom prst="rect">
            <a:avLst/>
          </a:prstGeom>
          <a:noFill/>
          <a:ln w="9525">
            <a:solidFill>
              <a:schemeClr val="tx1"/>
            </a:solidFill>
            <a:miter lim="800000"/>
            <a:headEnd/>
            <a:tailEnd/>
          </a:ln>
        </p:spPr>
        <p:txBody>
          <a:bodyPr>
            <a:spAutoFit/>
          </a:bodyPr>
          <a:lstStyle/>
          <a:p>
            <a:pPr algn="ctr">
              <a:spcBef>
                <a:spcPct val="50000"/>
              </a:spcBef>
            </a:pPr>
            <a:r>
              <a:rPr lang="it-IT"/>
              <a:t>DIFFICOLTA’ SIGNIFICATIVE EMERSE DALLA REVISIONE E POTENZIALE EFFETTO DI RISCHI SIGNIFICATIVI</a:t>
            </a:r>
          </a:p>
        </p:txBody>
      </p:sp>
      <p:sp>
        <p:nvSpPr>
          <p:cNvPr id="2" name="Segnaposto numero diapositiva 1">
            <a:extLst>
              <a:ext uri="{FF2B5EF4-FFF2-40B4-BE49-F238E27FC236}">
                <a16:creationId xmlns:a16="http://schemas.microsoft.com/office/drawing/2014/main" id="{31CECC8D-1425-43F1-B89C-FD0843C21D64}"/>
              </a:ext>
            </a:extLst>
          </p:cNvPr>
          <p:cNvSpPr>
            <a:spLocks noGrp="1"/>
          </p:cNvSpPr>
          <p:nvPr>
            <p:ph type="sldNum" sz="quarter" idx="12"/>
          </p:nvPr>
        </p:nvSpPr>
        <p:spPr/>
        <p:txBody>
          <a:bodyPr/>
          <a:lstStyle/>
          <a:p>
            <a:pPr>
              <a:defRPr/>
            </a:pPr>
            <a:fld id="{DCFFC07E-9A8A-4589-A7D5-372B07749E0D}" type="slidenum">
              <a:rPr lang="it-IT" smtClean="0"/>
              <a:pPr>
                <a:defRPr/>
              </a:pPr>
              <a:t>16</a:t>
            </a:fld>
            <a:endParaRPr lang="it-IT"/>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 Box 4"/>
          <p:cNvSpPr txBox="1">
            <a:spLocks noChangeArrowheads="1"/>
          </p:cNvSpPr>
          <p:nvPr/>
        </p:nvSpPr>
        <p:spPr bwMode="auto">
          <a:xfrm>
            <a:off x="477838" y="1065213"/>
            <a:ext cx="11287125" cy="925512"/>
          </a:xfrm>
          <a:prstGeom prst="rect">
            <a:avLst/>
          </a:prstGeom>
          <a:noFill/>
          <a:ln w="9525">
            <a:solidFill>
              <a:schemeClr val="tx1"/>
            </a:solidFill>
            <a:miter lim="800000"/>
            <a:headEnd/>
            <a:tailEnd/>
          </a:ln>
        </p:spPr>
        <p:txBody>
          <a:bodyPr>
            <a:spAutoFit/>
          </a:bodyPr>
          <a:lstStyle/>
          <a:p>
            <a:pPr algn="ctr">
              <a:spcBef>
                <a:spcPct val="50000"/>
              </a:spcBef>
            </a:pPr>
            <a:r>
              <a:rPr lang="it-IT"/>
              <a:t>CORREZIONI PROPOSTE A SEGUITO DELLO SVOLGIMENTO DELL’ATTIVITA’ DI REVISIONE, CHE SIANO STATE O MENO RECEPITE DALLA SOCIETA’ E CHE HANNO (O POSSONO AVERE) UN EFFETTO SIGNIFICATIVO SUL BILANCIO</a:t>
            </a:r>
          </a:p>
        </p:txBody>
      </p:sp>
      <p:sp>
        <p:nvSpPr>
          <p:cNvPr id="29698" name="Text Box 5"/>
          <p:cNvSpPr txBox="1">
            <a:spLocks noChangeArrowheads="1"/>
          </p:cNvSpPr>
          <p:nvPr/>
        </p:nvSpPr>
        <p:spPr bwMode="auto">
          <a:xfrm>
            <a:off x="517525" y="2416175"/>
            <a:ext cx="11285538" cy="376238"/>
          </a:xfrm>
          <a:prstGeom prst="rect">
            <a:avLst/>
          </a:prstGeom>
          <a:noFill/>
          <a:ln w="9525">
            <a:solidFill>
              <a:schemeClr val="tx1"/>
            </a:solidFill>
            <a:miter lim="800000"/>
            <a:headEnd/>
            <a:tailEnd/>
          </a:ln>
        </p:spPr>
        <p:txBody>
          <a:bodyPr>
            <a:spAutoFit/>
          </a:bodyPr>
          <a:lstStyle/>
          <a:p>
            <a:pPr algn="ctr">
              <a:spcBef>
                <a:spcPct val="50000"/>
              </a:spcBef>
            </a:pPr>
            <a:r>
              <a:rPr lang="it-IT"/>
              <a:t>INCERTEZZE SIGNIFICATIVE CHE POSSONO METTERE IN DUBBIO LA CONTINUITA’ AZIENDALE</a:t>
            </a:r>
          </a:p>
        </p:txBody>
      </p:sp>
      <p:sp>
        <p:nvSpPr>
          <p:cNvPr id="29699" name="Text Box 6"/>
          <p:cNvSpPr txBox="1">
            <a:spLocks noChangeArrowheads="1"/>
          </p:cNvSpPr>
          <p:nvPr/>
        </p:nvSpPr>
        <p:spPr bwMode="auto">
          <a:xfrm>
            <a:off x="492125" y="3365500"/>
            <a:ext cx="11285538" cy="925513"/>
          </a:xfrm>
          <a:prstGeom prst="rect">
            <a:avLst/>
          </a:prstGeom>
          <a:noFill/>
          <a:ln w="9525">
            <a:solidFill>
              <a:schemeClr val="tx1"/>
            </a:solidFill>
            <a:miter lim="800000"/>
            <a:headEnd/>
            <a:tailEnd/>
          </a:ln>
        </p:spPr>
        <p:txBody>
          <a:bodyPr>
            <a:spAutoFit/>
          </a:bodyPr>
          <a:lstStyle/>
          <a:p>
            <a:pPr algn="ctr">
              <a:spcBef>
                <a:spcPct val="50000"/>
              </a:spcBef>
            </a:pPr>
            <a:r>
              <a:rPr lang="it-IT"/>
              <a:t>DISACCORDI CON LA DIREZIONE AZIENDALE SU QUESTIONI CHE, SINGOLARMENTE O NEL LORO INSIEME, POSSONO ESSERE RILEVANTI PER IL BILANCIO E/O PER LA RELAZIONE DEL REVISORE SUL BILANCIO STESSO</a:t>
            </a:r>
          </a:p>
        </p:txBody>
      </p:sp>
      <p:sp>
        <p:nvSpPr>
          <p:cNvPr id="29700" name="Text Box 7"/>
          <p:cNvSpPr txBox="1">
            <a:spLocks noChangeArrowheads="1"/>
          </p:cNvSpPr>
          <p:nvPr/>
        </p:nvSpPr>
        <p:spPr bwMode="auto">
          <a:xfrm>
            <a:off x="519113" y="4708525"/>
            <a:ext cx="11258550" cy="376238"/>
          </a:xfrm>
          <a:prstGeom prst="rect">
            <a:avLst/>
          </a:prstGeom>
          <a:noFill/>
          <a:ln w="9525">
            <a:solidFill>
              <a:schemeClr val="tx1"/>
            </a:solidFill>
            <a:miter lim="800000"/>
            <a:headEnd/>
            <a:tailEnd/>
          </a:ln>
        </p:spPr>
        <p:txBody>
          <a:bodyPr>
            <a:spAutoFit/>
          </a:bodyPr>
          <a:lstStyle/>
          <a:p>
            <a:pPr algn="ctr">
              <a:spcBef>
                <a:spcPct val="50000"/>
              </a:spcBef>
            </a:pPr>
            <a:r>
              <a:rPr lang="it-IT"/>
              <a:t>RILIEVI E RICHIAMI DI INFORMATIVA PREVISTI NELLA RELAZIONE DEL REVISORE</a:t>
            </a:r>
          </a:p>
        </p:txBody>
      </p:sp>
      <p:sp>
        <p:nvSpPr>
          <p:cNvPr id="2" name="Segnaposto numero diapositiva 1">
            <a:extLst>
              <a:ext uri="{FF2B5EF4-FFF2-40B4-BE49-F238E27FC236}">
                <a16:creationId xmlns:a16="http://schemas.microsoft.com/office/drawing/2014/main" id="{1DB4574C-0C05-474F-AE0C-CDDC144CC266}"/>
              </a:ext>
            </a:extLst>
          </p:cNvPr>
          <p:cNvSpPr>
            <a:spLocks noGrp="1"/>
          </p:cNvSpPr>
          <p:nvPr>
            <p:ph type="sldNum" sz="quarter" idx="12"/>
          </p:nvPr>
        </p:nvSpPr>
        <p:spPr/>
        <p:txBody>
          <a:bodyPr/>
          <a:lstStyle/>
          <a:p>
            <a:pPr>
              <a:defRPr/>
            </a:pPr>
            <a:fld id="{C42169B4-C44B-4B6A-B140-B6FB0EAAB19E}" type="slidenum">
              <a:rPr lang="it-IT" smtClean="0"/>
              <a:pPr>
                <a:defRPr/>
              </a:pPr>
              <a:t>17</a:t>
            </a:fld>
            <a:endParaRPr lang="it-IT"/>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 Box 4"/>
          <p:cNvSpPr txBox="1">
            <a:spLocks noChangeArrowheads="1"/>
          </p:cNvSpPr>
          <p:nvPr/>
        </p:nvSpPr>
        <p:spPr bwMode="auto">
          <a:xfrm>
            <a:off x="531813" y="1528763"/>
            <a:ext cx="11068050" cy="1200150"/>
          </a:xfrm>
          <a:prstGeom prst="rect">
            <a:avLst/>
          </a:prstGeom>
          <a:noFill/>
          <a:ln w="9525">
            <a:solidFill>
              <a:schemeClr val="tx1"/>
            </a:solidFill>
            <a:miter lim="800000"/>
            <a:headEnd/>
            <a:tailEnd/>
          </a:ln>
        </p:spPr>
        <p:txBody>
          <a:bodyPr>
            <a:spAutoFit/>
          </a:bodyPr>
          <a:lstStyle/>
          <a:p>
            <a:pPr algn="ctr">
              <a:spcBef>
                <a:spcPct val="50000"/>
              </a:spcBef>
            </a:pPr>
            <a:r>
              <a:rPr lang="it-IT"/>
              <a:t>RILEVANTI PUNTI DI DEBOLEZZA NEL SISTEMA DI CONTROLLO INTERNO, PROBLEMI CONNESSI ALLA INTEGRITA’ DELLA DIREZIONE AZIENDALE E FRODI CHE LA COINVOLGONO E OGNI ALTRO ARGOMENTO CHE RICHIEDA L’ATTENZIONE DELLE PERSONE CHE HANNO RESPONSABILITA’ DI GOVERNANCE</a:t>
            </a:r>
          </a:p>
        </p:txBody>
      </p:sp>
      <p:sp>
        <p:nvSpPr>
          <p:cNvPr id="30722" name="Text Box 5"/>
          <p:cNvSpPr txBox="1">
            <a:spLocks noChangeArrowheads="1"/>
          </p:cNvSpPr>
          <p:nvPr/>
        </p:nvSpPr>
        <p:spPr bwMode="auto">
          <a:xfrm>
            <a:off x="623888" y="3500438"/>
            <a:ext cx="10958512" cy="376237"/>
          </a:xfrm>
          <a:prstGeom prst="rect">
            <a:avLst/>
          </a:prstGeom>
          <a:noFill/>
          <a:ln w="9525">
            <a:solidFill>
              <a:schemeClr val="tx1"/>
            </a:solidFill>
            <a:miter lim="800000"/>
            <a:headEnd/>
            <a:tailEnd/>
          </a:ln>
        </p:spPr>
        <p:txBody>
          <a:bodyPr>
            <a:spAutoFit/>
          </a:bodyPr>
          <a:lstStyle/>
          <a:p>
            <a:pPr algn="ctr">
              <a:spcBef>
                <a:spcPct val="50000"/>
              </a:spcBef>
            </a:pPr>
            <a:r>
              <a:rPr lang="it-IT"/>
              <a:t>OGNI ALTRO ARGOMENTO CONCORDATO NELLA LETTERA DI INCARICO</a:t>
            </a:r>
          </a:p>
        </p:txBody>
      </p:sp>
      <p:sp>
        <p:nvSpPr>
          <p:cNvPr id="2" name="Segnaposto numero diapositiva 1">
            <a:extLst>
              <a:ext uri="{FF2B5EF4-FFF2-40B4-BE49-F238E27FC236}">
                <a16:creationId xmlns:a16="http://schemas.microsoft.com/office/drawing/2014/main" id="{61010A36-FE62-41F1-8F4D-55C4BC2A3F9C}"/>
              </a:ext>
            </a:extLst>
          </p:cNvPr>
          <p:cNvSpPr>
            <a:spLocks noGrp="1"/>
          </p:cNvSpPr>
          <p:nvPr>
            <p:ph type="sldNum" sz="quarter" idx="12"/>
          </p:nvPr>
        </p:nvSpPr>
        <p:spPr/>
        <p:txBody>
          <a:bodyPr/>
          <a:lstStyle/>
          <a:p>
            <a:pPr>
              <a:defRPr/>
            </a:pPr>
            <a:fld id="{C42169B4-C44B-4B6A-B140-B6FB0EAAB19E}" type="slidenum">
              <a:rPr lang="it-IT" smtClean="0"/>
              <a:pPr>
                <a:defRPr/>
              </a:pPr>
              <a:t>18</a:t>
            </a:fld>
            <a:endParaRPr lang="it-IT"/>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p:cNvSpPr>
          <p:nvPr>
            <p:ph type="title"/>
          </p:nvPr>
        </p:nvSpPr>
        <p:spPr>
          <a:xfrm>
            <a:off x="838200" y="658812"/>
            <a:ext cx="10515600" cy="1325563"/>
          </a:xfrm>
        </p:spPr>
        <p:txBody>
          <a:bodyPr/>
          <a:lstStyle/>
          <a:p>
            <a:r>
              <a:rPr lang="it-IT" b="1" dirty="0">
                <a:solidFill>
                  <a:schemeClr val="accent5">
                    <a:lumMod val="75000"/>
                  </a:schemeClr>
                </a:solidFill>
                <a:effectLst>
                  <a:outerShdw blurRad="38100" dist="38100" dir="2700000" algn="tl">
                    <a:srgbClr val="000000">
                      <a:alpha val="43137"/>
                    </a:srgbClr>
                  </a:outerShdw>
                </a:effectLst>
              </a:rPr>
              <a:t>Nello specifico:</a:t>
            </a:r>
          </a:p>
        </p:txBody>
      </p:sp>
      <p:sp>
        <p:nvSpPr>
          <p:cNvPr id="38915" name="Rectangle 3"/>
          <p:cNvSpPr>
            <a:spLocks noGrp="1"/>
          </p:cNvSpPr>
          <p:nvPr>
            <p:ph type="body" idx="1"/>
          </p:nvPr>
        </p:nvSpPr>
        <p:spPr>
          <a:xfrm>
            <a:off x="838200" y="1847850"/>
            <a:ext cx="10515600" cy="4351338"/>
          </a:xfrm>
        </p:spPr>
        <p:txBody>
          <a:bodyPr/>
          <a:lstStyle/>
          <a:p>
            <a:pPr>
              <a:lnSpc>
                <a:spcPct val="80000"/>
              </a:lnSpc>
              <a:defRPr/>
            </a:pPr>
            <a:r>
              <a:rPr lang="it-IT" b="1" dirty="0">
                <a:solidFill>
                  <a:schemeClr val="accent1"/>
                </a:solidFill>
                <a:effectLst>
                  <a:outerShdw blurRad="38100" dist="38100" dir="2700000" algn="tl">
                    <a:srgbClr val="C0C0C0"/>
                  </a:outerShdw>
                </a:effectLst>
              </a:rPr>
              <a:t>LA RESPONSABILITA’ DEL REVISORE NELL’AMBITO DELLA REVISIONE CONTABILE</a:t>
            </a:r>
          </a:p>
          <a:p>
            <a:pPr marL="450850" lvl="1" indent="6350">
              <a:lnSpc>
                <a:spcPct val="80000"/>
              </a:lnSpc>
              <a:buFont typeface="Arial" charset="0"/>
              <a:buNone/>
              <a:defRPr/>
            </a:pPr>
            <a:r>
              <a:rPr lang="it-IT" dirty="0"/>
              <a:t>Il revisore deve comunicare ai responsabili delle attività di </a:t>
            </a:r>
            <a:r>
              <a:rPr lang="it-IT" dirty="0" err="1"/>
              <a:t>governance</a:t>
            </a:r>
            <a:r>
              <a:rPr lang="it-IT" dirty="0"/>
              <a:t> le proprie responsabilità nell’ambito della revisione contabile del bilancio.</a:t>
            </a:r>
          </a:p>
          <a:p>
            <a:pPr marL="450850" lvl="1" indent="6350">
              <a:lnSpc>
                <a:spcPct val="80000"/>
              </a:lnSpc>
              <a:buFont typeface="Arial" charset="0"/>
              <a:buNone/>
              <a:defRPr/>
            </a:pPr>
            <a:r>
              <a:rPr lang="it-IT" dirty="0"/>
              <a:t>Deve inoltre evidenziare che la revisione del bilancio non solleva dalle rispettive responsabilità né la direzione né i responsabili della </a:t>
            </a:r>
            <a:r>
              <a:rPr lang="it-IT" dirty="0" err="1"/>
              <a:t>governance</a:t>
            </a:r>
            <a:endParaRPr lang="it-IT" dirty="0"/>
          </a:p>
          <a:p>
            <a:pPr marL="450850" lvl="1" indent="6350">
              <a:lnSpc>
                <a:spcPct val="80000"/>
              </a:lnSpc>
              <a:buFont typeface="Arial" charset="0"/>
              <a:buNone/>
              <a:defRPr/>
            </a:pPr>
            <a:endParaRPr lang="it-IT" dirty="0"/>
          </a:p>
          <a:p>
            <a:pPr>
              <a:lnSpc>
                <a:spcPct val="80000"/>
              </a:lnSpc>
              <a:defRPr/>
            </a:pPr>
            <a:r>
              <a:rPr lang="it-IT" b="1" dirty="0">
                <a:solidFill>
                  <a:schemeClr val="accent1"/>
                </a:solidFill>
                <a:effectLst>
                  <a:outerShdw blurRad="38100" dist="38100" dir="2700000" algn="tl">
                    <a:srgbClr val="C0C0C0"/>
                  </a:outerShdw>
                </a:effectLst>
              </a:rPr>
              <a:t>PORTATA E TEMPISTICHE PIANIFICATE PER LA REVISIONE CONTABILE</a:t>
            </a:r>
          </a:p>
          <a:p>
            <a:pPr marL="450850" lvl="1" indent="6350">
              <a:lnSpc>
                <a:spcPct val="80000"/>
              </a:lnSpc>
              <a:buFont typeface="Arial" charset="0"/>
              <a:buNone/>
              <a:defRPr/>
            </a:pPr>
            <a:r>
              <a:rPr lang="it-IT" dirty="0"/>
              <a:t>Il revisore deve descrivere anche se in modo generale la portata e le tempistiche pianificate per la revisione contabile e i rischi significativi che ha identificato</a:t>
            </a:r>
          </a:p>
          <a:p>
            <a:pPr marL="450850" lvl="1" indent="6350">
              <a:lnSpc>
                <a:spcPct val="80000"/>
              </a:lnSpc>
              <a:buFont typeface="Arial" charset="0"/>
              <a:buNone/>
              <a:defRPr/>
            </a:pPr>
            <a:endParaRPr lang="it-IT" dirty="0"/>
          </a:p>
        </p:txBody>
      </p:sp>
      <p:sp>
        <p:nvSpPr>
          <p:cNvPr id="2" name="Segnaposto numero diapositiva 1">
            <a:extLst>
              <a:ext uri="{FF2B5EF4-FFF2-40B4-BE49-F238E27FC236}">
                <a16:creationId xmlns:a16="http://schemas.microsoft.com/office/drawing/2014/main" id="{2E7A389E-A6F2-4252-B15E-84E12378CA79}"/>
              </a:ext>
            </a:extLst>
          </p:cNvPr>
          <p:cNvSpPr>
            <a:spLocks noGrp="1"/>
          </p:cNvSpPr>
          <p:nvPr>
            <p:ph type="sldNum" sz="quarter" idx="12"/>
          </p:nvPr>
        </p:nvSpPr>
        <p:spPr/>
        <p:txBody>
          <a:bodyPr/>
          <a:lstStyle/>
          <a:p>
            <a:pPr>
              <a:defRPr/>
            </a:pPr>
            <a:fld id="{DCFFC07E-9A8A-4589-A7D5-372B07749E0D}" type="slidenum">
              <a:rPr lang="it-IT" smtClean="0"/>
              <a:pPr>
                <a:defRPr/>
              </a:pPr>
              <a:t>19</a:t>
            </a:fld>
            <a:endParaRPr lang="it-IT"/>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olo 1"/>
          <p:cNvSpPr>
            <a:spLocks noGrp="1"/>
          </p:cNvSpPr>
          <p:nvPr>
            <p:ph type="title"/>
          </p:nvPr>
        </p:nvSpPr>
        <p:spPr/>
        <p:txBody>
          <a:bodyPr/>
          <a:lstStyle/>
          <a:p>
            <a:pPr algn="ctr" eaLnBrk="1" hangingPunct="1"/>
            <a:r>
              <a:rPr lang="it-IT" b="1" dirty="0">
                <a:solidFill>
                  <a:schemeClr val="accent5">
                    <a:lumMod val="75000"/>
                  </a:schemeClr>
                </a:solidFill>
                <a:effectLst>
                  <a:outerShdw blurRad="38100" dist="38100" dir="2700000" algn="tl">
                    <a:srgbClr val="000000">
                      <a:alpha val="43137"/>
                    </a:srgbClr>
                  </a:outerShdw>
                </a:effectLst>
              </a:rPr>
              <a:t>Oggetto dell’analisi</a:t>
            </a:r>
          </a:p>
        </p:txBody>
      </p:sp>
      <p:sp>
        <p:nvSpPr>
          <p:cNvPr id="14338" name="Segnaposto contenuto 2"/>
          <p:cNvSpPr>
            <a:spLocks noGrp="1"/>
          </p:cNvSpPr>
          <p:nvPr>
            <p:ph idx="1"/>
          </p:nvPr>
        </p:nvSpPr>
        <p:spPr/>
        <p:txBody>
          <a:bodyPr/>
          <a:lstStyle/>
          <a:p>
            <a:pPr eaLnBrk="1" hangingPunct="1"/>
            <a:endParaRPr lang="it-IT" sz="3200" dirty="0"/>
          </a:p>
          <a:p>
            <a:pPr algn="just" eaLnBrk="1" hangingPunct="1"/>
            <a:r>
              <a:rPr lang="it-IT" sz="3200" dirty="0"/>
              <a:t>Principio di revisione n.260 «Comunicazione con i responsabili delle attività di </a:t>
            </a:r>
            <a:r>
              <a:rPr lang="it-IT" sz="3200" dirty="0" err="1"/>
              <a:t>governance</a:t>
            </a:r>
            <a:r>
              <a:rPr lang="it-IT" sz="3200" dirty="0"/>
              <a:t>»</a:t>
            </a:r>
          </a:p>
          <a:p>
            <a:pPr marL="0" indent="0" algn="just" eaLnBrk="1" hangingPunct="1">
              <a:buNone/>
            </a:pPr>
            <a:endParaRPr lang="it-IT" sz="3200" dirty="0"/>
          </a:p>
          <a:p>
            <a:pPr algn="just" eaLnBrk="1" hangingPunct="1"/>
            <a:r>
              <a:rPr lang="it-IT" sz="3200" dirty="0"/>
              <a:t>Principio di revisione n.265 «Comunicazione delle carenze nel controllo interno ai responsabili delle attività di </a:t>
            </a:r>
            <a:r>
              <a:rPr lang="it-IT" sz="3200" dirty="0" err="1"/>
              <a:t>governance</a:t>
            </a:r>
            <a:r>
              <a:rPr lang="it-IT" sz="3200" dirty="0"/>
              <a:t> ed alla direzione»</a:t>
            </a:r>
          </a:p>
        </p:txBody>
      </p:sp>
      <p:sp>
        <p:nvSpPr>
          <p:cNvPr id="2" name="Segnaposto numero diapositiva 1">
            <a:extLst>
              <a:ext uri="{FF2B5EF4-FFF2-40B4-BE49-F238E27FC236}">
                <a16:creationId xmlns:a16="http://schemas.microsoft.com/office/drawing/2014/main" id="{F2802006-2844-4B0E-BC91-C3E92086E14B}"/>
              </a:ext>
            </a:extLst>
          </p:cNvPr>
          <p:cNvSpPr>
            <a:spLocks noGrp="1"/>
          </p:cNvSpPr>
          <p:nvPr>
            <p:ph type="sldNum" sz="quarter" idx="12"/>
          </p:nvPr>
        </p:nvSpPr>
        <p:spPr/>
        <p:txBody>
          <a:bodyPr/>
          <a:lstStyle/>
          <a:p>
            <a:pPr>
              <a:defRPr/>
            </a:pPr>
            <a:fld id="{DCFFC07E-9A8A-4589-A7D5-372B07749E0D}" type="slidenum">
              <a:rPr lang="it-IT" smtClean="0"/>
              <a:pPr>
                <a:defRPr/>
              </a:pPr>
              <a:t>2</a:t>
            </a:fld>
            <a:endParaRPr lang="it-IT"/>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p:cNvSpPr>
          <p:nvPr>
            <p:ph type="body" idx="1"/>
          </p:nvPr>
        </p:nvSpPr>
        <p:spPr>
          <a:xfrm>
            <a:off x="731567" y="1027112"/>
            <a:ext cx="10515600" cy="5511800"/>
          </a:xfrm>
        </p:spPr>
        <p:txBody>
          <a:bodyPr/>
          <a:lstStyle/>
          <a:p>
            <a:pPr>
              <a:defRPr/>
            </a:pPr>
            <a:r>
              <a:rPr lang="it-IT" b="1" dirty="0">
                <a:solidFill>
                  <a:schemeClr val="accent1"/>
                </a:solidFill>
                <a:effectLst>
                  <a:outerShdw blurRad="38100" dist="38100" dir="2700000" algn="tl">
                    <a:srgbClr val="C0C0C0"/>
                  </a:outerShdw>
                </a:effectLst>
              </a:rPr>
              <a:t>RISULTATI SIGNIFICATIVI EMERSI DALLA REVISIONE CONTABILE</a:t>
            </a:r>
          </a:p>
          <a:p>
            <a:pPr>
              <a:buFont typeface="Arial" charset="0"/>
              <a:buNone/>
              <a:defRPr/>
            </a:pPr>
            <a:r>
              <a:rPr lang="it-IT" dirty="0"/>
              <a:t>	* il revisore deve comunicare il proprio punto di vista in merito agli aspetti significativi delle prassi contabili adottate dall’impresa (principi contabili, stime contabili e informativa di bilancio).</a:t>
            </a:r>
          </a:p>
          <a:p>
            <a:pPr>
              <a:buFont typeface="Arial" charset="0"/>
              <a:buNone/>
              <a:defRPr/>
            </a:pPr>
            <a:r>
              <a:rPr lang="it-IT" dirty="0"/>
              <a:t>	* deve comunicare eventuali difficoltà significative riscontrate nel corso della revisione contabile</a:t>
            </a:r>
          </a:p>
          <a:p>
            <a:pPr>
              <a:buFont typeface="Arial" charset="0"/>
              <a:buNone/>
              <a:defRPr/>
            </a:pPr>
            <a:r>
              <a:rPr lang="it-IT" dirty="0"/>
              <a:t>	* deve comunicare gli aspetti significativi emersi nel corso della revisione contabile discussi (anche in forma scritta) con la direzione e le attestazioni scritte chieste al revisore </a:t>
            </a:r>
            <a:r>
              <a:rPr lang="it-IT" dirty="0">
                <a:sym typeface="Wingdings" pitchFamily="2" charset="2"/>
              </a:rPr>
              <a:t> solo nel caso in cui non tutti i responsabili delle attività di </a:t>
            </a:r>
            <a:r>
              <a:rPr lang="it-IT" dirty="0" err="1">
                <a:sym typeface="Wingdings" pitchFamily="2" charset="2"/>
              </a:rPr>
              <a:t>governance</a:t>
            </a:r>
            <a:r>
              <a:rPr lang="it-IT" dirty="0">
                <a:sym typeface="Wingdings" pitchFamily="2" charset="2"/>
              </a:rPr>
              <a:t> siano coinvolti nella gestione di impresa</a:t>
            </a:r>
          </a:p>
          <a:p>
            <a:pPr>
              <a:buFont typeface="Arial" charset="0"/>
              <a:buNone/>
              <a:defRPr/>
            </a:pPr>
            <a:endParaRPr lang="it-IT" dirty="0"/>
          </a:p>
        </p:txBody>
      </p:sp>
      <p:sp>
        <p:nvSpPr>
          <p:cNvPr id="2" name="Segnaposto numero diapositiva 1">
            <a:extLst>
              <a:ext uri="{FF2B5EF4-FFF2-40B4-BE49-F238E27FC236}">
                <a16:creationId xmlns:a16="http://schemas.microsoft.com/office/drawing/2014/main" id="{0B591E67-CFA2-48F2-BD81-87029146320B}"/>
              </a:ext>
            </a:extLst>
          </p:cNvPr>
          <p:cNvSpPr>
            <a:spLocks noGrp="1"/>
          </p:cNvSpPr>
          <p:nvPr>
            <p:ph type="sldNum" sz="quarter" idx="12"/>
          </p:nvPr>
        </p:nvSpPr>
        <p:spPr/>
        <p:txBody>
          <a:bodyPr/>
          <a:lstStyle/>
          <a:p>
            <a:pPr>
              <a:defRPr/>
            </a:pPr>
            <a:fld id="{DCFFC07E-9A8A-4589-A7D5-372B07749E0D}" type="slidenum">
              <a:rPr lang="it-IT" smtClean="0"/>
              <a:pPr>
                <a:defRPr/>
              </a:pPr>
              <a:t>20</a:t>
            </a:fld>
            <a:endParaRPr lang="it-IT"/>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3"/>
          <p:cNvSpPr>
            <a:spLocks noGrp="1"/>
          </p:cNvSpPr>
          <p:nvPr>
            <p:ph type="body" idx="1"/>
          </p:nvPr>
        </p:nvSpPr>
        <p:spPr>
          <a:xfrm>
            <a:off x="876300" y="1889125"/>
            <a:ext cx="10515600" cy="2806700"/>
          </a:xfrm>
        </p:spPr>
        <p:txBody>
          <a:bodyPr/>
          <a:lstStyle/>
          <a:p>
            <a:pPr>
              <a:buFont typeface="Arial" charset="0"/>
              <a:buNone/>
            </a:pPr>
            <a:r>
              <a:rPr lang="it-IT"/>
              <a:t>	* deve comunicare le eventuali circostanze che influiscono sulla forma e sul contenuto della relazione di revisione</a:t>
            </a:r>
          </a:p>
          <a:p>
            <a:pPr>
              <a:buFont typeface="Arial" charset="0"/>
              <a:buNone/>
            </a:pPr>
            <a:r>
              <a:rPr lang="it-IT"/>
              <a:t>	* deve comunicare altri aspetti significativi emersi durante la revisione contabile che, secondo il giudizio professionale del revisore, sono rilevanti ai fini della supervisione del processo di predisposizione dell’informazione finanziaria</a:t>
            </a:r>
          </a:p>
          <a:p>
            <a:pPr>
              <a:buFont typeface="Arial" charset="0"/>
              <a:buNone/>
            </a:pPr>
            <a:endParaRPr lang="it-IT"/>
          </a:p>
        </p:txBody>
      </p:sp>
      <p:sp>
        <p:nvSpPr>
          <p:cNvPr id="2" name="Segnaposto numero diapositiva 1">
            <a:extLst>
              <a:ext uri="{FF2B5EF4-FFF2-40B4-BE49-F238E27FC236}">
                <a16:creationId xmlns:a16="http://schemas.microsoft.com/office/drawing/2014/main" id="{1A151F51-134C-4561-935D-1ACAEA237896}"/>
              </a:ext>
            </a:extLst>
          </p:cNvPr>
          <p:cNvSpPr>
            <a:spLocks noGrp="1"/>
          </p:cNvSpPr>
          <p:nvPr>
            <p:ph type="sldNum" sz="quarter" idx="12"/>
          </p:nvPr>
        </p:nvSpPr>
        <p:spPr/>
        <p:txBody>
          <a:bodyPr/>
          <a:lstStyle/>
          <a:p>
            <a:pPr>
              <a:defRPr/>
            </a:pPr>
            <a:fld id="{DCFFC07E-9A8A-4589-A7D5-372B07749E0D}" type="slidenum">
              <a:rPr lang="it-IT" smtClean="0"/>
              <a:pPr>
                <a:defRPr/>
              </a:pPr>
              <a:t>21</a:t>
            </a:fld>
            <a:endParaRPr lang="it-IT"/>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p:cNvSpPr>
          <p:nvPr>
            <p:ph type="body" idx="1"/>
          </p:nvPr>
        </p:nvSpPr>
        <p:spPr>
          <a:xfrm>
            <a:off x="838200" y="1182687"/>
            <a:ext cx="10515600" cy="5538788"/>
          </a:xfrm>
        </p:spPr>
        <p:txBody>
          <a:bodyPr/>
          <a:lstStyle/>
          <a:p>
            <a:pPr>
              <a:defRPr/>
            </a:pPr>
            <a:r>
              <a:rPr lang="it-IT" b="1" dirty="0">
                <a:solidFill>
                  <a:schemeClr val="accent1"/>
                </a:solidFill>
                <a:effectLst>
                  <a:outerShdw blurRad="38100" dist="38100" dir="2700000" algn="tl">
                    <a:srgbClr val="C0C0C0"/>
                  </a:outerShdw>
                </a:effectLst>
              </a:rPr>
              <a:t>INDIPENDENZA DEL REVISORE (nel caso di società quotate)</a:t>
            </a:r>
          </a:p>
          <a:p>
            <a:pPr>
              <a:buFont typeface="Arial" charset="0"/>
              <a:buNone/>
              <a:defRPr/>
            </a:pPr>
            <a:r>
              <a:rPr lang="it-IT" b="1" dirty="0">
                <a:solidFill>
                  <a:schemeClr val="accent1"/>
                </a:solidFill>
                <a:effectLst>
                  <a:outerShdw blurRad="38100" dist="38100" dir="2700000" algn="tl">
                    <a:srgbClr val="C0C0C0"/>
                  </a:outerShdw>
                </a:effectLst>
              </a:rPr>
              <a:t>	</a:t>
            </a:r>
            <a:r>
              <a:rPr lang="it-IT" dirty="0"/>
              <a:t>il revisore deve comunicare ai responsabili delle attività di </a:t>
            </a:r>
            <a:r>
              <a:rPr lang="it-IT" dirty="0" err="1"/>
              <a:t>governance</a:t>
            </a:r>
            <a:r>
              <a:rPr lang="it-IT" dirty="0"/>
              <a:t>:</a:t>
            </a:r>
          </a:p>
          <a:p>
            <a:pPr>
              <a:buFont typeface="Arial" charset="0"/>
              <a:buNone/>
              <a:defRPr/>
            </a:pPr>
            <a:r>
              <a:rPr lang="it-IT" dirty="0"/>
              <a:t>	- che il soggetto incaricato della revisione (team di revisione, altre persone nell’ambito del soggetto incaricato, eventuali soggetti appartenenti alla rete) ha rispettato le norme ed i principi in materia di etica e di indipendenza applicabili;</a:t>
            </a:r>
          </a:p>
          <a:p>
            <a:pPr>
              <a:buFont typeface="Arial" charset="0"/>
              <a:buNone/>
              <a:defRPr/>
            </a:pPr>
            <a:r>
              <a:rPr lang="it-IT" dirty="0"/>
              <a:t>	- tutti i rapporti e gli altri aspetti tra il soggetto incaricato alla revisione, i soggetti appartenenti alla rete e la società, che, secondo il giudizio professionale del revisore, possano ragionevolmente avere un effetto sull’indipendenza.</a:t>
            </a:r>
          </a:p>
          <a:p>
            <a:pPr>
              <a:buFont typeface="Arial" charset="0"/>
              <a:buNone/>
              <a:defRPr/>
            </a:pPr>
            <a:r>
              <a:rPr lang="it-IT" dirty="0"/>
              <a:t>	</a:t>
            </a:r>
            <a:endParaRPr lang="it-IT" b="1" dirty="0">
              <a:solidFill>
                <a:schemeClr val="accent1"/>
              </a:solidFill>
              <a:effectLst>
                <a:outerShdw blurRad="38100" dist="38100" dir="2700000" algn="tl">
                  <a:srgbClr val="C0C0C0"/>
                </a:outerShdw>
              </a:effectLst>
            </a:endParaRPr>
          </a:p>
        </p:txBody>
      </p:sp>
      <p:sp>
        <p:nvSpPr>
          <p:cNvPr id="2" name="Segnaposto numero diapositiva 1">
            <a:extLst>
              <a:ext uri="{FF2B5EF4-FFF2-40B4-BE49-F238E27FC236}">
                <a16:creationId xmlns:a16="http://schemas.microsoft.com/office/drawing/2014/main" id="{DDC75CB5-BA69-4E86-9997-3B2ABC27FDD3}"/>
              </a:ext>
            </a:extLst>
          </p:cNvPr>
          <p:cNvSpPr>
            <a:spLocks noGrp="1"/>
          </p:cNvSpPr>
          <p:nvPr>
            <p:ph type="sldNum" sz="quarter" idx="12"/>
          </p:nvPr>
        </p:nvSpPr>
        <p:spPr/>
        <p:txBody>
          <a:bodyPr/>
          <a:lstStyle/>
          <a:p>
            <a:pPr>
              <a:defRPr/>
            </a:pPr>
            <a:fld id="{DCFFC07E-9A8A-4589-A7D5-372B07749E0D}" type="slidenum">
              <a:rPr lang="it-IT" smtClean="0"/>
              <a:pPr>
                <a:defRPr/>
              </a:pPr>
              <a:t>22</a:t>
            </a:fld>
            <a:endParaRPr lang="it-IT"/>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p:cNvSpPr>
          <p:nvPr>
            <p:ph type="body" idx="1"/>
          </p:nvPr>
        </p:nvSpPr>
        <p:spPr>
          <a:xfrm>
            <a:off x="704386" y="1142884"/>
            <a:ext cx="10515600" cy="4310062"/>
          </a:xfrm>
        </p:spPr>
        <p:txBody>
          <a:bodyPr/>
          <a:lstStyle/>
          <a:p>
            <a:pPr>
              <a:lnSpc>
                <a:spcPct val="80000"/>
              </a:lnSpc>
              <a:buFont typeface="Arial" charset="0"/>
              <a:buNone/>
              <a:defRPr/>
            </a:pPr>
            <a:r>
              <a:rPr lang="it-IT" dirty="0"/>
              <a:t>	Vanno inoltre comunicati:</a:t>
            </a:r>
          </a:p>
          <a:p>
            <a:pPr>
              <a:lnSpc>
                <a:spcPct val="80000"/>
              </a:lnSpc>
              <a:buFont typeface="Arial" charset="0"/>
              <a:buNone/>
              <a:defRPr/>
            </a:pPr>
            <a:r>
              <a:rPr lang="it-IT" dirty="0"/>
              <a:t>	- ammontare dei corrispettivi addebitati all’impresa e alle componenti controllate dalla stessa nel corso dell’esercizio di riferimento del bilancio</a:t>
            </a:r>
          </a:p>
          <a:p>
            <a:pPr>
              <a:lnSpc>
                <a:spcPct val="80000"/>
              </a:lnSpc>
              <a:buFont typeface="Arial" charset="0"/>
              <a:buNone/>
              <a:defRPr/>
            </a:pPr>
            <a:r>
              <a:rPr lang="it-IT" dirty="0"/>
              <a:t>	- i relativi servizi di revisione e diversi dalla revisione, forniti dal soggetto incaricato della revisione e dai soggetti appartenenti alla rete</a:t>
            </a:r>
          </a:p>
          <a:p>
            <a:pPr>
              <a:lnSpc>
                <a:spcPct val="80000"/>
              </a:lnSpc>
              <a:buFont typeface="Arial" charset="0"/>
              <a:buNone/>
              <a:defRPr/>
            </a:pPr>
            <a:r>
              <a:rPr lang="it-IT" dirty="0"/>
              <a:t>	- </a:t>
            </a:r>
            <a:r>
              <a:rPr lang="it-IT" b="1" dirty="0">
                <a:solidFill>
                  <a:schemeClr val="tx2"/>
                </a:solidFill>
                <a:effectLst>
                  <a:outerShdw blurRad="38100" dist="38100" dir="2700000" algn="tl">
                    <a:srgbClr val="C0C0C0"/>
                  </a:outerShdw>
                </a:effectLst>
              </a:rPr>
              <a:t>le relative misure di salvaguardia adottare al fine di eliminare le minacce all’indipendenza identificare o per ridurle in modo accettabile.</a:t>
            </a:r>
          </a:p>
          <a:p>
            <a:pPr>
              <a:lnSpc>
                <a:spcPct val="80000"/>
              </a:lnSpc>
              <a:buFont typeface="Arial" charset="0"/>
              <a:buNone/>
              <a:defRPr/>
            </a:pPr>
            <a:endParaRPr lang="it-IT" dirty="0"/>
          </a:p>
          <a:p>
            <a:pPr>
              <a:lnSpc>
                <a:spcPct val="80000"/>
              </a:lnSpc>
              <a:defRPr/>
            </a:pPr>
            <a:r>
              <a:rPr lang="it-IT" sz="2000" dirty="0"/>
              <a:t>I corrispettivi devono essere appropriatamente suddivisi tra le varie tipologie di servizi per assistere i responsabili delle attività di </a:t>
            </a:r>
            <a:r>
              <a:rPr lang="it-IT" sz="2000" dirty="0" err="1"/>
              <a:t>governance</a:t>
            </a:r>
            <a:r>
              <a:rPr lang="it-IT" sz="2000" dirty="0"/>
              <a:t> nel valutare l’effetto dei servizi stessi sull’indipendenza del revisore</a:t>
            </a:r>
          </a:p>
        </p:txBody>
      </p:sp>
      <p:sp>
        <p:nvSpPr>
          <p:cNvPr id="2" name="Segnaposto numero diapositiva 1">
            <a:extLst>
              <a:ext uri="{FF2B5EF4-FFF2-40B4-BE49-F238E27FC236}">
                <a16:creationId xmlns:a16="http://schemas.microsoft.com/office/drawing/2014/main" id="{A47962CE-AB1A-4690-A4B2-20DFA12911F3}"/>
              </a:ext>
            </a:extLst>
          </p:cNvPr>
          <p:cNvSpPr>
            <a:spLocks noGrp="1"/>
          </p:cNvSpPr>
          <p:nvPr>
            <p:ph type="sldNum" sz="quarter" idx="12"/>
          </p:nvPr>
        </p:nvSpPr>
        <p:spPr/>
        <p:txBody>
          <a:bodyPr/>
          <a:lstStyle/>
          <a:p>
            <a:pPr>
              <a:defRPr/>
            </a:pPr>
            <a:fld id="{DCFFC07E-9A8A-4589-A7D5-372B07749E0D}" type="slidenum">
              <a:rPr lang="it-IT" smtClean="0"/>
              <a:pPr>
                <a:defRPr/>
              </a:pPr>
              <a:t>23</a:t>
            </a:fld>
            <a:endParaRPr lang="it-IT"/>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p:cNvSpPr>
          <p:nvPr>
            <p:ph type="title"/>
          </p:nvPr>
        </p:nvSpPr>
        <p:spPr>
          <a:xfrm>
            <a:off x="960438" y="730250"/>
            <a:ext cx="10515600" cy="1325563"/>
          </a:xfrm>
        </p:spPr>
        <p:txBody>
          <a:bodyPr/>
          <a:lstStyle/>
          <a:p>
            <a:r>
              <a:rPr lang="it-IT" b="1" dirty="0">
                <a:solidFill>
                  <a:schemeClr val="accent5">
                    <a:lumMod val="75000"/>
                  </a:schemeClr>
                </a:solidFill>
                <a:effectLst>
                  <a:outerShdw blurRad="38100" dist="38100" dir="2700000" algn="tl">
                    <a:srgbClr val="000000">
                      <a:alpha val="43137"/>
                    </a:srgbClr>
                  </a:outerShdw>
                </a:effectLst>
              </a:rPr>
              <a:t>Il Processo di Comunicazione</a:t>
            </a:r>
          </a:p>
        </p:txBody>
      </p:sp>
      <p:sp>
        <p:nvSpPr>
          <p:cNvPr id="36866" name="Rectangle 3"/>
          <p:cNvSpPr>
            <a:spLocks noGrp="1"/>
          </p:cNvSpPr>
          <p:nvPr>
            <p:ph type="body" idx="1"/>
          </p:nvPr>
        </p:nvSpPr>
        <p:spPr>
          <a:xfrm>
            <a:off x="960438" y="2820988"/>
            <a:ext cx="10515600" cy="2005012"/>
          </a:xfrm>
        </p:spPr>
        <p:txBody>
          <a:bodyPr/>
          <a:lstStyle/>
          <a:p>
            <a:pPr>
              <a:buFont typeface="Arial" charset="0"/>
              <a:buNone/>
            </a:pPr>
            <a:r>
              <a:rPr lang="it-IT" sz="3200"/>
              <a:t>Il revisore deve comunicare ai responsabili delle attività di governance:</a:t>
            </a:r>
          </a:p>
          <a:p>
            <a:pPr lvl="1"/>
            <a:r>
              <a:rPr lang="it-IT" sz="2800"/>
              <a:t>FORMA</a:t>
            </a:r>
          </a:p>
          <a:p>
            <a:pPr lvl="1"/>
            <a:r>
              <a:rPr lang="it-IT" sz="2800"/>
              <a:t>TEMPISTICA</a:t>
            </a:r>
          </a:p>
          <a:p>
            <a:pPr lvl="1"/>
            <a:r>
              <a:rPr lang="it-IT" sz="2800"/>
              <a:t>CONTENUTO GENERALE PREVISTO PER LE COMUNICAZIONI</a:t>
            </a:r>
          </a:p>
        </p:txBody>
      </p:sp>
      <p:sp>
        <p:nvSpPr>
          <p:cNvPr id="2" name="Segnaposto numero diapositiva 1">
            <a:extLst>
              <a:ext uri="{FF2B5EF4-FFF2-40B4-BE49-F238E27FC236}">
                <a16:creationId xmlns:a16="http://schemas.microsoft.com/office/drawing/2014/main" id="{BB28F5A6-EC7A-47D5-8DF2-A7C293F3C6C0}"/>
              </a:ext>
            </a:extLst>
          </p:cNvPr>
          <p:cNvSpPr>
            <a:spLocks noGrp="1"/>
          </p:cNvSpPr>
          <p:nvPr>
            <p:ph type="sldNum" sz="quarter" idx="12"/>
          </p:nvPr>
        </p:nvSpPr>
        <p:spPr/>
        <p:txBody>
          <a:bodyPr/>
          <a:lstStyle/>
          <a:p>
            <a:pPr>
              <a:defRPr/>
            </a:pPr>
            <a:fld id="{DCFFC07E-9A8A-4589-A7D5-372B07749E0D}" type="slidenum">
              <a:rPr lang="it-IT" smtClean="0"/>
              <a:pPr>
                <a:defRPr/>
              </a:pPr>
              <a:t>24</a:t>
            </a:fld>
            <a:endParaRPr lang="it-IT"/>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ext Box 4"/>
          <p:cNvSpPr txBox="1">
            <a:spLocks noChangeArrowheads="1"/>
          </p:cNvSpPr>
          <p:nvPr/>
        </p:nvSpPr>
        <p:spPr bwMode="auto">
          <a:xfrm>
            <a:off x="382588" y="1498203"/>
            <a:ext cx="4270375" cy="406400"/>
          </a:xfrm>
          <a:prstGeom prst="rect">
            <a:avLst/>
          </a:prstGeom>
          <a:noFill/>
          <a:ln w="9525">
            <a:solidFill>
              <a:schemeClr val="tx1"/>
            </a:solidFill>
            <a:miter lim="800000"/>
            <a:headEnd/>
            <a:tailEnd/>
          </a:ln>
        </p:spPr>
        <p:txBody>
          <a:bodyPr>
            <a:spAutoFit/>
          </a:bodyPr>
          <a:lstStyle/>
          <a:p>
            <a:pPr>
              <a:spcBef>
                <a:spcPct val="50000"/>
              </a:spcBef>
            </a:pPr>
            <a:r>
              <a:rPr lang="it-IT" sz="2000" b="1" dirty="0"/>
              <a:t>FORME DI COMUNICAZIONE</a:t>
            </a:r>
          </a:p>
        </p:txBody>
      </p:sp>
      <p:sp>
        <p:nvSpPr>
          <p:cNvPr id="37893" name="Text Box 5"/>
          <p:cNvSpPr txBox="1">
            <a:spLocks noChangeArrowheads="1"/>
          </p:cNvSpPr>
          <p:nvPr/>
        </p:nvSpPr>
        <p:spPr bwMode="auto">
          <a:xfrm>
            <a:off x="5964238" y="1285478"/>
            <a:ext cx="5937250" cy="831850"/>
          </a:xfrm>
          <a:prstGeom prst="rect">
            <a:avLst/>
          </a:prstGeom>
          <a:noFill/>
          <a:ln w="9525">
            <a:solidFill>
              <a:schemeClr val="tx1"/>
            </a:solidFill>
            <a:miter lim="800000"/>
            <a:headEnd/>
            <a:tailEnd/>
          </a:ln>
          <a:effectLst/>
        </p:spPr>
        <p:txBody>
          <a:bodyPr>
            <a:spAutoFit/>
          </a:bodyPr>
          <a:lstStyle/>
          <a:p>
            <a:pPr algn="ctr">
              <a:spcBef>
                <a:spcPct val="50000"/>
              </a:spcBef>
              <a:defRPr/>
            </a:pPr>
            <a:r>
              <a:rPr lang="it-IT" sz="2400"/>
              <a:t>Le comunicazioni possono essere fatte sia </a:t>
            </a:r>
            <a:r>
              <a:rPr lang="it-IT" sz="2400" b="1">
                <a:solidFill>
                  <a:schemeClr val="tx2"/>
                </a:solidFill>
                <a:effectLst>
                  <a:outerShdw blurRad="38100" dist="38100" dir="2700000" algn="tl">
                    <a:srgbClr val="C0C0C0"/>
                  </a:outerShdw>
                </a:effectLst>
              </a:rPr>
              <a:t>VERBALMENTE</a:t>
            </a:r>
            <a:r>
              <a:rPr lang="it-IT" sz="2400"/>
              <a:t> che </a:t>
            </a:r>
            <a:r>
              <a:rPr lang="it-IT" sz="2400" b="1">
                <a:solidFill>
                  <a:schemeClr val="tx2"/>
                </a:solidFill>
                <a:effectLst>
                  <a:outerShdw blurRad="38100" dist="38100" dir="2700000" algn="tl">
                    <a:srgbClr val="C0C0C0"/>
                  </a:outerShdw>
                </a:effectLst>
              </a:rPr>
              <a:t>PER ISCRITTO</a:t>
            </a:r>
          </a:p>
        </p:txBody>
      </p:sp>
      <p:sp>
        <p:nvSpPr>
          <p:cNvPr id="37891" name="AutoShape 6"/>
          <p:cNvSpPr>
            <a:spLocks noChangeArrowheads="1"/>
          </p:cNvSpPr>
          <p:nvPr/>
        </p:nvSpPr>
        <p:spPr bwMode="auto">
          <a:xfrm>
            <a:off x="4652963" y="1612503"/>
            <a:ext cx="1311275" cy="177800"/>
          </a:xfrm>
          <a:prstGeom prst="rightArrow">
            <a:avLst>
              <a:gd name="adj1" fmla="val 50000"/>
              <a:gd name="adj2" fmla="val 184375"/>
            </a:avLst>
          </a:prstGeom>
          <a:solidFill>
            <a:schemeClr val="accent1"/>
          </a:solidFill>
          <a:ln w="9525">
            <a:solidFill>
              <a:schemeClr val="tx1"/>
            </a:solidFill>
            <a:miter lim="800000"/>
            <a:headEnd/>
            <a:tailEnd/>
          </a:ln>
        </p:spPr>
        <p:txBody>
          <a:bodyPr wrap="none" anchor="ctr"/>
          <a:lstStyle/>
          <a:p>
            <a:pPr algn="ctr"/>
            <a:endParaRPr lang="it-IT"/>
          </a:p>
        </p:txBody>
      </p:sp>
      <p:sp>
        <p:nvSpPr>
          <p:cNvPr id="37892" name="Text Box 7"/>
          <p:cNvSpPr txBox="1">
            <a:spLocks noChangeArrowheads="1"/>
          </p:cNvSpPr>
          <p:nvPr/>
        </p:nvSpPr>
        <p:spPr bwMode="auto">
          <a:xfrm>
            <a:off x="492126" y="2770187"/>
            <a:ext cx="11409362" cy="2841625"/>
          </a:xfrm>
          <a:prstGeom prst="rect">
            <a:avLst/>
          </a:prstGeom>
          <a:noFill/>
          <a:ln w="9525">
            <a:noFill/>
            <a:miter lim="800000"/>
            <a:headEnd/>
            <a:tailEnd/>
          </a:ln>
        </p:spPr>
        <p:txBody>
          <a:bodyPr>
            <a:spAutoFit/>
          </a:bodyPr>
          <a:lstStyle/>
          <a:p>
            <a:pPr>
              <a:spcBef>
                <a:spcPct val="50000"/>
              </a:spcBef>
            </a:pPr>
            <a:r>
              <a:rPr lang="it-IT" dirty="0"/>
              <a:t>La forma della comunicazione è influenzata da diversi fattori, come ad esempio:</a:t>
            </a:r>
          </a:p>
          <a:p>
            <a:pPr>
              <a:spcBef>
                <a:spcPct val="50000"/>
              </a:spcBef>
              <a:buFontTx/>
              <a:buChar char="-"/>
            </a:pPr>
            <a:r>
              <a:rPr lang="it-IT" dirty="0"/>
              <a:t> La dimensione, la struttura operativa, la forma giuridica e le procedure di comunicazione dell’impresa cliente</a:t>
            </a:r>
          </a:p>
          <a:p>
            <a:pPr>
              <a:spcBef>
                <a:spcPct val="50000"/>
              </a:spcBef>
              <a:buFontTx/>
              <a:buChar char="-"/>
            </a:pPr>
            <a:r>
              <a:rPr lang="it-IT" dirty="0"/>
              <a:t> la natura, la delicatezza e l’importanza dei fatti e delle circostanze d’interesse per lo svolgimento delle attività di </a:t>
            </a:r>
            <a:r>
              <a:rPr lang="it-IT" dirty="0" err="1"/>
              <a:t>governance</a:t>
            </a:r>
            <a:endParaRPr lang="it-IT" dirty="0"/>
          </a:p>
          <a:p>
            <a:pPr>
              <a:spcBef>
                <a:spcPct val="50000"/>
              </a:spcBef>
              <a:buFontTx/>
              <a:buChar char="-"/>
            </a:pPr>
            <a:r>
              <a:rPr lang="it-IT" dirty="0"/>
              <a:t> gli accordi presi per incontri periodici o per la comunicazione dei fatti e delle circostanze di interesse per lo svolgimento delle attività di </a:t>
            </a:r>
            <a:r>
              <a:rPr lang="it-IT" dirty="0" err="1"/>
              <a:t>governance</a:t>
            </a:r>
            <a:endParaRPr lang="it-IT" dirty="0"/>
          </a:p>
          <a:p>
            <a:pPr>
              <a:spcBef>
                <a:spcPct val="50000"/>
              </a:spcBef>
              <a:buFontTx/>
              <a:buChar char="-"/>
            </a:pPr>
            <a:r>
              <a:rPr lang="it-IT" dirty="0"/>
              <a:t> la frequenza e la natura dei contatti che normalmente il revisore ha con le persone che hanno responsabilità di </a:t>
            </a:r>
            <a:r>
              <a:rPr lang="it-IT" dirty="0" err="1"/>
              <a:t>governance</a:t>
            </a:r>
            <a:endParaRPr lang="it-IT" dirty="0"/>
          </a:p>
        </p:txBody>
      </p:sp>
      <p:sp>
        <p:nvSpPr>
          <p:cNvPr id="2" name="Segnaposto numero diapositiva 1">
            <a:extLst>
              <a:ext uri="{FF2B5EF4-FFF2-40B4-BE49-F238E27FC236}">
                <a16:creationId xmlns:a16="http://schemas.microsoft.com/office/drawing/2014/main" id="{81B0721B-757A-45EC-B943-9089AD52154B}"/>
              </a:ext>
            </a:extLst>
          </p:cNvPr>
          <p:cNvSpPr>
            <a:spLocks noGrp="1"/>
          </p:cNvSpPr>
          <p:nvPr>
            <p:ph type="sldNum" sz="quarter" idx="12"/>
          </p:nvPr>
        </p:nvSpPr>
        <p:spPr/>
        <p:txBody>
          <a:bodyPr/>
          <a:lstStyle/>
          <a:p>
            <a:pPr>
              <a:defRPr/>
            </a:pPr>
            <a:fld id="{C42169B4-C44B-4B6A-B140-B6FB0EAAB19E}" type="slidenum">
              <a:rPr lang="it-IT" smtClean="0"/>
              <a:pPr>
                <a:defRPr/>
              </a:pPr>
              <a:t>25</a:t>
            </a:fld>
            <a:endParaRPr lang="it-IT"/>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ext Box 4"/>
          <p:cNvSpPr txBox="1">
            <a:spLocks noChangeArrowheads="1"/>
          </p:cNvSpPr>
          <p:nvPr/>
        </p:nvSpPr>
        <p:spPr bwMode="auto">
          <a:xfrm>
            <a:off x="500856" y="1293234"/>
            <a:ext cx="11190287" cy="1016000"/>
          </a:xfrm>
          <a:prstGeom prst="rect">
            <a:avLst/>
          </a:prstGeom>
          <a:noFill/>
          <a:ln w="9525">
            <a:solidFill>
              <a:schemeClr val="tx1"/>
            </a:solidFill>
            <a:miter lim="800000"/>
            <a:headEnd/>
            <a:tailEnd/>
          </a:ln>
        </p:spPr>
        <p:txBody>
          <a:bodyPr>
            <a:spAutoFit/>
          </a:bodyPr>
          <a:lstStyle/>
          <a:p>
            <a:pPr algn="ctr">
              <a:spcBef>
                <a:spcPct val="50000"/>
              </a:spcBef>
            </a:pPr>
            <a:r>
              <a:rPr lang="it-IT" sz="2000" b="1">
                <a:solidFill>
                  <a:schemeClr val="tx2"/>
                </a:solidFill>
              </a:rPr>
              <a:t>IL REVISORE DEVE DOCUMENTARE NELLE CARTE DI LAVORO GLI ARGOMENTI COMUNICATI VERBALMENTE ALLE PERSONE CHE HANNO RESPONSABILITA’ DI GOVERNANCE E LA RELATIVA RISPOSTA RICEVUTA.</a:t>
            </a:r>
          </a:p>
        </p:txBody>
      </p:sp>
      <p:sp>
        <p:nvSpPr>
          <p:cNvPr id="38917" name="Text Box 5"/>
          <p:cNvSpPr txBox="1">
            <a:spLocks noChangeArrowheads="1"/>
          </p:cNvSpPr>
          <p:nvPr/>
        </p:nvSpPr>
        <p:spPr bwMode="auto">
          <a:xfrm>
            <a:off x="573088" y="3055359"/>
            <a:ext cx="3930650" cy="925513"/>
          </a:xfrm>
          <a:prstGeom prst="rect">
            <a:avLst/>
          </a:prstGeom>
          <a:solidFill>
            <a:srgbClr val="99CCFF"/>
          </a:solidFill>
          <a:ln w="9525">
            <a:solidFill>
              <a:schemeClr val="tx1"/>
            </a:solidFill>
            <a:miter lim="800000"/>
            <a:headEnd/>
            <a:tailEnd/>
          </a:ln>
          <a:effectLst/>
        </p:spPr>
        <p:txBody>
          <a:bodyPr>
            <a:spAutoFit/>
          </a:bodyPr>
          <a:lstStyle/>
          <a:p>
            <a:pPr>
              <a:spcBef>
                <a:spcPct val="50000"/>
              </a:spcBef>
              <a:defRPr/>
            </a:pPr>
            <a:r>
              <a:rPr lang="it-IT" b="1">
                <a:effectLst>
                  <a:outerShdw blurRad="38100" dist="38100" dir="2700000" algn="tl">
                    <a:srgbClr val="FFFFFF"/>
                  </a:outerShdw>
                </a:effectLst>
              </a:rPr>
              <a:t>LA DOCUMENTAZIONE PUO’ AVERE FORMA SCRITTA (VERBALE DELL’INCONTRO)</a:t>
            </a:r>
          </a:p>
        </p:txBody>
      </p:sp>
      <p:sp>
        <p:nvSpPr>
          <p:cNvPr id="38915" name="Text Box 7"/>
          <p:cNvSpPr txBox="1">
            <a:spLocks noChangeArrowheads="1"/>
          </p:cNvSpPr>
          <p:nvPr/>
        </p:nvSpPr>
        <p:spPr bwMode="auto">
          <a:xfrm>
            <a:off x="5945655" y="2875070"/>
            <a:ext cx="5583237" cy="1465263"/>
          </a:xfrm>
          <a:prstGeom prst="rect">
            <a:avLst/>
          </a:prstGeom>
          <a:noFill/>
          <a:ln w="9525">
            <a:noFill/>
            <a:miter lim="800000"/>
            <a:headEnd/>
            <a:tailEnd/>
          </a:ln>
        </p:spPr>
        <p:txBody>
          <a:bodyPr>
            <a:spAutoFit/>
          </a:bodyPr>
          <a:lstStyle/>
          <a:p>
            <a:pPr>
              <a:spcBef>
                <a:spcPct val="50000"/>
              </a:spcBef>
            </a:pPr>
            <a:r>
              <a:rPr lang="it-IT" dirty="0"/>
              <a:t>In particolari circostanze (natura e delicatezza delle informazioni trattate e meritevoli di una particolare attenzione) il revisore deve confermare per iscritto le relative comunicazioni verbali alle persone che hanno responsabilità di </a:t>
            </a:r>
            <a:r>
              <a:rPr lang="it-IT" dirty="0" err="1"/>
              <a:t>governance</a:t>
            </a:r>
            <a:r>
              <a:rPr lang="it-IT" dirty="0"/>
              <a:t>.</a:t>
            </a:r>
          </a:p>
        </p:txBody>
      </p:sp>
      <p:sp>
        <p:nvSpPr>
          <p:cNvPr id="38916" name="Line 8"/>
          <p:cNvSpPr>
            <a:spLocks noChangeShapeType="1"/>
          </p:cNvSpPr>
          <p:nvPr/>
        </p:nvSpPr>
        <p:spPr bwMode="auto">
          <a:xfrm>
            <a:off x="4503738" y="3518115"/>
            <a:ext cx="1419225" cy="0"/>
          </a:xfrm>
          <a:prstGeom prst="line">
            <a:avLst/>
          </a:prstGeom>
          <a:noFill/>
          <a:ln w="9525">
            <a:solidFill>
              <a:schemeClr val="tx1"/>
            </a:solidFill>
            <a:round/>
            <a:headEnd/>
            <a:tailEnd type="triangle" w="med" len="med"/>
          </a:ln>
        </p:spPr>
        <p:txBody>
          <a:bodyPr/>
          <a:lstStyle/>
          <a:p>
            <a:endParaRPr lang="it-IT"/>
          </a:p>
        </p:txBody>
      </p:sp>
      <p:sp>
        <p:nvSpPr>
          <p:cNvPr id="2" name="Line 9"/>
          <p:cNvSpPr>
            <a:spLocks noChangeShapeType="1"/>
          </p:cNvSpPr>
          <p:nvPr/>
        </p:nvSpPr>
        <p:spPr bwMode="auto">
          <a:xfrm flipH="1">
            <a:off x="2440221" y="2344952"/>
            <a:ext cx="2784475" cy="696913"/>
          </a:xfrm>
          <a:prstGeom prst="line">
            <a:avLst/>
          </a:prstGeom>
          <a:noFill/>
          <a:ln w="9525">
            <a:solidFill>
              <a:schemeClr val="tx1"/>
            </a:solidFill>
            <a:round/>
            <a:headEnd/>
            <a:tailEnd type="triangle" w="med" len="med"/>
          </a:ln>
        </p:spPr>
        <p:txBody>
          <a:bodyPr/>
          <a:lstStyle/>
          <a:p>
            <a:endParaRPr lang="it-IT"/>
          </a:p>
        </p:txBody>
      </p:sp>
      <p:sp>
        <p:nvSpPr>
          <p:cNvPr id="38923" name="Text Box 11"/>
          <p:cNvSpPr txBox="1">
            <a:spLocks noChangeArrowheads="1"/>
          </p:cNvSpPr>
          <p:nvPr/>
        </p:nvSpPr>
        <p:spPr bwMode="auto">
          <a:xfrm>
            <a:off x="573088" y="5162550"/>
            <a:ext cx="10917237" cy="831850"/>
          </a:xfrm>
          <a:prstGeom prst="rect">
            <a:avLst/>
          </a:prstGeom>
          <a:noFill/>
          <a:ln w="9525">
            <a:solidFill>
              <a:schemeClr val="tx1"/>
            </a:solidFill>
            <a:miter lim="800000"/>
            <a:headEnd/>
            <a:tailEnd/>
          </a:ln>
          <a:effectLst/>
        </p:spPr>
        <p:txBody>
          <a:bodyPr>
            <a:spAutoFit/>
          </a:bodyPr>
          <a:lstStyle/>
          <a:p>
            <a:pPr algn="ctr">
              <a:spcBef>
                <a:spcPct val="50000"/>
              </a:spcBef>
              <a:defRPr/>
            </a:pPr>
            <a:r>
              <a:rPr lang="it-IT" sz="2400" b="1">
                <a:solidFill>
                  <a:schemeClr val="accent1"/>
                </a:solidFill>
                <a:effectLst>
                  <a:outerShdw blurRad="38100" dist="38100" dir="2700000" algn="tl">
                    <a:srgbClr val="C0C0C0"/>
                  </a:outerShdw>
                </a:effectLst>
              </a:rPr>
              <a:t>Qualora il revisore ritenga che la comunicazione verbale NON SIA ADEGUATA alle circostanze, può effettuare COMUNICAZIONI SCRITTE.</a:t>
            </a:r>
          </a:p>
        </p:txBody>
      </p:sp>
      <p:sp>
        <p:nvSpPr>
          <p:cNvPr id="3" name="Segnaposto numero diapositiva 2">
            <a:extLst>
              <a:ext uri="{FF2B5EF4-FFF2-40B4-BE49-F238E27FC236}">
                <a16:creationId xmlns:a16="http://schemas.microsoft.com/office/drawing/2014/main" id="{5DDCE2A8-138B-4A7B-976B-45C237F37E9D}"/>
              </a:ext>
            </a:extLst>
          </p:cNvPr>
          <p:cNvSpPr>
            <a:spLocks noGrp="1"/>
          </p:cNvSpPr>
          <p:nvPr>
            <p:ph type="sldNum" sz="quarter" idx="12"/>
          </p:nvPr>
        </p:nvSpPr>
        <p:spPr/>
        <p:txBody>
          <a:bodyPr/>
          <a:lstStyle/>
          <a:p>
            <a:pPr>
              <a:defRPr/>
            </a:pPr>
            <a:fld id="{C42169B4-C44B-4B6A-B140-B6FB0EAAB19E}" type="slidenum">
              <a:rPr lang="it-IT" smtClean="0"/>
              <a:pPr>
                <a:defRPr/>
              </a:pPr>
              <a:t>26</a:t>
            </a:fld>
            <a:endParaRPr lang="it-IT"/>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Text Box 4"/>
          <p:cNvSpPr txBox="1">
            <a:spLocks noChangeArrowheads="1"/>
          </p:cNvSpPr>
          <p:nvPr/>
        </p:nvSpPr>
        <p:spPr bwMode="auto">
          <a:xfrm>
            <a:off x="463550" y="1156823"/>
            <a:ext cx="3875088" cy="71120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a:spAutoFit/>
          </a:bodyPr>
          <a:lstStyle/>
          <a:p>
            <a:pPr algn="ctr">
              <a:spcBef>
                <a:spcPct val="50000"/>
              </a:spcBef>
              <a:defRPr/>
            </a:pPr>
            <a:r>
              <a:rPr lang="it-IT" sz="2000" b="1">
                <a:solidFill>
                  <a:schemeClr val="tx2"/>
                </a:solidFill>
                <a:effectLst>
                  <a:outerShdw blurRad="38100" dist="38100" dir="2700000" algn="tl">
                    <a:srgbClr val="C0C0C0"/>
                  </a:outerShdw>
                </a:effectLst>
              </a:rPr>
              <a:t>TEMPISTICA DELLE COMUNICAZIONI</a:t>
            </a:r>
          </a:p>
        </p:txBody>
      </p:sp>
      <p:sp>
        <p:nvSpPr>
          <p:cNvPr id="39941" name="Text Box 5"/>
          <p:cNvSpPr txBox="1">
            <a:spLocks noChangeArrowheads="1"/>
          </p:cNvSpPr>
          <p:nvPr/>
        </p:nvSpPr>
        <p:spPr bwMode="auto">
          <a:xfrm>
            <a:off x="6096000" y="1143077"/>
            <a:ext cx="5676900" cy="671513"/>
          </a:xfrm>
          <a:prstGeom prst="rect">
            <a:avLst/>
          </a:prstGeom>
          <a:noFill/>
          <a:ln w="9525">
            <a:noFill/>
            <a:miter lim="800000"/>
            <a:headEnd/>
            <a:tailEnd/>
          </a:ln>
          <a:effectLst/>
        </p:spPr>
        <p:txBody>
          <a:bodyPr>
            <a:spAutoFit/>
          </a:bodyPr>
          <a:lstStyle/>
          <a:p>
            <a:pPr>
              <a:spcBef>
                <a:spcPct val="50000"/>
              </a:spcBef>
              <a:defRPr/>
            </a:pPr>
            <a:r>
              <a:rPr lang="it-IT" dirty="0"/>
              <a:t>Il revisore deve comunicare </a:t>
            </a:r>
            <a:r>
              <a:rPr lang="it-IT" sz="2000" b="1" dirty="0">
                <a:solidFill>
                  <a:schemeClr val="tx2"/>
                </a:solidFill>
                <a:effectLst>
                  <a:outerShdw blurRad="38100" dist="38100" dir="2700000" algn="tl">
                    <a:srgbClr val="C0C0C0"/>
                  </a:outerShdw>
                </a:effectLst>
              </a:rPr>
              <a:t>TEMPESTIVAMENTE </a:t>
            </a:r>
            <a:r>
              <a:rPr lang="it-IT" dirty="0"/>
              <a:t>con i responsabili della </a:t>
            </a:r>
            <a:r>
              <a:rPr lang="it-IT" dirty="0" err="1"/>
              <a:t>governance</a:t>
            </a:r>
            <a:endParaRPr lang="it-IT" dirty="0"/>
          </a:p>
        </p:txBody>
      </p:sp>
      <p:sp>
        <p:nvSpPr>
          <p:cNvPr id="39939" name="Line 6"/>
          <p:cNvSpPr>
            <a:spLocks noChangeShapeType="1"/>
          </p:cNvSpPr>
          <p:nvPr/>
        </p:nvSpPr>
        <p:spPr bwMode="auto">
          <a:xfrm>
            <a:off x="4338638" y="1512423"/>
            <a:ext cx="1651000" cy="0"/>
          </a:xfrm>
          <a:prstGeom prst="line">
            <a:avLst/>
          </a:prstGeom>
          <a:noFill/>
          <a:ln w="9525">
            <a:solidFill>
              <a:schemeClr val="tx1"/>
            </a:solidFill>
            <a:round/>
            <a:headEnd/>
            <a:tailEnd type="triangle" w="med" len="med"/>
          </a:ln>
        </p:spPr>
        <p:txBody>
          <a:bodyPr/>
          <a:lstStyle/>
          <a:p>
            <a:endParaRPr lang="it-IT"/>
          </a:p>
        </p:txBody>
      </p:sp>
      <p:sp>
        <p:nvSpPr>
          <p:cNvPr id="2" name="Text Box 9"/>
          <p:cNvSpPr txBox="1">
            <a:spLocks noChangeArrowheads="1"/>
          </p:cNvSpPr>
          <p:nvPr/>
        </p:nvSpPr>
        <p:spPr bwMode="auto">
          <a:xfrm>
            <a:off x="463550" y="2427287"/>
            <a:ext cx="3930650" cy="650875"/>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spAutoFit/>
          </a:bodyPr>
          <a:lstStyle/>
          <a:p>
            <a:pPr algn="ctr">
              <a:spcBef>
                <a:spcPct val="50000"/>
              </a:spcBef>
            </a:pPr>
            <a:r>
              <a:rPr lang="it-IT" b="1"/>
              <a:t>REVISIONE IN ENTI DI INTERESSE PUBBLICO (EIP)</a:t>
            </a:r>
          </a:p>
        </p:txBody>
      </p:sp>
      <p:sp>
        <p:nvSpPr>
          <p:cNvPr id="3" name="Text Box 10"/>
          <p:cNvSpPr txBox="1">
            <a:spLocks noChangeArrowheads="1"/>
          </p:cNvSpPr>
          <p:nvPr/>
        </p:nvSpPr>
        <p:spPr bwMode="auto">
          <a:xfrm>
            <a:off x="6157913" y="2197681"/>
            <a:ext cx="5445125" cy="1200150"/>
          </a:xfrm>
          <a:prstGeom prst="rect">
            <a:avLst/>
          </a:prstGeom>
          <a:noFill/>
          <a:ln w="9525">
            <a:solidFill>
              <a:schemeClr val="tx1"/>
            </a:solidFill>
            <a:miter lim="800000"/>
            <a:headEnd/>
            <a:tailEnd/>
          </a:ln>
        </p:spPr>
        <p:txBody>
          <a:bodyPr>
            <a:spAutoFit/>
          </a:bodyPr>
          <a:lstStyle/>
          <a:p>
            <a:pPr>
              <a:spcBef>
                <a:spcPct val="50000"/>
              </a:spcBef>
            </a:pPr>
            <a:r>
              <a:rPr lang="it-IT"/>
              <a:t>Il Collegio Sindacale (modello tradizionale) e la società di revisione si scambiano dati e le informazioni che sono stati acquisiti nel corso dello svolgimento dei propri rispettivi compiti.</a:t>
            </a:r>
          </a:p>
        </p:txBody>
      </p:sp>
      <p:sp>
        <p:nvSpPr>
          <p:cNvPr id="39942" name="Line 11"/>
          <p:cNvSpPr>
            <a:spLocks noChangeShapeType="1"/>
          </p:cNvSpPr>
          <p:nvPr/>
        </p:nvSpPr>
        <p:spPr bwMode="auto">
          <a:xfrm>
            <a:off x="4397376" y="2752724"/>
            <a:ext cx="1760537" cy="0"/>
          </a:xfrm>
          <a:prstGeom prst="line">
            <a:avLst/>
          </a:prstGeom>
          <a:noFill/>
          <a:ln w="9525">
            <a:solidFill>
              <a:schemeClr val="tx1"/>
            </a:solidFill>
            <a:round/>
            <a:headEnd/>
            <a:tailEnd type="triangle" w="med" len="med"/>
          </a:ln>
        </p:spPr>
        <p:txBody>
          <a:bodyPr/>
          <a:lstStyle/>
          <a:p>
            <a:endParaRPr lang="it-IT"/>
          </a:p>
        </p:txBody>
      </p:sp>
      <p:sp>
        <p:nvSpPr>
          <p:cNvPr id="39948" name="Text Box 12"/>
          <p:cNvSpPr txBox="1">
            <a:spLocks noChangeArrowheads="1"/>
          </p:cNvSpPr>
          <p:nvPr/>
        </p:nvSpPr>
        <p:spPr bwMode="auto">
          <a:xfrm>
            <a:off x="450849" y="3624843"/>
            <a:ext cx="11190288" cy="711200"/>
          </a:xfrm>
          <a:prstGeom prst="rect">
            <a:avLst/>
          </a:prstGeom>
          <a:noFill/>
          <a:ln w="9525">
            <a:solidFill>
              <a:schemeClr val="tx1"/>
            </a:solidFill>
            <a:miter lim="800000"/>
            <a:headEnd/>
            <a:tailEnd/>
          </a:ln>
          <a:effectLst/>
        </p:spPr>
        <p:txBody>
          <a:bodyPr>
            <a:spAutoFit/>
          </a:bodyPr>
          <a:lstStyle/>
          <a:p>
            <a:pPr algn="ctr">
              <a:spcBef>
                <a:spcPct val="50000"/>
              </a:spcBef>
              <a:defRPr/>
            </a:pPr>
            <a:r>
              <a:rPr lang="it-IT"/>
              <a:t>TRASMISSIONE AL COLLEGIO SINDACALE DELLA </a:t>
            </a:r>
            <a:r>
              <a:rPr lang="it-IT" sz="2000" b="1">
                <a:solidFill>
                  <a:schemeClr val="hlink"/>
                </a:solidFill>
                <a:effectLst>
                  <a:outerShdw blurRad="38100" dist="38100" dir="2700000" algn="tl">
                    <a:srgbClr val="C0C0C0"/>
                  </a:outerShdw>
                </a:effectLst>
              </a:rPr>
              <a:t>RELAZIONE AGGIUNTIVA EX ART. 11 REG.EUROPEO 537/2014 E D.LGS 135/2016</a:t>
            </a:r>
          </a:p>
        </p:txBody>
      </p:sp>
      <p:sp>
        <p:nvSpPr>
          <p:cNvPr id="39944" name="Text Box 13"/>
          <p:cNvSpPr txBox="1">
            <a:spLocks noChangeArrowheads="1"/>
          </p:cNvSpPr>
          <p:nvPr/>
        </p:nvSpPr>
        <p:spPr bwMode="auto">
          <a:xfrm>
            <a:off x="450850" y="4430713"/>
            <a:ext cx="11190287" cy="1925637"/>
          </a:xfrm>
          <a:prstGeom prst="rect">
            <a:avLst/>
          </a:prstGeom>
          <a:noFill/>
          <a:ln w="9525">
            <a:noFill/>
            <a:miter lim="800000"/>
            <a:headEnd/>
            <a:tailEnd/>
          </a:ln>
        </p:spPr>
        <p:txBody>
          <a:bodyPr>
            <a:spAutoFit/>
          </a:bodyPr>
          <a:lstStyle/>
          <a:p>
            <a:pPr>
              <a:spcBef>
                <a:spcPct val="50000"/>
              </a:spcBef>
            </a:pPr>
            <a:r>
              <a:rPr lang="it-IT" sz="1600" dirty="0"/>
              <a:t>Contenuto:</a:t>
            </a:r>
          </a:p>
          <a:p>
            <a:pPr>
              <a:spcBef>
                <a:spcPct val="50000"/>
              </a:spcBef>
              <a:buFontTx/>
              <a:buChar char="-"/>
            </a:pPr>
            <a:r>
              <a:rPr lang="it-IT" sz="1600" dirty="0"/>
              <a:t> Descrizione della natura, frequenza e portata delle comunicazioni con il comitato per il controllo interno e la revisione contabile, comprese le date delle riunioni</a:t>
            </a:r>
          </a:p>
          <a:p>
            <a:pPr>
              <a:spcBef>
                <a:spcPct val="50000"/>
              </a:spcBef>
              <a:buFontTx/>
              <a:buChar char="-"/>
            </a:pPr>
            <a:r>
              <a:rPr lang="it-IT" sz="1600" dirty="0"/>
              <a:t> portata e tempistica della revisione contabile</a:t>
            </a:r>
          </a:p>
          <a:p>
            <a:pPr>
              <a:spcBef>
                <a:spcPct val="50000"/>
              </a:spcBef>
              <a:buFontTx/>
              <a:buChar char="-"/>
            </a:pPr>
            <a:r>
              <a:rPr lang="it-IT" sz="1600" dirty="0"/>
              <a:t> eventuali carenze significative nel sistema di controllo interno per l’informazione finanziaria e/o nel sistema contabile con l’indicazione se queste siano stare risolte o meno dalla direzione</a:t>
            </a:r>
          </a:p>
        </p:txBody>
      </p:sp>
      <p:sp>
        <p:nvSpPr>
          <p:cNvPr id="4" name="Segnaposto numero diapositiva 3">
            <a:extLst>
              <a:ext uri="{FF2B5EF4-FFF2-40B4-BE49-F238E27FC236}">
                <a16:creationId xmlns:a16="http://schemas.microsoft.com/office/drawing/2014/main" id="{D76342BE-0887-49BC-8EB4-10136236D31A}"/>
              </a:ext>
            </a:extLst>
          </p:cNvPr>
          <p:cNvSpPr>
            <a:spLocks noGrp="1"/>
          </p:cNvSpPr>
          <p:nvPr>
            <p:ph type="sldNum" sz="quarter" idx="12"/>
          </p:nvPr>
        </p:nvSpPr>
        <p:spPr/>
        <p:txBody>
          <a:bodyPr/>
          <a:lstStyle/>
          <a:p>
            <a:pPr>
              <a:defRPr/>
            </a:pPr>
            <a:fld id="{C42169B4-C44B-4B6A-B140-B6FB0EAAB19E}" type="slidenum">
              <a:rPr lang="it-IT" smtClean="0"/>
              <a:pPr>
                <a:defRPr/>
              </a:pPr>
              <a:t>27</a:t>
            </a:fld>
            <a:endParaRPr lang="it-IT"/>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p:cNvSpPr>
          <p:nvPr>
            <p:ph type="title"/>
          </p:nvPr>
        </p:nvSpPr>
        <p:spPr>
          <a:xfrm>
            <a:off x="838200" y="599300"/>
            <a:ext cx="10515600" cy="1325563"/>
          </a:xfrm>
        </p:spPr>
        <p:txBody>
          <a:bodyPr/>
          <a:lstStyle/>
          <a:p>
            <a:r>
              <a:rPr lang="it-IT" b="1" dirty="0">
                <a:solidFill>
                  <a:schemeClr val="accent5">
                    <a:lumMod val="75000"/>
                  </a:schemeClr>
                </a:solidFill>
                <a:effectLst>
                  <a:outerShdw blurRad="38100" dist="38100" dir="2700000" algn="tl">
                    <a:srgbClr val="000000">
                      <a:alpha val="43137"/>
                    </a:srgbClr>
                  </a:outerShdw>
                </a:effectLst>
              </a:rPr>
              <a:t>Principio ISA n.265</a:t>
            </a:r>
          </a:p>
        </p:txBody>
      </p:sp>
      <p:sp>
        <p:nvSpPr>
          <p:cNvPr id="40963" name="Rectangle 3"/>
          <p:cNvSpPr>
            <a:spLocks noGrp="1"/>
          </p:cNvSpPr>
          <p:nvPr>
            <p:ph type="body" idx="1"/>
          </p:nvPr>
        </p:nvSpPr>
        <p:spPr>
          <a:xfrm>
            <a:off x="838200" y="1825625"/>
            <a:ext cx="10515600" cy="1308100"/>
          </a:xfrm>
        </p:spPr>
        <p:txBody>
          <a:bodyPr/>
          <a:lstStyle/>
          <a:p>
            <a:pPr marL="0" indent="0" algn="just">
              <a:buFont typeface="Arial" charset="0"/>
              <a:buNone/>
            </a:pPr>
            <a:r>
              <a:rPr lang="it-IT" dirty="0"/>
              <a:t>È intitolato “COMUNICAZIONE DELLE CARENZE NEL CONTROLLO INTERNO AI RESPONSABILI DELLE ATTIVITA’ DI GOVERNANCE ED ALLA DIREZIONE”. </a:t>
            </a:r>
          </a:p>
          <a:p>
            <a:pPr marL="0" indent="0" algn="just">
              <a:buFont typeface="Arial" charset="0"/>
              <a:buNone/>
            </a:pPr>
            <a:endParaRPr lang="it-IT" dirty="0"/>
          </a:p>
        </p:txBody>
      </p:sp>
      <p:sp>
        <p:nvSpPr>
          <p:cNvPr id="40964" name="Text Box 4"/>
          <p:cNvSpPr txBox="1">
            <a:spLocks noChangeArrowheads="1"/>
          </p:cNvSpPr>
          <p:nvPr/>
        </p:nvSpPr>
        <p:spPr bwMode="auto">
          <a:xfrm>
            <a:off x="873125" y="3616325"/>
            <a:ext cx="3535363" cy="406400"/>
          </a:xfrm>
          <a:prstGeom prst="rect">
            <a:avLst/>
          </a:prstGeom>
          <a:solidFill>
            <a:srgbClr val="CCFFFF"/>
          </a:solidFill>
          <a:ln w="9525">
            <a:solidFill>
              <a:schemeClr val="tx1"/>
            </a:solidFill>
            <a:miter lim="800000"/>
            <a:headEnd/>
            <a:tailEnd/>
          </a:ln>
          <a:effectLst/>
        </p:spPr>
        <p:txBody>
          <a:bodyPr>
            <a:spAutoFit/>
          </a:bodyPr>
          <a:lstStyle/>
          <a:p>
            <a:pPr>
              <a:spcBef>
                <a:spcPct val="50000"/>
              </a:spcBef>
            </a:pPr>
            <a:r>
              <a:rPr lang="it-IT" sz="2000" b="1">
                <a:solidFill>
                  <a:schemeClr val="tx2"/>
                </a:solidFill>
              </a:rPr>
              <a:t>CONTROLLO INTERNO</a:t>
            </a:r>
          </a:p>
        </p:txBody>
      </p:sp>
      <p:sp>
        <p:nvSpPr>
          <p:cNvPr id="40965" name="Text Box 5"/>
          <p:cNvSpPr txBox="1">
            <a:spLocks noChangeArrowheads="1"/>
          </p:cNvSpPr>
          <p:nvPr/>
        </p:nvSpPr>
        <p:spPr bwMode="auto">
          <a:xfrm>
            <a:off x="6100763" y="3467100"/>
            <a:ext cx="5430837" cy="1474788"/>
          </a:xfrm>
          <a:prstGeom prst="rect">
            <a:avLst/>
          </a:prstGeom>
          <a:noFill/>
          <a:ln w="9525">
            <a:solidFill>
              <a:schemeClr val="tx1"/>
            </a:solidFill>
            <a:miter lim="800000"/>
            <a:headEnd/>
            <a:tailEnd/>
          </a:ln>
          <a:effectLst/>
        </p:spPr>
        <p:txBody>
          <a:bodyPr>
            <a:spAutoFit/>
          </a:bodyPr>
          <a:lstStyle/>
          <a:p>
            <a:pPr algn="just">
              <a:spcBef>
                <a:spcPct val="50000"/>
              </a:spcBef>
            </a:pPr>
            <a:r>
              <a:rPr lang="it-IT"/>
              <a:t>Il sistema di controllo interno e di gestione dei rischi (il “SCIGR”) è quell'insieme di regole, procedure e strutture organizzative volto a consentire l'identificazione, la misurazione, la gestione e il monitoraggio dei principali rischi aziendali.</a:t>
            </a:r>
          </a:p>
        </p:txBody>
      </p:sp>
      <p:sp>
        <p:nvSpPr>
          <p:cNvPr id="40967" name="Line 7"/>
          <p:cNvSpPr>
            <a:spLocks noChangeShapeType="1"/>
          </p:cNvSpPr>
          <p:nvPr/>
        </p:nvSpPr>
        <p:spPr bwMode="auto">
          <a:xfrm>
            <a:off x="4462463" y="3808413"/>
            <a:ext cx="1638300" cy="0"/>
          </a:xfrm>
          <a:prstGeom prst="line">
            <a:avLst/>
          </a:prstGeom>
          <a:noFill/>
          <a:ln w="9525">
            <a:solidFill>
              <a:schemeClr val="tx1"/>
            </a:solidFill>
            <a:round/>
            <a:headEnd/>
            <a:tailEnd type="triangle" w="med" len="med"/>
          </a:ln>
          <a:effectLst/>
        </p:spPr>
        <p:txBody>
          <a:bodyPr/>
          <a:lstStyle/>
          <a:p>
            <a:endParaRPr lang="it-IT"/>
          </a:p>
        </p:txBody>
      </p:sp>
      <p:sp>
        <p:nvSpPr>
          <p:cNvPr id="2" name="Segnaposto numero diapositiva 1">
            <a:extLst>
              <a:ext uri="{FF2B5EF4-FFF2-40B4-BE49-F238E27FC236}">
                <a16:creationId xmlns:a16="http://schemas.microsoft.com/office/drawing/2014/main" id="{A222DF15-B379-48DA-831D-03FCC443B20B}"/>
              </a:ext>
            </a:extLst>
          </p:cNvPr>
          <p:cNvSpPr>
            <a:spLocks noGrp="1"/>
          </p:cNvSpPr>
          <p:nvPr>
            <p:ph type="sldNum" sz="quarter" idx="12"/>
          </p:nvPr>
        </p:nvSpPr>
        <p:spPr/>
        <p:txBody>
          <a:bodyPr/>
          <a:lstStyle/>
          <a:p>
            <a:pPr>
              <a:defRPr/>
            </a:pPr>
            <a:fld id="{DCFFC07E-9A8A-4589-A7D5-372B07749E0D}" type="slidenum">
              <a:rPr lang="it-IT" smtClean="0"/>
              <a:pPr>
                <a:defRPr/>
              </a:pPr>
              <a:t>28</a:t>
            </a:fld>
            <a:endParaRPr lang="it-IT"/>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Text Box 4"/>
          <p:cNvSpPr txBox="1">
            <a:spLocks noChangeArrowheads="1"/>
          </p:cNvSpPr>
          <p:nvPr/>
        </p:nvSpPr>
        <p:spPr bwMode="auto">
          <a:xfrm>
            <a:off x="679489" y="1066800"/>
            <a:ext cx="11177587" cy="4724400"/>
          </a:xfrm>
          <a:prstGeom prst="rect">
            <a:avLst/>
          </a:prstGeom>
          <a:noFill/>
          <a:ln w="9525">
            <a:noFill/>
            <a:miter lim="800000"/>
            <a:headEnd/>
            <a:tailEnd/>
          </a:ln>
          <a:effectLst/>
        </p:spPr>
        <p:txBody>
          <a:bodyPr>
            <a:spAutoFit/>
          </a:bodyPr>
          <a:lstStyle/>
          <a:p>
            <a:pPr algn="just">
              <a:spcBef>
                <a:spcPct val="50000"/>
              </a:spcBef>
            </a:pPr>
            <a:r>
              <a:rPr lang="it-IT" sz="2400" b="1">
                <a:solidFill>
                  <a:schemeClr val="accent1"/>
                </a:solidFill>
                <a:effectLst>
                  <a:outerShdw blurRad="38100" dist="38100" dir="2700000" algn="tl">
                    <a:srgbClr val="C0C0C0"/>
                  </a:outerShdw>
                </a:effectLst>
              </a:rPr>
              <a:t>OGGETTO DEL PRINCIPIO CONTABILE:</a:t>
            </a:r>
          </a:p>
          <a:p>
            <a:pPr algn="just">
              <a:spcBef>
                <a:spcPct val="50000"/>
              </a:spcBef>
            </a:pPr>
            <a:r>
              <a:rPr lang="it-IT" sz="2000"/>
              <a:t>il principio tratta della responsabilità del revisore di comunicare in modo appropriato ai responsabili delle attività di governance ed alla direzione le carenze nel controllo interno che ha identificato nel corso della revisione contabile del bilancio.</a:t>
            </a:r>
          </a:p>
          <a:p>
            <a:pPr algn="just">
              <a:spcBef>
                <a:spcPct val="50000"/>
              </a:spcBef>
            </a:pPr>
            <a:r>
              <a:rPr lang="it-IT" sz="2000"/>
              <a:t>Non impone ulteriori responsabilità al revisore relativamente all’acquisizione di una comprensione del controllo interno ed alla definizione e allo svolgimento di procedure di conformità oltre a quanto già richiesto dagli Isa 315 e 330.</a:t>
            </a:r>
          </a:p>
          <a:p>
            <a:pPr algn="just">
              <a:spcBef>
                <a:spcPct val="50000"/>
              </a:spcBef>
            </a:pPr>
            <a:endParaRPr lang="it-IT" sz="2000"/>
          </a:p>
          <a:p>
            <a:pPr algn="just">
              <a:spcBef>
                <a:spcPct val="50000"/>
              </a:spcBef>
            </a:pPr>
            <a:endParaRPr lang="it-IT" sz="2000"/>
          </a:p>
          <a:p>
            <a:pPr algn="just">
              <a:spcBef>
                <a:spcPct val="50000"/>
              </a:spcBef>
            </a:pPr>
            <a:r>
              <a:rPr lang="it-IT" sz="2000"/>
              <a:t>ISA 315 </a:t>
            </a:r>
            <a:r>
              <a:rPr lang="it-IT" sz="2000">
                <a:sym typeface="Wingdings" pitchFamily="2" charset="2"/>
              </a:rPr>
              <a:t> L’identificazione e la valutazione dei rischi di errori significativi mediante la comprensione dell’impresa e del contesto in cui opera  paragrafi 4 e 12</a:t>
            </a:r>
          </a:p>
          <a:p>
            <a:pPr algn="just">
              <a:spcBef>
                <a:spcPct val="50000"/>
              </a:spcBef>
            </a:pPr>
            <a:r>
              <a:rPr lang="it-IT" sz="2000">
                <a:sym typeface="Wingdings" pitchFamily="2" charset="2"/>
              </a:rPr>
              <a:t>ISA 330  le risposte del revisore ai rischi identificati e valutati</a:t>
            </a:r>
            <a:endParaRPr lang="it-IT" sz="2000"/>
          </a:p>
        </p:txBody>
      </p:sp>
      <p:sp>
        <p:nvSpPr>
          <p:cNvPr id="2" name="Segnaposto numero diapositiva 1">
            <a:extLst>
              <a:ext uri="{FF2B5EF4-FFF2-40B4-BE49-F238E27FC236}">
                <a16:creationId xmlns:a16="http://schemas.microsoft.com/office/drawing/2014/main" id="{6AC5355C-166F-4C43-A5F6-3D958530FFC6}"/>
              </a:ext>
            </a:extLst>
          </p:cNvPr>
          <p:cNvSpPr>
            <a:spLocks noGrp="1"/>
          </p:cNvSpPr>
          <p:nvPr>
            <p:ph type="sldNum" sz="quarter" idx="12"/>
          </p:nvPr>
        </p:nvSpPr>
        <p:spPr/>
        <p:txBody>
          <a:bodyPr/>
          <a:lstStyle/>
          <a:p>
            <a:pPr>
              <a:defRPr/>
            </a:pPr>
            <a:fld id="{C42169B4-C44B-4B6A-B140-B6FB0EAAB19E}" type="slidenum">
              <a:rPr lang="it-IT" smtClean="0"/>
              <a:pPr>
                <a:defRPr/>
              </a:pPr>
              <a:t>29</a:t>
            </a:fld>
            <a:endParaRPr lang="it-IT"/>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p:cNvPr>
          <p:cNvSpPr txBox="1"/>
          <p:nvPr/>
        </p:nvSpPr>
        <p:spPr>
          <a:xfrm>
            <a:off x="738187" y="1027906"/>
            <a:ext cx="2974975" cy="954087"/>
          </a:xfrm>
          <a:prstGeom prst="rect">
            <a:avLst/>
          </a:prstGeom>
          <a:solidFill>
            <a:schemeClr val="accent1">
              <a:lumMod val="20000"/>
              <a:lumOff val="80000"/>
            </a:schemeClr>
          </a:solidFill>
          <a:ln>
            <a:solidFill>
              <a:schemeClr val="tx1"/>
            </a:solidFill>
          </a:ln>
        </p:spPr>
        <p:txBody>
          <a:bodyPr>
            <a:spAutoFit/>
          </a:bodyPr>
          <a:lstStyle/>
          <a:p>
            <a:pPr algn="ctr" fontAlgn="auto">
              <a:spcBef>
                <a:spcPts val="0"/>
              </a:spcBef>
              <a:spcAft>
                <a:spcPts val="0"/>
              </a:spcAft>
              <a:defRPr/>
            </a:pPr>
            <a:r>
              <a:rPr lang="it-IT" sz="2800" dirty="0">
                <a:solidFill>
                  <a:schemeClr val="accent1"/>
                </a:solidFill>
                <a:effectLst>
                  <a:outerShdw blurRad="38100" dist="38100" dir="2700000" algn="tl">
                    <a:srgbClr val="000000">
                      <a:alpha val="43137"/>
                    </a:srgbClr>
                  </a:outerShdw>
                </a:effectLst>
                <a:latin typeface="+mn-lt"/>
                <a:cs typeface="+mn-cs"/>
              </a:rPr>
              <a:t>ANALISI DI BILANCIO</a:t>
            </a:r>
          </a:p>
        </p:txBody>
      </p:sp>
      <p:sp>
        <p:nvSpPr>
          <p:cNvPr id="5" name="Freccia a destra 4">
            <a:extLst/>
          </p:cNvPr>
          <p:cNvSpPr/>
          <p:nvPr/>
        </p:nvSpPr>
        <p:spPr>
          <a:xfrm>
            <a:off x="3713162" y="1301750"/>
            <a:ext cx="1651000" cy="342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5363" name="CasellaDiTesto 5"/>
          <p:cNvSpPr txBox="1">
            <a:spLocks noChangeArrowheads="1"/>
          </p:cNvSpPr>
          <p:nvPr/>
        </p:nvSpPr>
        <p:spPr bwMode="auto">
          <a:xfrm>
            <a:off x="5464175" y="550863"/>
            <a:ext cx="5719763" cy="400050"/>
          </a:xfrm>
          <a:prstGeom prst="rect">
            <a:avLst/>
          </a:prstGeom>
          <a:noFill/>
          <a:ln w="9525">
            <a:noFill/>
            <a:miter lim="800000"/>
            <a:headEnd/>
            <a:tailEnd/>
          </a:ln>
        </p:spPr>
        <p:txBody>
          <a:bodyPr>
            <a:spAutoFit/>
          </a:bodyPr>
          <a:lstStyle/>
          <a:p>
            <a:endParaRPr lang="it-IT" sz="2000">
              <a:latin typeface="Calibri" pitchFamily="34" charset="0"/>
            </a:endParaRPr>
          </a:p>
        </p:txBody>
      </p:sp>
      <p:sp>
        <p:nvSpPr>
          <p:cNvPr id="15364" name="CasellaDiTesto 1"/>
          <p:cNvSpPr txBox="1">
            <a:spLocks noChangeArrowheads="1"/>
          </p:cNvSpPr>
          <p:nvPr/>
        </p:nvSpPr>
        <p:spPr bwMode="auto">
          <a:xfrm>
            <a:off x="5464175" y="930963"/>
            <a:ext cx="6145212" cy="1200150"/>
          </a:xfrm>
          <a:prstGeom prst="rect">
            <a:avLst/>
          </a:prstGeom>
          <a:noFill/>
          <a:ln w="9525">
            <a:noFill/>
            <a:miter lim="800000"/>
            <a:headEnd/>
            <a:tailEnd/>
          </a:ln>
        </p:spPr>
        <p:txBody>
          <a:bodyPr>
            <a:spAutoFit/>
          </a:bodyPr>
          <a:lstStyle/>
          <a:p>
            <a:r>
              <a:rPr lang="it-IT" dirty="0">
                <a:latin typeface="Calibri" pitchFamily="34" charset="0"/>
              </a:rPr>
              <a:t>ALCUNE TEMATICHE CHE POSSONO ESSERE EMERSE DURANTE LA FASE DEI CONTROLLI PROPEDEUTICI ALL’ATTIVITA’ DEL REVISORE POSSONO ESSERE DI INTERESSE PER L’ATTIVITA’ DI GOVERNANCE</a:t>
            </a:r>
          </a:p>
        </p:txBody>
      </p:sp>
      <p:sp>
        <p:nvSpPr>
          <p:cNvPr id="3" name="Freccia in giù 2">
            <a:extLst/>
          </p:cNvPr>
          <p:cNvSpPr/>
          <p:nvPr/>
        </p:nvSpPr>
        <p:spPr>
          <a:xfrm>
            <a:off x="7955756" y="2069994"/>
            <a:ext cx="736600" cy="1193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7" name="CasellaDiTesto 6">
            <a:extLst/>
          </p:cNvPr>
          <p:cNvSpPr txBox="1"/>
          <p:nvPr/>
        </p:nvSpPr>
        <p:spPr>
          <a:xfrm>
            <a:off x="5662031" y="3397444"/>
            <a:ext cx="5675313" cy="1138238"/>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algn="just" fontAlgn="auto">
              <a:spcBef>
                <a:spcPts val="0"/>
              </a:spcBef>
              <a:spcAft>
                <a:spcPts val="0"/>
              </a:spcAft>
              <a:defRPr/>
            </a:pPr>
            <a:r>
              <a:rPr lang="it-IT" sz="2000" dirty="0"/>
              <a:t>IL REVISORE E’ TENUTO A </a:t>
            </a:r>
            <a:r>
              <a:rPr lang="it-IT" sz="2400" b="1" dirty="0">
                <a:solidFill>
                  <a:srgbClr val="002060"/>
                </a:solidFill>
                <a:effectLst>
                  <a:outerShdw blurRad="38100" dist="38100" dir="2700000" algn="tl">
                    <a:srgbClr val="000000">
                      <a:alpha val="43137"/>
                    </a:srgbClr>
                  </a:outerShdw>
                </a:effectLst>
              </a:rPr>
              <a:t>GESTIRE IN MODO ADEGUATO</a:t>
            </a:r>
            <a:r>
              <a:rPr lang="it-IT" sz="2000" dirty="0"/>
              <a:t> LA COMUNICAZIONE CON I RESPONSABILI DELLE ATTIVITA’ DI GOVERNANCE</a:t>
            </a:r>
          </a:p>
        </p:txBody>
      </p:sp>
      <p:sp>
        <p:nvSpPr>
          <p:cNvPr id="8" name="CasellaDiTesto 7">
            <a:extLst/>
          </p:cNvPr>
          <p:cNvSpPr txBox="1"/>
          <p:nvPr/>
        </p:nvSpPr>
        <p:spPr>
          <a:xfrm>
            <a:off x="568325" y="5074638"/>
            <a:ext cx="2108200" cy="954088"/>
          </a:xfrm>
          <a:prstGeom prst="rect">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a:spAutoFit/>
          </a:bodyPr>
          <a:lstStyle/>
          <a:p>
            <a:pPr algn="ctr" fontAlgn="auto">
              <a:spcBef>
                <a:spcPts val="0"/>
              </a:spcBef>
              <a:spcAft>
                <a:spcPts val="0"/>
              </a:spcAft>
              <a:defRPr/>
            </a:pPr>
            <a:r>
              <a:rPr lang="it-IT" sz="2800" dirty="0"/>
              <a:t>ISA ITALIA N.260</a:t>
            </a:r>
          </a:p>
        </p:txBody>
      </p:sp>
      <p:sp>
        <p:nvSpPr>
          <p:cNvPr id="9" name="CasellaDiTesto 8">
            <a:extLst/>
          </p:cNvPr>
          <p:cNvSpPr txBox="1"/>
          <p:nvPr/>
        </p:nvSpPr>
        <p:spPr>
          <a:xfrm>
            <a:off x="4137025" y="5074638"/>
            <a:ext cx="7572375" cy="1014412"/>
          </a:xfrm>
          <a:prstGeom prst="rect">
            <a:avLst/>
          </a:prstGeom>
        </p:spPr>
        <p:style>
          <a:lnRef idx="2">
            <a:schemeClr val="accent5"/>
          </a:lnRef>
          <a:fillRef idx="1">
            <a:schemeClr val="lt1"/>
          </a:fillRef>
          <a:effectRef idx="0">
            <a:schemeClr val="accent5"/>
          </a:effectRef>
          <a:fontRef idx="minor">
            <a:schemeClr val="dk1"/>
          </a:fontRef>
        </p:style>
        <p:txBody>
          <a:bodyPr>
            <a:spAutoFit/>
          </a:bodyPr>
          <a:lstStyle/>
          <a:p>
            <a:pPr algn="just" fontAlgn="auto">
              <a:spcBef>
                <a:spcPts val="0"/>
              </a:spcBef>
              <a:spcAft>
                <a:spcPts val="0"/>
              </a:spcAft>
              <a:defRPr/>
            </a:pPr>
            <a:r>
              <a:rPr lang="it-IT" sz="2000" dirty="0"/>
              <a:t>TRATTA DELLE RESPONSABILITA’ DEL REVISORE IN RELAZIONE ALLA COMUNICAZIONE CON LA GOVERNANCE DELLA SOCIETA’ NELL’AMBITO DELLO SVOLGIMENTO DELL’ATTIVITA’ DI REVISIONE CONTABILE</a:t>
            </a:r>
          </a:p>
        </p:txBody>
      </p:sp>
      <p:sp>
        <p:nvSpPr>
          <p:cNvPr id="10" name="Freccia a destra 9">
            <a:extLst/>
          </p:cNvPr>
          <p:cNvSpPr/>
          <p:nvPr/>
        </p:nvSpPr>
        <p:spPr>
          <a:xfrm>
            <a:off x="2815431" y="5325269"/>
            <a:ext cx="1182688" cy="4619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2" name="Segnaposto numero diapositiva 1">
            <a:extLst>
              <a:ext uri="{FF2B5EF4-FFF2-40B4-BE49-F238E27FC236}">
                <a16:creationId xmlns:a16="http://schemas.microsoft.com/office/drawing/2014/main" id="{A5F0F999-6A6B-4D75-9DB2-FB33BF72F68B}"/>
              </a:ext>
            </a:extLst>
          </p:cNvPr>
          <p:cNvSpPr>
            <a:spLocks noGrp="1"/>
          </p:cNvSpPr>
          <p:nvPr>
            <p:ph type="sldNum" sz="quarter" idx="12"/>
          </p:nvPr>
        </p:nvSpPr>
        <p:spPr/>
        <p:txBody>
          <a:bodyPr/>
          <a:lstStyle/>
          <a:p>
            <a:pPr>
              <a:defRPr/>
            </a:pPr>
            <a:fld id="{DCFFC07E-9A8A-4589-A7D5-372B07749E0D}" type="slidenum">
              <a:rPr lang="it-IT" smtClean="0"/>
              <a:pPr>
                <a:defRPr/>
              </a:pPr>
              <a:t>3</a:t>
            </a:fld>
            <a:endParaRPr lang="it-IT"/>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Text Box 4"/>
          <p:cNvSpPr txBox="1">
            <a:spLocks noChangeArrowheads="1"/>
          </p:cNvSpPr>
          <p:nvPr/>
        </p:nvSpPr>
        <p:spPr bwMode="auto">
          <a:xfrm>
            <a:off x="641350" y="1052240"/>
            <a:ext cx="11014075" cy="1552575"/>
          </a:xfrm>
          <a:prstGeom prst="rect">
            <a:avLst/>
          </a:prstGeom>
          <a:noFill/>
          <a:ln w="9525">
            <a:noFill/>
            <a:miter lim="800000"/>
            <a:headEnd/>
            <a:tailEnd/>
          </a:ln>
          <a:effectLst/>
        </p:spPr>
        <p:txBody>
          <a:bodyPr>
            <a:spAutoFit/>
          </a:bodyPr>
          <a:lstStyle/>
          <a:p>
            <a:pPr algn="ctr">
              <a:spcBef>
                <a:spcPct val="50000"/>
              </a:spcBef>
            </a:pPr>
            <a:r>
              <a:rPr lang="it-IT" sz="2400" dirty="0"/>
              <a:t>Il revisore deve comunicare tempestivamente e per iscritto ai responsabili delle attività di </a:t>
            </a:r>
            <a:r>
              <a:rPr lang="it-IT" sz="2400" dirty="0" err="1"/>
              <a:t>governance</a:t>
            </a:r>
            <a:r>
              <a:rPr lang="it-IT" sz="2400" dirty="0"/>
              <a:t> le </a:t>
            </a:r>
            <a:r>
              <a:rPr lang="it-IT" sz="2400" b="1" dirty="0">
                <a:solidFill>
                  <a:schemeClr val="accent1"/>
                </a:solidFill>
                <a:effectLst>
                  <a:outerShdw blurRad="38100" dist="38100" dir="2700000" algn="tl">
                    <a:srgbClr val="C0C0C0"/>
                  </a:outerShdw>
                </a:effectLst>
              </a:rPr>
              <a:t>CARENZE DEL SISTEMA DI CONTROLLO INTERNO</a:t>
            </a:r>
            <a:r>
              <a:rPr lang="it-IT" sz="2400" dirty="0"/>
              <a:t> di cui è venuto a conoscenza nel corso dello svolgimento dell’incarico di revisione contabile del bilancio.</a:t>
            </a:r>
          </a:p>
        </p:txBody>
      </p:sp>
      <p:sp>
        <p:nvSpPr>
          <p:cNvPr id="43013" name="Text Box 5"/>
          <p:cNvSpPr txBox="1">
            <a:spLocks noChangeArrowheads="1"/>
          </p:cNvSpPr>
          <p:nvPr/>
        </p:nvSpPr>
        <p:spPr bwMode="auto">
          <a:xfrm>
            <a:off x="641350" y="3947841"/>
            <a:ext cx="3317875" cy="1016000"/>
          </a:xfrm>
          <a:prstGeom prst="rect">
            <a:avLst/>
          </a:prstGeom>
          <a:solidFill>
            <a:srgbClr val="FFFF99"/>
          </a:solidFill>
          <a:ln w="9525">
            <a:solidFill>
              <a:schemeClr val="tx1"/>
            </a:solidFill>
            <a:miter lim="800000"/>
            <a:headEnd/>
            <a:tailEnd/>
          </a:ln>
          <a:effectLst/>
        </p:spPr>
        <p:txBody>
          <a:bodyPr>
            <a:spAutoFit/>
          </a:bodyPr>
          <a:lstStyle/>
          <a:p>
            <a:pPr algn="ctr">
              <a:spcBef>
                <a:spcPct val="50000"/>
              </a:spcBef>
            </a:pPr>
            <a:r>
              <a:rPr lang="it-IT" sz="2000" b="1">
                <a:solidFill>
                  <a:schemeClr val="tx2"/>
                </a:solidFill>
                <a:effectLst>
                  <a:outerShdw blurRad="38100" dist="38100" dir="2700000" algn="tl">
                    <a:srgbClr val="000000"/>
                  </a:outerShdw>
                </a:effectLst>
              </a:rPr>
              <a:t>CARENZE DEL SISTEMA DI CONTROLLO INTERNO</a:t>
            </a:r>
          </a:p>
        </p:txBody>
      </p:sp>
      <p:sp>
        <p:nvSpPr>
          <p:cNvPr id="43014" name="Text Box 6"/>
          <p:cNvSpPr txBox="1">
            <a:spLocks noChangeArrowheads="1"/>
          </p:cNvSpPr>
          <p:nvPr/>
        </p:nvSpPr>
        <p:spPr bwMode="auto">
          <a:xfrm>
            <a:off x="6045200" y="3144555"/>
            <a:ext cx="5649913" cy="1200150"/>
          </a:xfrm>
          <a:prstGeom prst="rect">
            <a:avLst/>
          </a:prstGeom>
          <a:noFill/>
          <a:ln w="9525">
            <a:solidFill>
              <a:schemeClr val="tx1"/>
            </a:solidFill>
            <a:miter lim="800000"/>
            <a:headEnd/>
            <a:tailEnd/>
          </a:ln>
          <a:effectLst/>
        </p:spPr>
        <p:txBody>
          <a:bodyPr>
            <a:spAutoFit/>
          </a:bodyPr>
          <a:lstStyle/>
          <a:p>
            <a:pPr algn="ctr">
              <a:spcBef>
                <a:spcPct val="50000"/>
              </a:spcBef>
            </a:pPr>
            <a:r>
              <a:rPr lang="it-IT"/>
              <a:t>IL CONTROLLO E’ STATO CONFIGURATO, MESSO IN OPERA IN MODO DA NON PREVENIRE, INDIVIDUARE E CORREGGERE ERRORI DI BILANCIO (in modo tempestivo)</a:t>
            </a:r>
          </a:p>
        </p:txBody>
      </p:sp>
      <p:sp>
        <p:nvSpPr>
          <p:cNvPr id="43015" name="Line 7"/>
          <p:cNvSpPr>
            <a:spLocks noChangeShapeType="1"/>
          </p:cNvSpPr>
          <p:nvPr/>
        </p:nvSpPr>
        <p:spPr bwMode="auto">
          <a:xfrm flipV="1">
            <a:off x="4013200" y="3735909"/>
            <a:ext cx="2032000" cy="709613"/>
          </a:xfrm>
          <a:prstGeom prst="line">
            <a:avLst/>
          </a:prstGeom>
          <a:noFill/>
          <a:ln w="9525">
            <a:solidFill>
              <a:schemeClr val="tx1"/>
            </a:solidFill>
            <a:round/>
            <a:headEnd/>
            <a:tailEnd type="triangle" w="med" len="med"/>
          </a:ln>
          <a:effectLst/>
        </p:spPr>
        <p:txBody>
          <a:bodyPr/>
          <a:lstStyle/>
          <a:p>
            <a:endParaRPr lang="it-IT"/>
          </a:p>
        </p:txBody>
      </p:sp>
      <p:sp>
        <p:nvSpPr>
          <p:cNvPr id="43016" name="Text Box 8"/>
          <p:cNvSpPr txBox="1">
            <a:spLocks noChangeArrowheads="1"/>
          </p:cNvSpPr>
          <p:nvPr/>
        </p:nvSpPr>
        <p:spPr bwMode="auto">
          <a:xfrm>
            <a:off x="6096000" y="5019403"/>
            <a:ext cx="5649913" cy="925512"/>
          </a:xfrm>
          <a:prstGeom prst="rect">
            <a:avLst/>
          </a:prstGeom>
          <a:noFill/>
          <a:ln w="9525">
            <a:solidFill>
              <a:schemeClr val="tx1"/>
            </a:solidFill>
            <a:miter lim="800000"/>
            <a:headEnd/>
            <a:tailEnd/>
          </a:ln>
          <a:effectLst/>
        </p:spPr>
        <p:txBody>
          <a:bodyPr>
            <a:spAutoFit/>
          </a:bodyPr>
          <a:lstStyle/>
          <a:p>
            <a:pPr algn="ctr">
              <a:spcBef>
                <a:spcPct val="50000"/>
              </a:spcBef>
            </a:pPr>
            <a:r>
              <a:rPr lang="it-IT"/>
              <a:t>NON ESISTE UN CONTROLLO NECESSARIO PER PREVENIRE, INDIVIDUARE E CORREGGERE (IN MODO TEMPESTIVO) ERRORI NEL BILANCIO</a:t>
            </a:r>
          </a:p>
        </p:txBody>
      </p:sp>
      <p:sp>
        <p:nvSpPr>
          <p:cNvPr id="43017" name="Line 9"/>
          <p:cNvSpPr>
            <a:spLocks noChangeShapeType="1"/>
          </p:cNvSpPr>
          <p:nvPr/>
        </p:nvSpPr>
        <p:spPr bwMode="auto">
          <a:xfrm>
            <a:off x="3971925" y="4445522"/>
            <a:ext cx="2073275" cy="1036637"/>
          </a:xfrm>
          <a:prstGeom prst="line">
            <a:avLst/>
          </a:prstGeom>
          <a:noFill/>
          <a:ln w="9525">
            <a:solidFill>
              <a:schemeClr val="tx1"/>
            </a:solidFill>
            <a:round/>
            <a:headEnd/>
            <a:tailEnd type="triangle" w="med" len="med"/>
          </a:ln>
          <a:effectLst/>
        </p:spPr>
        <p:txBody>
          <a:bodyPr/>
          <a:lstStyle/>
          <a:p>
            <a:endParaRPr lang="it-IT"/>
          </a:p>
        </p:txBody>
      </p:sp>
      <p:sp>
        <p:nvSpPr>
          <p:cNvPr id="2" name="Segnaposto numero diapositiva 1">
            <a:extLst>
              <a:ext uri="{FF2B5EF4-FFF2-40B4-BE49-F238E27FC236}">
                <a16:creationId xmlns:a16="http://schemas.microsoft.com/office/drawing/2014/main" id="{E4C2EE9D-D604-4E2A-ADDE-79777BE06E15}"/>
              </a:ext>
            </a:extLst>
          </p:cNvPr>
          <p:cNvSpPr>
            <a:spLocks noGrp="1"/>
          </p:cNvSpPr>
          <p:nvPr>
            <p:ph type="sldNum" sz="quarter" idx="12"/>
          </p:nvPr>
        </p:nvSpPr>
        <p:spPr/>
        <p:txBody>
          <a:bodyPr/>
          <a:lstStyle/>
          <a:p>
            <a:pPr>
              <a:defRPr/>
            </a:pPr>
            <a:fld id="{C42169B4-C44B-4B6A-B140-B6FB0EAAB19E}" type="slidenum">
              <a:rPr lang="it-IT" smtClean="0"/>
              <a:pPr>
                <a:defRPr/>
              </a:pPr>
              <a:t>30</a:t>
            </a:fld>
            <a:endParaRPr lang="it-IT"/>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p:cNvSpPr>
          <p:nvPr>
            <p:ph type="title"/>
          </p:nvPr>
        </p:nvSpPr>
        <p:spPr>
          <a:xfrm>
            <a:off x="838200" y="681037"/>
            <a:ext cx="10515600" cy="1325563"/>
          </a:xfrm>
        </p:spPr>
        <p:txBody>
          <a:bodyPr/>
          <a:lstStyle/>
          <a:p>
            <a:r>
              <a:rPr lang="it-IT" b="1" dirty="0">
                <a:solidFill>
                  <a:schemeClr val="accent5">
                    <a:lumMod val="75000"/>
                  </a:schemeClr>
                </a:solidFill>
                <a:effectLst>
                  <a:outerShdw blurRad="38100" dist="38100" dir="2700000" algn="tl">
                    <a:srgbClr val="000000">
                      <a:alpha val="43137"/>
                    </a:srgbClr>
                  </a:outerShdw>
                </a:effectLst>
              </a:rPr>
              <a:t>Il sistema di controllo interno</a:t>
            </a:r>
          </a:p>
        </p:txBody>
      </p:sp>
      <p:sp>
        <p:nvSpPr>
          <p:cNvPr id="53251" name="Rectangle 3"/>
          <p:cNvSpPr>
            <a:spLocks noGrp="1"/>
          </p:cNvSpPr>
          <p:nvPr>
            <p:ph type="body" idx="1"/>
          </p:nvPr>
        </p:nvSpPr>
        <p:spPr>
          <a:xfrm>
            <a:off x="838200" y="2370137"/>
            <a:ext cx="10515600" cy="4351338"/>
          </a:xfrm>
        </p:spPr>
        <p:txBody>
          <a:bodyPr/>
          <a:lstStyle/>
          <a:p>
            <a:pPr marL="0" indent="0">
              <a:buFont typeface="Arial" charset="0"/>
              <a:buNone/>
            </a:pPr>
            <a:r>
              <a:rPr lang="it-IT" dirty="0"/>
              <a:t>La direzione aziendale, nello svolgimento della propria attività, si pone tra gli altri i seguenti obiettivi:</a:t>
            </a:r>
          </a:p>
          <a:p>
            <a:pPr marL="0" indent="0">
              <a:buFontTx/>
              <a:buChar char="-"/>
            </a:pPr>
            <a:r>
              <a:rPr lang="it-IT" dirty="0"/>
              <a:t> La conformità dell’attività degli organi aziendali all’oggetto che l’impresa di conseguire e alla direttive ricevute;</a:t>
            </a:r>
          </a:p>
          <a:p>
            <a:pPr marL="0" indent="0">
              <a:buFontTx/>
              <a:buChar char="-"/>
            </a:pPr>
            <a:r>
              <a:rPr lang="it-IT" dirty="0"/>
              <a:t> la salvaguardia del patrimonio aziendale;</a:t>
            </a:r>
          </a:p>
          <a:p>
            <a:pPr marL="0" indent="0">
              <a:buFontTx/>
              <a:buChar char="-"/>
            </a:pPr>
            <a:r>
              <a:rPr lang="it-IT" dirty="0"/>
              <a:t> l’attendibilità dei dati</a:t>
            </a:r>
          </a:p>
        </p:txBody>
      </p:sp>
      <p:sp>
        <p:nvSpPr>
          <p:cNvPr id="2" name="Segnaposto numero diapositiva 1">
            <a:extLst>
              <a:ext uri="{FF2B5EF4-FFF2-40B4-BE49-F238E27FC236}">
                <a16:creationId xmlns:a16="http://schemas.microsoft.com/office/drawing/2014/main" id="{73CF809A-45CD-41F4-AA85-3F7DBFF21A10}"/>
              </a:ext>
            </a:extLst>
          </p:cNvPr>
          <p:cNvSpPr>
            <a:spLocks noGrp="1"/>
          </p:cNvSpPr>
          <p:nvPr>
            <p:ph type="sldNum" sz="quarter" idx="12"/>
          </p:nvPr>
        </p:nvSpPr>
        <p:spPr/>
        <p:txBody>
          <a:bodyPr/>
          <a:lstStyle/>
          <a:p>
            <a:pPr>
              <a:defRPr/>
            </a:pPr>
            <a:fld id="{DCFFC07E-9A8A-4589-A7D5-372B07749E0D}" type="slidenum">
              <a:rPr lang="it-IT" smtClean="0"/>
              <a:pPr>
                <a:defRPr/>
              </a:pPr>
              <a:t>31</a:t>
            </a:fld>
            <a:endParaRPr lang="it-IT"/>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p:cNvSpPr>
          <p:nvPr>
            <p:ph type="title"/>
          </p:nvPr>
        </p:nvSpPr>
        <p:spPr/>
        <p:txBody>
          <a:bodyPr/>
          <a:lstStyle/>
          <a:p>
            <a:endParaRPr lang="it-IT"/>
          </a:p>
        </p:txBody>
      </p:sp>
      <p:sp>
        <p:nvSpPr>
          <p:cNvPr id="54275" name="Rectangle 3"/>
          <p:cNvSpPr>
            <a:spLocks noGrp="1"/>
          </p:cNvSpPr>
          <p:nvPr>
            <p:ph type="body" idx="1"/>
          </p:nvPr>
        </p:nvSpPr>
        <p:spPr>
          <a:xfrm>
            <a:off x="838200" y="1279525"/>
            <a:ext cx="10515600" cy="4897438"/>
          </a:xfrm>
        </p:spPr>
        <p:txBody>
          <a:bodyPr/>
          <a:lstStyle/>
          <a:p>
            <a:pPr marL="0" indent="0">
              <a:buFont typeface="Arial" charset="0"/>
              <a:buNone/>
            </a:pPr>
            <a:r>
              <a:rPr lang="it-IT" sz="3200"/>
              <a:t>Questi obiettivi sono più facili da raggiungere se viene costituito e mantenuto un sistema amministrativo contabile che comprenda una serie di controlli interni che sono ritenuti necessari.</a:t>
            </a:r>
          </a:p>
          <a:p>
            <a:pPr marL="0" indent="0">
              <a:buFont typeface="Arial" charset="0"/>
              <a:buNone/>
            </a:pPr>
            <a:r>
              <a:rPr lang="it-IT" sz="3200"/>
              <a:t>Il sistema di controllo interno è rappresentato dalle linee di azione e dalle procedure (controlli interni) adottate dalla direzione al fine di permettere il raggiungimento degli obiettivi aziendali e di assicurare una condotta efficiente e ordinata dell’attività aziendale.</a:t>
            </a:r>
          </a:p>
        </p:txBody>
      </p:sp>
      <p:sp>
        <p:nvSpPr>
          <p:cNvPr id="2" name="Segnaposto numero diapositiva 1">
            <a:extLst>
              <a:ext uri="{FF2B5EF4-FFF2-40B4-BE49-F238E27FC236}">
                <a16:creationId xmlns:a16="http://schemas.microsoft.com/office/drawing/2014/main" id="{E88E385F-E1CE-4A92-B303-45945E909219}"/>
              </a:ext>
            </a:extLst>
          </p:cNvPr>
          <p:cNvSpPr>
            <a:spLocks noGrp="1"/>
          </p:cNvSpPr>
          <p:nvPr>
            <p:ph type="sldNum" sz="quarter" idx="12"/>
          </p:nvPr>
        </p:nvSpPr>
        <p:spPr/>
        <p:txBody>
          <a:bodyPr/>
          <a:lstStyle/>
          <a:p>
            <a:pPr>
              <a:defRPr/>
            </a:pPr>
            <a:fld id="{DCFFC07E-9A8A-4589-A7D5-372B07749E0D}" type="slidenum">
              <a:rPr lang="it-IT" smtClean="0"/>
              <a:pPr>
                <a:defRPr/>
              </a:pPr>
              <a:t>32</a:t>
            </a:fld>
            <a:endParaRPr lang="it-IT"/>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8" name="Text Box 4"/>
          <p:cNvSpPr txBox="1">
            <a:spLocks noChangeArrowheads="1"/>
          </p:cNvSpPr>
          <p:nvPr/>
        </p:nvSpPr>
        <p:spPr bwMode="auto">
          <a:xfrm>
            <a:off x="2393950" y="409874"/>
            <a:ext cx="9010592" cy="461665"/>
          </a:xfrm>
          <a:prstGeom prst="rect">
            <a:avLst/>
          </a:prstGeom>
          <a:solidFill>
            <a:srgbClr val="FF99CC">
              <a:alpha val="44000"/>
            </a:srgbClr>
          </a:solidFill>
          <a:ln w="9525">
            <a:solidFill>
              <a:schemeClr val="tx1"/>
            </a:solidFill>
            <a:miter lim="800000"/>
            <a:headEnd/>
            <a:tailEnd/>
          </a:ln>
          <a:effectLst/>
        </p:spPr>
        <p:txBody>
          <a:bodyPr wrap="square">
            <a:spAutoFit/>
          </a:bodyPr>
          <a:lstStyle/>
          <a:p>
            <a:pPr algn="ctr">
              <a:spcBef>
                <a:spcPct val="50000"/>
              </a:spcBef>
            </a:pPr>
            <a:r>
              <a:rPr lang="it-IT" sz="2400" b="1">
                <a:solidFill>
                  <a:schemeClr val="folHlink"/>
                </a:solidFill>
                <a:effectLst>
                  <a:outerShdw blurRad="38100" dist="38100" dir="2700000" algn="tl">
                    <a:srgbClr val="000000"/>
                  </a:outerShdw>
                </a:effectLst>
              </a:rPr>
              <a:t>COMPONENTI DEL CONTROLLO INTERNO</a:t>
            </a:r>
          </a:p>
        </p:txBody>
      </p:sp>
      <p:sp>
        <p:nvSpPr>
          <p:cNvPr id="57350" name="Text Box 6"/>
          <p:cNvSpPr txBox="1">
            <a:spLocks noChangeArrowheads="1"/>
          </p:cNvSpPr>
          <p:nvPr/>
        </p:nvSpPr>
        <p:spPr bwMode="auto">
          <a:xfrm>
            <a:off x="695325" y="1609725"/>
            <a:ext cx="3397250" cy="376238"/>
          </a:xfrm>
          <a:prstGeom prst="rect">
            <a:avLst/>
          </a:prstGeom>
          <a:solidFill>
            <a:srgbClr val="FFCC99">
              <a:alpha val="67000"/>
            </a:srgbClr>
          </a:solidFill>
          <a:ln w="9525">
            <a:solidFill>
              <a:schemeClr val="tx1"/>
            </a:solidFill>
            <a:miter lim="800000"/>
            <a:headEnd/>
            <a:tailEnd/>
          </a:ln>
          <a:effectLst/>
        </p:spPr>
        <p:txBody>
          <a:bodyPr>
            <a:spAutoFit/>
          </a:bodyPr>
          <a:lstStyle/>
          <a:p>
            <a:pPr>
              <a:spcBef>
                <a:spcPct val="50000"/>
              </a:spcBef>
            </a:pPr>
            <a:r>
              <a:rPr lang="it-IT" b="1">
                <a:effectLst>
                  <a:outerShdw blurRad="38100" dist="38100" dir="2700000" algn="tl">
                    <a:srgbClr val="FFFFFF"/>
                  </a:outerShdw>
                </a:effectLst>
              </a:rPr>
              <a:t>AMBIENTE DI CONTROLLO</a:t>
            </a:r>
          </a:p>
        </p:txBody>
      </p:sp>
      <p:sp>
        <p:nvSpPr>
          <p:cNvPr id="57351" name="Text Box 7"/>
          <p:cNvSpPr txBox="1">
            <a:spLocks noChangeArrowheads="1"/>
          </p:cNvSpPr>
          <p:nvPr/>
        </p:nvSpPr>
        <p:spPr bwMode="auto">
          <a:xfrm>
            <a:off x="5418138" y="1365250"/>
            <a:ext cx="6073775" cy="915988"/>
          </a:xfrm>
          <a:prstGeom prst="rect">
            <a:avLst/>
          </a:prstGeom>
          <a:noFill/>
          <a:ln w="9525">
            <a:noFill/>
            <a:miter lim="800000"/>
            <a:headEnd/>
            <a:tailEnd/>
          </a:ln>
          <a:effectLst/>
        </p:spPr>
        <p:txBody>
          <a:bodyPr>
            <a:spAutoFit/>
          </a:bodyPr>
          <a:lstStyle/>
          <a:p>
            <a:pPr>
              <a:spcBef>
                <a:spcPct val="50000"/>
              </a:spcBef>
            </a:pPr>
            <a:r>
              <a:rPr lang="it-IT"/>
              <a:t>Si riferisce essenzialmente ai valori etici e alla filosofia di gestione del management, inclusa l’assegnazione di ruoli e responsabilità</a:t>
            </a:r>
          </a:p>
        </p:txBody>
      </p:sp>
      <p:sp>
        <p:nvSpPr>
          <p:cNvPr id="57352" name="Line 8"/>
          <p:cNvSpPr>
            <a:spLocks noChangeShapeType="1"/>
          </p:cNvSpPr>
          <p:nvPr/>
        </p:nvSpPr>
        <p:spPr bwMode="auto">
          <a:xfrm flipV="1">
            <a:off x="4094163" y="1801813"/>
            <a:ext cx="1201737" cy="12700"/>
          </a:xfrm>
          <a:prstGeom prst="line">
            <a:avLst/>
          </a:prstGeom>
          <a:noFill/>
          <a:ln w="9525">
            <a:solidFill>
              <a:schemeClr val="tx1"/>
            </a:solidFill>
            <a:round/>
            <a:headEnd/>
            <a:tailEnd type="triangle" w="med" len="med"/>
          </a:ln>
          <a:effectLst/>
        </p:spPr>
        <p:txBody>
          <a:bodyPr/>
          <a:lstStyle/>
          <a:p>
            <a:endParaRPr lang="it-IT"/>
          </a:p>
        </p:txBody>
      </p:sp>
      <p:sp>
        <p:nvSpPr>
          <p:cNvPr id="57353" name="Text Box 9"/>
          <p:cNvSpPr txBox="1">
            <a:spLocks noChangeArrowheads="1"/>
          </p:cNvSpPr>
          <p:nvPr/>
        </p:nvSpPr>
        <p:spPr bwMode="auto">
          <a:xfrm>
            <a:off x="696913" y="2511425"/>
            <a:ext cx="10712450" cy="376238"/>
          </a:xfrm>
          <a:prstGeom prst="rect">
            <a:avLst/>
          </a:prstGeom>
          <a:solidFill>
            <a:srgbClr val="FFCC99">
              <a:alpha val="67000"/>
            </a:srgbClr>
          </a:solidFill>
          <a:ln w="9525">
            <a:solidFill>
              <a:schemeClr val="tx1"/>
            </a:solidFill>
            <a:miter lim="800000"/>
            <a:headEnd/>
            <a:tailEnd/>
          </a:ln>
          <a:effectLst/>
        </p:spPr>
        <p:txBody>
          <a:bodyPr>
            <a:spAutoFit/>
          </a:bodyPr>
          <a:lstStyle/>
          <a:p>
            <a:pPr>
              <a:spcBef>
                <a:spcPct val="50000"/>
              </a:spcBef>
            </a:pPr>
            <a:r>
              <a:rPr lang="it-IT" b="1">
                <a:effectLst>
                  <a:outerShdw blurRad="38100" dist="38100" dir="2700000" algn="tl">
                    <a:srgbClr val="FFFFFF"/>
                  </a:outerShdw>
                </a:effectLst>
              </a:rPr>
              <a:t>PROCESSO DI VALUTAZIONE DEL RISCHIO ADOTTATO DALL’IMPRESA</a:t>
            </a:r>
          </a:p>
        </p:txBody>
      </p:sp>
      <p:sp>
        <p:nvSpPr>
          <p:cNvPr id="57354" name="Text Box 10"/>
          <p:cNvSpPr txBox="1">
            <a:spLocks noChangeArrowheads="1"/>
          </p:cNvSpPr>
          <p:nvPr/>
        </p:nvSpPr>
        <p:spPr bwMode="auto">
          <a:xfrm>
            <a:off x="725488" y="3282950"/>
            <a:ext cx="3397250" cy="376238"/>
          </a:xfrm>
          <a:prstGeom prst="rect">
            <a:avLst/>
          </a:prstGeom>
          <a:solidFill>
            <a:srgbClr val="FFCC99">
              <a:alpha val="67000"/>
            </a:srgbClr>
          </a:solidFill>
          <a:ln w="9525">
            <a:solidFill>
              <a:schemeClr val="tx1"/>
            </a:solidFill>
            <a:miter lim="800000"/>
            <a:headEnd/>
            <a:tailEnd/>
          </a:ln>
          <a:effectLst/>
        </p:spPr>
        <p:txBody>
          <a:bodyPr>
            <a:spAutoFit/>
          </a:bodyPr>
          <a:lstStyle/>
          <a:p>
            <a:pPr>
              <a:spcBef>
                <a:spcPct val="50000"/>
              </a:spcBef>
            </a:pPr>
            <a:r>
              <a:rPr lang="it-IT" b="1">
                <a:effectLst>
                  <a:outerShdw blurRad="38100" dist="38100" dir="2700000" algn="tl">
                    <a:srgbClr val="FFFFFF"/>
                  </a:outerShdw>
                </a:effectLst>
              </a:rPr>
              <a:t>SISTEMA INFORMATIVO</a:t>
            </a:r>
          </a:p>
        </p:txBody>
      </p:sp>
      <p:sp>
        <p:nvSpPr>
          <p:cNvPr id="57355" name="Text Box 11"/>
          <p:cNvSpPr txBox="1">
            <a:spLocks noChangeArrowheads="1"/>
          </p:cNvSpPr>
          <p:nvPr/>
        </p:nvSpPr>
        <p:spPr bwMode="auto">
          <a:xfrm>
            <a:off x="5448300" y="3206750"/>
            <a:ext cx="6073775" cy="641350"/>
          </a:xfrm>
          <a:prstGeom prst="rect">
            <a:avLst/>
          </a:prstGeom>
          <a:noFill/>
          <a:ln w="9525">
            <a:noFill/>
            <a:miter lim="800000"/>
            <a:headEnd/>
            <a:tailEnd/>
          </a:ln>
          <a:effectLst/>
        </p:spPr>
        <p:txBody>
          <a:bodyPr>
            <a:spAutoFit/>
          </a:bodyPr>
          <a:lstStyle/>
          <a:p>
            <a:pPr>
              <a:spcBef>
                <a:spcPct val="50000"/>
              </a:spcBef>
            </a:pPr>
            <a:r>
              <a:rPr lang="it-IT"/>
              <a:t>Insieme ai processi di gestione correlati rilevanti per l’informativa economico-finanziaria e la comunicazione</a:t>
            </a:r>
          </a:p>
        </p:txBody>
      </p:sp>
      <p:sp>
        <p:nvSpPr>
          <p:cNvPr id="57356" name="Line 12"/>
          <p:cNvSpPr>
            <a:spLocks noChangeShapeType="1"/>
          </p:cNvSpPr>
          <p:nvPr/>
        </p:nvSpPr>
        <p:spPr bwMode="auto">
          <a:xfrm>
            <a:off x="4135438" y="3438525"/>
            <a:ext cx="1200150" cy="0"/>
          </a:xfrm>
          <a:prstGeom prst="line">
            <a:avLst/>
          </a:prstGeom>
          <a:noFill/>
          <a:ln w="9525">
            <a:solidFill>
              <a:schemeClr val="tx1"/>
            </a:solidFill>
            <a:round/>
            <a:headEnd/>
            <a:tailEnd type="triangle" w="med" len="med"/>
          </a:ln>
          <a:effectLst/>
        </p:spPr>
        <p:txBody>
          <a:bodyPr/>
          <a:lstStyle/>
          <a:p>
            <a:endParaRPr lang="it-IT"/>
          </a:p>
        </p:txBody>
      </p:sp>
      <p:sp>
        <p:nvSpPr>
          <p:cNvPr id="57357" name="Text Box 13"/>
          <p:cNvSpPr txBox="1">
            <a:spLocks noChangeArrowheads="1"/>
          </p:cNvSpPr>
          <p:nvPr/>
        </p:nvSpPr>
        <p:spPr bwMode="auto">
          <a:xfrm>
            <a:off x="5497513" y="4065588"/>
            <a:ext cx="6073775" cy="915987"/>
          </a:xfrm>
          <a:prstGeom prst="rect">
            <a:avLst/>
          </a:prstGeom>
          <a:noFill/>
          <a:ln w="9525">
            <a:noFill/>
            <a:miter lim="800000"/>
            <a:headEnd/>
            <a:tailEnd/>
          </a:ln>
          <a:effectLst/>
        </p:spPr>
        <p:txBody>
          <a:bodyPr>
            <a:spAutoFit/>
          </a:bodyPr>
          <a:lstStyle/>
          <a:p>
            <a:pPr>
              <a:spcBef>
                <a:spcPct val="50000"/>
              </a:spcBef>
            </a:pPr>
            <a:r>
              <a:rPr lang="it-IT"/>
              <a:t>Ossia le procedure atte ad assicurare l’integrità dei dati contabili e raggiungere gli obiettivi di controllo per transazioni derivanti da cicli</a:t>
            </a:r>
          </a:p>
        </p:txBody>
      </p:sp>
      <p:sp>
        <p:nvSpPr>
          <p:cNvPr id="57358" name="Text Box 14"/>
          <p:cNvSpPr txBox="1">
            <a:spLocks noChangeArrowheads="1"/>
          </p:cNvSpPr>
          <p:nvPr/>
        </p:nvSpPr>
        <p:spPr bwMode="auto">
          <a:xfrm>
            <a:off x="741363" y="4170363"/>
            <a:ext cx="3397250" cy="376237"/>
          </a:xfrm>
          <a:prstGeom prst="rect">
            <a:avLst/>
          </a:prstGeom>
          <a:solidFill>
            <a:srgbClr val="FFCC99">
              <a:alpha val="67000"/>
            </a:srgbClr>
          </a:solidFill>
          <a:ln w="9525">
            <a:solidFill>
              <a:schemeClr val="tx1"/>
            </a:solidFill>
            <a:miter lim="800000"/>
            <a:headEnd/>
            <a:tailEnd/>
          </a:ln>
          <a:effectLst/>
        </p:spPr>
        <p:txBody>
          <a:bodyPr>
            <a:spAutoFit/>
          </a:bodyPr>
          <a:lstStyle/>
          <a:p>
            <a:pPr>
              <a:spcBef>
                <a:spcPct val="50000"/>
              </a:spcBef>
            </a:pPr>
            <a:r>
              <a:rPr lang="it-IT" b="1">
                <a:effectLst>
                  <a:outerShdw blurRad="38100" dist="38100" dir="2700000" algn="tl">
                    <a:srgbClr val="FFFFFF"/>
                  </a:outerShdw>
                </a:effectLst>
              </a:rPr>
              <a:t>ATTIVITA’ DI CONTROLLO</a:t>
            </a:r>
          </a:p>
        </p:txBody>
      </p:sp>
      <p:sp>
        <p:nvSpPr>
          <p:cNvPr id="57359" name="Line 15"/>
          <p:cNvSpPr>
            <a:spLocks noChangeShapeType="1"/>
          </p:cNvSpPr>
          <p:nvPr/>
        </p:nvSpPr>
        <p:spPr bwMode="auto">
          <a:xfrm>
            <a:off x="4148138" y="4349750"/>
            <a:ext cx="1243012" cy="0"/>
          </a:xfrm>
          <a:prstGeom prst="line">
            <a:avLst/>
          </a:prstGeom>
          <a:noFill/>
          <a:ln w="9525">
            <a:solidFill>
              <a:schemeClr val="tx1"/>
            </a:solidFill>
            <a:round/>
            <a:headEnd/>
            <a:tailEnd type="triangle" w="med" len="med"/>
          </a:ln>
          <a:effectLst/>
        </p:spPr>
        <p:txBody>
          <a:bodyPr/>
          <a:lstStyle/>
          <a:p>
            <a:endParaRPr lang="it-IT"/>
          </a:p>
        </p:txBody>
      </p:sp>
      <p:sp>
        <p:nvSpPr>
          <p:cNvPr id="57360" name="Text Box 16"/>
          <p:cNvSpPr txBox="1">
            <a:spLocks noChangeArrowheads="1"/>
          </p:cNvSpPr>
          <p:nvPr/>
        </p:nvSpPr>
        <p:spPr bwMode="auto">
          <a:xfrm>
            <a:off x="757238" y="5280025"/>
            <a:ext cx="3397250" cy="650875"/>
          </a:xfrm>
          <a:prstGeom prst="rect">
            <a:avLst/>
          </a:prstGeom>
          <a:solidFill>
            <a:srgbClr val="FFCC99">
              <a:alpha val="67000"/>
            </a:srgbClr>
          </a:solidFill>
          <a:ln w="9525">
            <a:solidFill>
              <a:schemeClr val="tx1"/>
            </a:solidFill>
            <a:miter lim="800000"/>
            <a:headEnd/>
            <a:tailEnd/>
          </a:ln>
          <a:effectLst/>
        </p:spPr>
        <p:txBody>
          <a:bodyPr>
            <a:spAutoFit/>
          </a:bodyPr>
          <a:lstStyle/>
          <a:p>
            <a:pPr>
              <a:spcBef>
                <a:spcPct val="50000"/>
              </a:spcBef>
            </a:pPr>
            <a:r>
              <a:rPr lang="it-IT" b="1">
                <a:effectLst>
                  <a:outerShdw blurRad="38100" dist="38100" dir="2700000" algn="tl">
                    <a:srgbClr val="FFFFFF"/>
                  </a:outerShdw>
                </a:effectLst>
              </a:rPr>
              <a:t>MONITORAGGIO DEI CONTROLLI</a:t>
            </a:r>
          </a:p>
        </p:txBody>
      </p:sp>
      <p:sp>
        <p:nvSpPr>
          <p:cNvPr id="57361" name="Text Box 17"/>
          <p:cNvSpPr txBox="1">
            <a:spLocks noChangeArrowheads="1"/>
          </p:cNvSpPr>
          <p:nvPr/>
        </p:nvSpPr>
        <p:spPr bwMode="auto">
          <a:xfrm>
            <a:off x="5540375" y="5133975"/>
            <a:ext cx="6073775" cy="1190625"/>
          </a:xfrm>
          <a:prstGeom prst="rect">
            <a:avLst/>
          </a:prstGeom>
          <a:noFill/>
          <a:ln w="9525">
            <a:noFill/>
            <a:miter lim="800000"/>
            <a:headEnd/>
            <a:tailEnd/>
          </a:ln>
          <a:effectLst/>
        </p:spPr>
        <p:txBody>
          <a:bodyPr>
            <a:spAutoFit/>
          </a:bodyPr>
          <a:lstStyle/>
          <a:p>
            <a:pPr>
              <a:spcBef>
                <a:spcPct val="50000"/>
              </a:spcBef>
            </a:pPr>
            <a:r>
              <a:rPr lang="it-IT"/>
              <a:t>Regolare attività di supervisione delle attività svolte dal management aziendale al fine di identificare errori risultanti da mancanza o non operatività di controlli oppure esistenti nel sistema contabile</a:t>
            </a:r>
          </a:p>
        </p:txBody>
      </p:sp>
      <p:sp>
        <p:nvSpPr>
          <p:cNvPr id="57362" name="Line 18"/>
          <p:cNvSpPr>
            <a:spLocks noChangeShapeType="1"/>
          </p:cNvSpPr>
          <p:nvPr/>
        </p:nvSpPr>
        <p:spPr bwMode="auto">
          <a:xfrm flipV="1">
            <a:off x="4189413" y="5538788"/>
            <a:ext cx="1160462" cy="12700"/>
          </a:xfrm>
          <a:prstGeom prst="line">
            <a:avLst/>
          </a:prstGeom>
          <a:noFill/>
          <a:ln w="9525">
            <a:solidFill>
              <a:schemeClr val="tx1"/>
            </a:solidFill>
            <a:round/>
            <a:headEnd/>
            <a:tailEnd type="triangle" w="med" len="med"/>
          </a:ln>
          <a:effectLst/>
        </p:spPr>
        <p:txBody>
          <a:bodyPr/>
          <a:lstStyle/>
          <a:p>
            <a:endParaRPr lang="it-IT"/>
          </a:p>
        </p:txBody>
      </p:sp>
      <p:sp>
        <p:nvSpPr>
          <p:cNvPr id="2" name="Segnaposto numero diapositiva 1">
            <a:extLst>
              <a:ext uri="{FF2B5EF4-FFF2-40B4-BE49-F238E27FC236}">
                <a16:creationId xmlns:a16="http://schemas.microsoft.com/office/drawing/2014/main" id="{E613C23F-4AC0-40A9-B437-789E4170C687}"/>
              </a:ext>
            </a:extLst>
          </p:cNvPr>
          <p:cNvSpPr>
            <a:spLocks noGrp="1"/>
          </p:cNvSpPr>
          <p:nvPr>
            <p:ph type="sldNum" sz="quarter" idx="12"/>
          </p:nvPr>
        </p:nvSpPr>
        <p:spPr/>
        <p:txBody>
          <a:bodyPr/>
          <a:lstStyle/>
          <a:p>
            <a:pPr>
              <a:defRPr/>
            </a:pPr>
            <a:fld id="{DCFFC07E-9A8A-4589-A7D5-372B07749E0D}" type="slidenum">
              <a:rPr lang="it-IT" smtClean="0"/>
              <a:pPr>
                <a:defRPr/>
              </a:pPr>
              <a:t>33</a:t>
            </a:fld>
            <a:endParaRPr lang="it-IT"/>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Text Box 4"/>
          <p:cNvSpPr txBox="1">
            <a:spLocks noChangeArrowheads="1"/>
          </p:cNvSpPr>
          <p:nvPr/>
        </p:nvSpPr>
        <p:spPr bwMode="auto">
          <a:xfrm>
            <a:off x="504824" y="1696477"/>
            <a:ext cx="3903663" cy="71120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a:spAutoFit/>
          </a:bodyPr>
          <a:lstStyle/>
          <a:p>
            <a:pPr algn="ctr">
              <a:spcBef>
                <a:spcPct val="50000"/>
              </a:spcBef>
            </a:pPr>
            <a:r>
              <a:rPr lang="it-IT" sz="2000" b="1">
                <a:solidFill>
                  <a:schemeClr val="tx2"/>
                </a:solidFill>
                <a:effectLst>
                  <a:outerShdw blurRad="38100" dist="38100" dir="2700000" algn="tl">
                    <a:srgbClr val="000000"/>
                  </a:outerShdw>
                </a:effectLst>
              </a:rPr>
              <a:t>ANALISI DEL SISTEMA DI CONTROLLO INTERNO</a:t>
            </a:r>
          </a:p>
        </p:txBody>
      </p:sp>
      <p:sp>
        <p:nvSpPr>
          <p:cNvPr id="58373" name="Text Box 5"/>
          <p:cNvSpPr txBox="1">
            <a:spLocks noChangeArrowheads="1"/>
          </p:cNvSpPr>
          <p:nvPr/>
        </p:nvSpPr>
        <p:spPr bwMode="auto">
          <a:xfrm>
            <a:off x="5813425" y="1113071"/>
            <a:ext cx="5976937" cy="1878013"/>
          </a:xfrm>
          <a:prstGeom prst="rect">
            <a:avLst/>
          </a:prstGeom>
          <a:noFill/>
          <a:ln w="9525">
            <a:noFill/>
            <a:miter lim="800000"/>
            <a:headEnd/>
            <a:tailEnd/>
          </a:ln>
          <a:effectLst/>
        </p:spPr>
        <p:txBody>
          <a:bodyPr>
            <a:spAutoFit/>
          </a:bodyPr>
          <a:lstStyle/>
          <a:p>
            <a:pPr>
              <a:spcBef>
                <a:spcPct val="50000"/>
              </a:spcBef>
            </a:pPr>
            <a:r>
              <a:rPr lang="it-IT" dirty="0"/>
              <a:t>Ha come obiettivo al </a:t>
            </a:r>
            <a:r>
              <a:rPr lang="it-IT" b="1" dirty="0">
                <a:solidFill>
                  <a:schemeClr val="tx2"/>
                </a:solidFill>
                <a:effectLst>
                  <a:outerShdw blurRad="38100" dist="38100" dir="2700000" algn="tl">
                    <a:srgbClr val="C0C0C0"/>
                  </a:outerShdw>
                </a:effectLst>
              </a:rPr>
              <a:t>DEFINIZIONE DEL RISCHIO DI REVISIONE e L’AMPIEZZA DELLE PROCEDURE</a:t>
            </a:r>
            <a:r>
              <a:rPr lang="it-IT" dirty="0"/>
              <a:t> di sostanza sui saldi di bilancio.</a:t>
            </a:r>
          </a:p>
          <a:p>
            <a:pPr>
              <a:spcBef>
                <a:spcPct val="50000"/>
              </a:spcBef>
            </a:pPr>
            <a:r>
              <a:rPr lang="it-IT" dirty="0"/>
              <a:t>Non è quindi finalizzata all’espressione di un giudizio di affidabilità del sistema di controllo interno nel suo complesso.</a:t>
            </a:r>
          </a:p>
        </p:txBody>
      </p:sp>
      <p:sp>
        <p:nvSpPr>
          <p:cNvPr id="58374" name="Line 6"/>
          <p:cNvSpPr>
            <a:spLocks noChangeShapeType="1"/>
          </p:cNvSpPr>
          <p:nvPr/>
        </p:nvSpPr>
        <p:spPr bwMode="auto">
          <a:xfrm>
            <a:off x="4421188" y="2052077"/>
            <a:ext cx="1338262" cy="0"/>
          </a:xfrm>
          <a:prstGeom prst="line">
            <a:avLst/>
          </a:prstGeom>
          <a:noFill/>
          <a:ln w="9525">
            <a:solidFill>
              <a:schemeClr val="tx1"/>
            </a:solidFill>
            <a:round/>
            <a:headEnd/>
            <a:tailEnd type="triangle" w="med" len="med"/>
          </a:ln>
          <a:effectLst/>
        </p:spPr>
        <p:txBody>
          <a:bodyPr/>
          <a:lstStyle/>
          <a:p>
            <a:endParaRPr lang="it-IT"/>
          </a:p>
        </p:txBody>
      </p:sp>
      <p:sp>
        <p:nvSpPr>
          <p:cNvPr id="58375" name="Text Box 7"/>
          <p:cNvSpPr txBox="1">
            <a:spLocks noChangeArrowheads="1"/>
          </p:cNvSpPr>
          <p:nvPr/>
        </p:nvSpPr>
        <p:spPr bwMode="auto">
          <a:xfrm>
            <a:off x="532606" y="4278545"/>
            <a:ext cx="3848100" cy="406400"/>
          </a:xfrm>
          <a:prstGeom prst="rect">
            <a:avLst/>
          </a:prstGeom>
          <a:noFill/>
          <a:ln w="9525">
            <a:solidFill>
              <a:schemeClr val="tx1"/>
            </a:solidFill>
            <a:miter lim="800000"/>
            <a:headEnd/>
            <a:tailEnd/>
          </a:ln>
          <a:effectLst/>
        </p:spPr>
        <p:txBody>
          <a:bodyPr>
            <a:spAutoFit/>
          </a:bodyPr>
          <a:lstStyle/>
          <a:p>
            <a:pPr algn="ctr">
              <a:spcBef>
                <a:spcPct val="50000"/>
              </a:spcBef>
            </a:pPr>
            <a:r>
              <a:rPr lang="it-IT" sz="2000" b="1">
                <a:solidFill>
                  <a:schemeClr val="accent1"/>
                </a:solidFill>
                <a:effectLst>
                  <a:outerShdw blurRad="38100" dist="38100" dir="2700000" algn="tl">
                    <a:srgbClr val="C0C0C0"/>
                  </a:outerShdw>
                </a:effectLst>
              </a:rPr>
              <a:t>ANALISI DEL REVISORE</a:t>
            </a:r>
          </a:p>
        </p:txBody>
      </p:sp>
      <p:sp>
        <p:nvSpPr>
          <p:cNvPr id="58376" name="Text Box 8"/>
          <p:cNvSpPr txBox="1">
            <a:spLocks noChangeArrowheads="1"/>
          </p:cNvSpPr>
          <p:nvPr/>
        </p:nvSpPr>
        <p:spPr bwMode="auto">
          <a:xfrm>
            <a:off x="5813425" y="3397482"/>
            <a:ext cx="5676900" cy="2574925"/>
          </a:xfrm>
          <a:prstGeom prst="rect">
            <a:avLst/>
          </a:prstGeom>
          <a:solidFill>
            <a:srgbClr val="FFFF99">
              <a:alpha val="56000"/>
            </a:srgbClr>
          </a:solidFill>
          <a:ln w="9525">
            <a:solidFill>
              <a:schemeClr val="tx1"/>
            </a:solidFill>
            <a:miter lim="800000"/>
            <a:headEnd/>
            <a:tailEnd/>
          </a:ln>
          <a:effectLst/>
        </p:spPr>
        <p:txBody>
          <a:bodyPr>
            <a:spAutoFit/>
          </a:bodyPr>
          <a:lstStyle/>
          <a:p>
            <a:pPr>
              <a:spcBef>
                <a:spcPct val="50000"/>
              </a:spcBef>
              <a:buFontTx/>
              <a:buChar char="-"/>
            </a:pPr>
            <a:r>
              <a:rPr lang="it-IT"/>
              <a:t> Analisi del rischio di errori significativi nelle operazioni di impresa non identificati e corretti dal sistema di controllo interno</a:t>
            </a:r>
          </a:p>
          <a:p>
            <a:pPr>
              <a:spcBef>
                <a:spcPct val="50000"/>
              </a:spcBef>
              <a:buFontTx/>
              <a:buChar char="-"/>
            </a:pPr>
            <a:r>
              <a:rPr lang="it-IT"/>
              <a:t> le modalità di redazione del bilancio di esercizio con particolare riferimento al rischio di errori nei dati base e al grado di discrezionalità utilizzato</a:t>
            </a:r>
          </a:p>
          <a:p>
            <a:pPr>
              <a:spcBef>
                <a:spcPct val="50000"/>
              </a:spcBef>
              <a:buFontTx/>
              <a:buChar char="-"/>
            </a:pPr>
            <a:r>
              <a:rPr lang="it-IT"/>
              <a:t> l’esistenza di procedure contabili che vengono applicate periodicamente</a:t>
            </a:r>
          </a:p>
        </p:txBody>
      </p:sp>
      <p:sp>
        <p:nvSpPr>
          <p:cNvPr id="58377" name="Line 9"/>
          <p:cNvSpPr>
            <a:spLocks noChangeShapeType="1"/>
          </p:cNvSpPr>
          <p:nvPr/>
        </p:nvSpPr>
        <p:spPr bwMode="auto">
          <a:xfrm>
            <a:off x="4421188" y="4481745"/>
            <a:ext cx="1392237" cy="0"/>
          </a:xfrm>
          <a:prstGeom prst="line">
            <a:avLst/>
          </a:prstGeom>
          <a:noFill/>
          <a:ln w="9525">
            <a:solidFill>
              <a:schemeClr val="tx1"/>
            </a:solidFill>
            <a:round/>
            <a:headEnd/>
            <a:tailEnd type="triangle" w="med" len="med"/>
          </a:ln>
          <a:effectLst/>
        </p:spPr>
        <p:txBody>
          <a:bodyPr/>
          <a:lstStyle/>
          <a:p>
            <a:endParaRPr lang="it-IT"/>
          </a:p>
        </p:txBody>
      </p:sp>
      <p:sp>
        <p:nvSpPr>
          <p:cNvPr id="2" name="Segnaposto numero diapositiva 1">
            <a:extLst>
              <a:ext uri="{FF2B5EF4-FFF2-40B4-BE49-F238E27FC236}">
                <a16:creationId xmlns:a16="http://schemas.microsoft.com/office/drawing/2014/main" id="{BCD71C40-EA01-4346-BDB7-9214642E5606}"/>
              </a:ext>
            </a:extLst>
          </p:cNvPr>
          <p:cNvSpPr>
            <a:spLocks noGrp="1"/>
          </p:cNvSpPr>
          <p:nvPr>
            <p:ph type="sldNum" sz="quarter" idx="12"/>
          </p:nvPr>
        </p:nvSpPr>
        <p:spPr/>
        <p:txBody>
          <a:bodyPr/>
          <a:lstStyle/>
          <a:p>
            <a:pPr>
              <a:defRPr/>
            </a:pPr>
            <a:fld id="{DCFFC07E-9A8A-4589-A7D5-372B07749E0D}" type="slidenum">
              <a:rPr lang="it-IT" smtClean="0"/>
              <a:pPr>
                <a:defRPr/>
              </a:pPr>
              <a:t>34</a:t>
            </a:fld>
            <a:endParaRPr lang="it-IT"/>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6" name="Text Box 4"/>
          <p:cNvSpPr txBox="1">
            <a:spLocks noChangeArrowheads="1"/>
          </p:cNvSpPr>
          <p:nvPr/>
        </p:nvSpPr>
        <p:spPr bwMode="auto">
          <a:xfrm>
            <a:off x="546100" y="917674"/>
            <a:ext cx="11341100" cy="1384995"/>
          </a:xfrm>
          <a:prstGeom prst="rect">
            <a:avLst/>
          </a:prstGeom>
          <a:solidFill>
            <a:srgbClr val="99CCFF">
              <a:alpha val="32001"/>
            </a:srgbClr>
          </a:solidFill>
          <a:ln w="9525">
            <a:solidFill>
              <a:schemeClr val="tx1"/>
            </a:solidFill>
            <a:miter lim="800000"/>
            <a:headEnd/>
            <a:tailEnd/>
          </a:ln>
          <a:effectLst/>
        </p:spPr>
        <p:txBody>
          <a:bodyPr>
            <a:spAutoFit/>
          </a:bodyPr>
          <a:lstStyle/>
          <a:p>
            <a:pPr algn="just">
              <a:spcBef>
                <a:spcPct val="50000"/>
              </a:spcBef>
            </a:pPr>
            <a:r>
              <a:rPr lang="it-IT" dirty="0"/>
              <a:t>In base a queste considerazioni il revisore decide se fare affidamento in tutto o in parte, sul sistema di controllo interno. In questo caso prosegue con la rilevazione e documentazione dei controlli interni su cui è certo di poter contare.</a:t>
            </a:r>
          </a:p>
          <a:p>
            <a:pPr algn="just">
              <a:spcBef>
                <a:spcPct val="50000"/>
              </a:spcBef>
            </a:pPr>
            <a:r>
              <a:rPr lang="it-IT" dirty="0"/>
              <a:t>Il passo successivo è la </a:t>
            </a:r>
            <a:r>
              <a:rPr lang="it-IT" b="1" dirty="0">
                <a:solidFill>
                  <a:schemeClr val="accent1"/>
                </a:solidFill>
                <a:effectLst>
                  <a:outerShdw blurRad="38100" dist="38100" dir="2700000" algn="tl">
                    <a:srgbClr val="000000"/>
                  </a:outerShdw>
                </a:effectLst>
              </a:rPr>
              <a:t>VALUTAZIONE PRELIMINARE DEI CONTROLLI INTERNI INDICATI</a:t>
            </a:r>
            <a:r>
              <a:rPr lang="it-IT" sz="2000" dirty="0"/>
              <a:t>.</a:t>
            </a:r>
          </a:p>
        </p:txBody>
      </p:sp>
      <p:sp>
        <p:nvSpPr>
          <p:cNvPr id="59397" name="Text Box 5"/>
          <p:cNvSpPr txBox="1">
            <a:spLocks noChangeArrowheads="1"/>
          </p:cNvSpPr>
          <p:nvPr/>
        </p:nvSpPr>
        <p:spPr bwMode="auto">
          <a:xfrm>
            <a:off x="504825" y="2534233"/>
            <a:ext cx="2962275" cy="406400"/>
          </a:xfrm>
          <a:prstGeom prst="rect">
            <a:avLst/>
          </a:prstGeom>
          <a:solidFill>
            <a:srgbClr val="FFFF99">
              <a:alpha val="44000"/>
            </a:srgbClr>
          </a:solidFill>
          <a:ln w="9525">
            <a:solidFill>
              <a:schemeClr val="tx1"/>
            </a:solidFill>
            <a:miter lim="800000"/>
            <a:headEnd/>
            <a:tailEnd/>
          </a:ln>
          <a:effectLst/>
        </p:spPr>
        <p:txBody>
          <a:bodyPr>
            <a:spAutoFit/>
          </a:bodyPr>
          <a:lstStyle/>
          <a:p>
            <a:pPr>
              <a:spcBef>
                <a:spcPct val="50000"/>
              </a:spcBef>
            </a:pPr>
            <a:r>
              <a:rPr lang="it-IT" sz="2000" b="1">
                <a:solidFill>
                  <a:schemeClr val="folHlink"/>
                </a:solidFill>
                <a:effectLst>
                  <a:outerShdw blurRad="38100" dist="38100" dir="2700000" algn="tl">
                    <a:srgbClr val="000000"/>
                  </a:outerShdw>
                </a:effectLst>
              </a:rPr>
              <a:t>RISULTATO POSITIVO</a:t>
            </a:r>
          </a:p>
        </p:txBody>
      </p:sp>
      <p:sp>
        <p:nvSpPr>
          <p:cNvPr id="59398" name="Text Box 6"/>
          <p:cNvSpPr txBox="1">
            <a:spLocks noChangeArrowheads="1"/>
          </p:cNvSpPr>
          <p:nvPr/>
        </p:nvSpPr>
        <p:spPr bwMode="auto">
          <a:xfrm>
            <a:off x="4756150" y="2459038"/>
            <a:ext cx="7042150" cy="641350"/>
          </a:xfrm>
          <a:prstGeom prst="rect">
            <a:avLst/>
          </a:prstGeom>
          <a:noFill/>
          <a:ln w="9525">
            <a:noFill/>
            <a:miter lim="800000"/>
            <a:headEnd/>
            <a:tailEnd/>
          </a:ln>
          <a:effectLst/>
        </p:spPr>
        <p:txBody>
          <a:bodyPr>
            <a:spAutoFit/>
          </a:bodyPr>
          <a:lstStyle/>
          <a:p>
            <a:pPr>
              <a:spcBef>
                <a:spcPct val="50000"/>
              </a:spcBef>
            </a:pPr>
            <a:r>
              <a:rPr lang="it-IT"/>
              <a:t>Il revisore pianifica ATTIVITA’ FINALIZZATE A DETERMINARE L’EFFICACIA DEL CONTROLLO nel periodo di riferimento.</a:t>
            </a:r>
          </a:p>
        </p:txBody>
      </p:sp>
      <p:sp>
        <p:nvSpPr>
          <p:cNvPr id="59399" name="Line 7"/>
          <p:cNvSpPr>
            <a:spLocks noChangeShapeType="1"/>
          </p:cNvSpPr>
          <p:nvPr/>
        </p:nvSpPr>
        <p:spPr bwMode="auto">
          <a:xfrm>
            <a:off x="3487737" y="2737433"/>
            <a:ext cx="1268413" cy="0"/>
          </a:xfrm>
          <a:prstGeom prst="line">
            <a:avLst/>
          </a:prstGeom>
          <a:noFill/>
          <a:ln w="9525">
            <a:solidFill>
              <a:schemeClr val="tx1"/>
            </a:solidFill>
            <a:round/>
            <a:headEnd/>
            <a:tailEnd type="triangle" w="med" len="med"/>
          </a:ln>
          <a:effectLst/>
        </p:spPr>
        <p:txBody>
          <a:bodyPr/>
          <a:lstStyle/>
          <a:p>
            <a:endParaRPr lang="it-IT"/>
          </a:p>
        </p:txBody>
      </p:sp>
      <p:sp>
        <p:nvSpPr>
          <p:cNvPr id="59400" name="Text Box 8"/>
          <p:cNvSpPr txBox="1">
            <a:spLocks noChangeArrowheads="1"/>
          </p:cNvSpPr>
          <p:nvPr/>
        </p:nvSpPr>
        <p:spPr bwMode="auto">
          <a:xfrm>
            <a:off x="546100" y="3725863"/>
            <a:ext cx="2892425" cy="711200"/>
          </a:xfrm>
          <a:prstGeom prst="rect">
            <a:avLst/>
          </a:prstGeom>
          <a:solidFill>
            <a:srgbClr val="FFCC99">
              <a:alpha val="49001"/>
            </a:srgbClr>
          </a:solidFill>
          <a:ln w="9525">
            <a:solidFill>
              <a:schemeClr val="tx1"/>
            </a:solidFill>
            <a:miter lim="800000"/>
            <a:headEnd/>
            <a:tailEnd/>
          </a:ln>
          <a:effectLst/>
        </p:spPr>
        <p:txBody>
          <a:bodyPr>
            <a:spAutoFit/>
          </a:bodyPr>
          <a:lstStyle/>
          <a:p>
            <a:pPr algn="ctr">
              <a:spcBef>
                <a:spcPct val="50000"/>
              </a:spcBef>
            </a:pPr>
            <a:r>
              <a:rPr lang="it-IT" sz="2000" b="1">
                <a:solidFill>
                  <a:schemeClr val="folHlink"/>
                </a:solidFill>
                <a:effectLst>
                  <a:outerShdw blurRad="38100" dist="38100" dir="2700000" algn="tl">
                    <a:srgbClr val="000000"/>
                  </a:outerShdw>
                </a:effectLst>
              </a:rPr>
              <a:t>TECNICHE UTILIZZATE</a:t>
            </a:r>
          </a:p>
        </p:txBody>
      </p:sp>
      <p:sp>
        <p:nvSpPr>
          <p:cNvPr id="59401" name="Text Box 9"/>
          <p:cNvSpPr txBox="1">
            <a:spLocks noChangeArrowheads="1"/>
          </p:cNvSpPr>
          <p:nvPr/>
        </p:nvSpPr>
        <p:spPr bwMode="auto">
          <a:xfrm>
            <a:off x="4802188" y="3302000"/>
            <a:ext cx="7069137" cy="376238"/>
          </a:xfrm>
          <a:prstGeom prst="rect">
            <a:avLst/>
          </a:prstGeom>
          <a:solidFill>
            <a:srgbClr val="FFFF99">
              <a:alpha val="31000"/>
            </a:srgbClr>
          </a:solidFill>
          <a:ln w="9525">
            <a:solidFill>
              <a:schemeClr val="tx1"/>
            </a:solidFill>
            <a:miter lim="800000"/>
            <a:headEnd/>
            <a:tailEnd/>
          </a:ln>
          <a:effectLst/>
        </p:spPr>
        <p:txBody>
          <a:bodyPr>
            <a:spAutoFit/>
          </a:bodyPr>
          <a:lstStyle/>
          <a:p>
            <a:pPr>
              <a:spcBef>
                <a:spcPct val="50000"/>
              </a:spcBef>
            </a:pPr>
            <a:r>
              <a:rPr lang="it-IT"/>
              <a:t>EFFETTUAZIONE DEL CONTROLLO DA PARTE DEL REVISORE</a:t>
            </a:r>
          </a:p>
        </p:txBody>
      </p:sp>
      <p:sp>
        <p:nvSpPr>
          <p:cNvPr id="59402" name="Text Box 10"/>
          <p:cNvSpPr txBox="1">
            <a:spLocks noChangeArrowheads="1"/>
          </p:cNvSpPr>
          <p:nvPr/>
        </p:nvSpPr>
        <p:spPr bwMode="auto">
          <a:xfrm>
            <a:off x="4803775" y="3946525"/>
            <a:ext cx="7069138" cy="650875"/>
          </a:xfrm>
          <a:prstGeom prst="rect">
            <a:avLst/>
          </a:prstGeom>
          <a:solidFill>
            <a:srgbClr val="FFFF99">
              <a:alpha val="31000"/>
            </a:srgbClr>
          </a:solidFill>
          <a:ln w="9525">
            <a:solidFill>
              <a:schemeClr val="tx1"/>
            </a:solidFill>
            <a:miter lim="800000"/>
            <a:headEnd/>
            <a:tailEnd/>
          </a:ln>
          <a:effectLst/>
        </p:spPr>
        <p:txBody>
          <a:bodyPr>
            <a:spAutoFit/>
          </a:bodyPr>
          <a:lstStyle/>
          <a:p>
            <a:pPr>
              <a:spcBef>
                <a:spcPct val="50000"/>
              </a:spcBef>
            </a:pPr>
            <a:r>
              <a:rPr lang="it-IT"/>
              <a:t>ANALISI DELLA DOCUMENTAZIONE ALLA BASE DEL CONTROLLO SVOLTO</a:t>
            </a:r>
          </a:p>
        </p:txBody>
      </p:sp>
      <p:sp>
        <p:nvSpPr>
          <p:cNvPr id="59403" name="Text Box 11"/>
          <p:cNvSpPr txBox="1">
            <a:spLocks noChangeArrowheads="1"/>
          </p:cNvSpPr>
          <p:nvPr/>
        </p:nvSpPr>
        <p:spPr bwMode="auto">
          <a:xfrm>
            <a:off x="4813300" y="4910138"/>
            <a:ext cx="7069138" cy="376237"/>
          </a:xfrm>
          <a:prstGeom prst="rect">
            <a:avLst/>
          </a:prstGeom>
          <a:solidFill>
            <a:srgbClr val="FFFF99">
              <a:alpha val="31000"/>
            </a:srgbClr>
          </a:solidFill>
          <a:ln w="9525">
            <a:solidFill>
              <a:schemeClr val="tx1"/>
            </a:solidFill>
            <a:miter lim="800000"/>
            <a:headEnd/>
            <a:tailEnd/>
          </a:ln>
          <a:effectLst/>
        </p:spPr>
        <p:txBody>
          <a:bodyPr>
            <a:spAutoFit/>
          </a:bodyPr>
          <a:lstStyle/>
          <a:p>
            <a:pPr>
              <a:spcBef>
                <a:spcPct val="50000"/>
              </a:spcBef>
            </a:pPr>
            <a:r>
              <a:rPr lang="it-IT"/>
              <a:t>OSSERVAZIONI DEL CONTROLLO MENTRE VIENE SVOLTO</a:t>
            </a:r>
          </a:p>
        </p:txBody>
      </p:sp>
      <p:sp>
        <p:nvSpPr>
          <p:cNvPr id="59404" name="Text Box 12"/>
          <p:cNvSpPr txBox="1">
            <a:spLocks noChangeArrowheads="1"/>
          </p:cNvSpPr>
          <p:nvPr/>
        </p:nvSpPr>
        <p:spPr bwMode="auto">
          <a:xfrm>
            <a:off x="4846638" y="5503863"/>
            <a:ext cx="7069137" cy="650875"/>
          </a:xfrm>
          <a:prstGeom prst="rect">
            <a:avLst/>
          </a:prstGeom>
          <a:solidFill>
            <a:srgbClr val="FFFF99">
              <a:alpha val="31000"/>
            </a:srgbClr>
          </a:solidFill>
          <a:ln w="9525">
            <a:solidFill>
              <a:schemeClr val="tx1"/>
            </a:solidFill>
            <a:miter lim="800000"/>
            <a:headEnd/>
            <a:tailEnd/>
          </a:ln>
          <a:effectLst/>
        </p:spPr>
        <p:txBody>
          <a:bodyPr>
            <a:spAutoFit/>
          </a:bodyPr>
          <a:lstStyle/>
          <a:p>
            <a:pPr>
              <a:spcBef>
                <a:spcPct val="50000"/>
              </a:spcBef>
            </a:pPr>
            <a:r>
              <a:rPr lang="it-IT"/>
              <a:t>INTERVISTA AL PERSONALE CIRCA L’EFFETTUAZIONE DEL CONTROLLO</a:t>
            </a:r>
          </a:p>
        </p:txBody>
      </p:sp>
      <p:sp>
        <p:nvSpPr>
          <p:cNvPr id="59405" name="Line 13"/>
          <p:cNvSpPr>
            <a:spLocks noChangeShapeType="1"/>
          </p:cNvSpPr>
          <p:nvPr/>
        </p:nvSpPr>
        <p:spPr bwMode="auto">
          <a:xfrm flipV="1">
            <a:off x="3411538" y="3494088"/>
            <a:ext cx="1365250" cy="627062"/>
          </a:xfrm>
          <a:prstGeom prst="line">
            <a:avLst/>
          </a:prstGeom>
          <a:noFill/>
          <a:ln w="9525">
            <a:solidFill>
              <a:schemeClr val="tx1"/>
            </a:solidFill>
            <a:round/>
            <a:headEnd/>
            <a:tailEnd type="triangle" w="med" len="med"/>
          </a:ln>
          <a:effectLst/>
        </p:spPr>
        <p:txBody>
          <a:bodyPr/>
          <a:lstStyle/>
          <a:p>
            <a:endParaRPr lang="it-IT"/>
          </a:p>
        </p:txBody>
      </p:sp>
      <p:sp>
        <p:nvSpPr>
          <p:cNvPr id="59407" name="Line 15"/>
          <p:cNvSpPr>
            <a:spLocks noChangeShapeType="1"/>
          </p:cNvSpPr>
          <p:nvPr/>
        </p:nvSpPr>
        <p:spPr bwMode="auto">
          <a:xfrm>
            <a:off x="3411538" y="4108450"/>
            <a:ext cx="1350962" cy="0"/>
          </a:xfrm>
          <a:prstGeom prst="line">
            <a:avLst/>
          </a:prstGeom>
          <a:noFill/>
          <a:ln w="9525">
            <a:solidFill>
              <a:schemeClr val="tx1"/>
            </a:solidFill>
            <a:round/>
            <a:headEnd/>
            <a:tailEnd type="triangle" w="med" len="med"/>
          </a:ln>
          <a:effectLst/>
        </p:spPr>
        <p:txBody>
          <a:bodyPr/>
          <a:lstStyle/>
          <a:p>
            <a:endParaRPr lang="it-IT"/>
          </a:p>
        </p:txBody>
      </p:sp>
      <p:sp>
        <p:nvSpPr>
          <p:cNvPr id="59410" name="Line 18"/>
          <p:cNvSpPr>
            <a:spLocks noChangeShapeType="1"/>
          </p:cNvSpPr>
          <p:nvPr/>
        </p:nvSpPr>
        <p:spPr bwMode="auto">
          <a:xfrm>
            <a:off x="3398838" y="4108450"/>
            <a:ext cx="1404937" cy="968375"/>
          </a:xfrm>
          <a:prstGeom prst="line">
            <a:avLst/>
          </a:prstGeom>
          <a:noFill/>
          <a:ln w="9525">
            <a:solidFill>
              <a:schemeClr val="tx1"/>
            </a:solidFill>
            <a:round/>
            <a:headEnd/>
            <a:tailEnd type="triangle" w="med" len="med"/>
          </a:ln>
          <a:effectLst/>
        </p:spPr>
        <p:txBody>
          <a:bodyPr/>
          <a:lstStyle/>
          <a:p>
            <a:endParaRPr lang="it-IT"/>
          </a:p>
        </p:txBody>
      </p:sp>
      <p:sp>
        <p:nvSpPr>
          <p:cNvPr id="59412" name="Line 20"/>
          <p:cNvSpPr>
            <a:spLocks noChangeShapeType="1"/>
          </p:cNvSpPr>
          <p:nvPr/>
        </p:nvSpPr>
        <p:spPr bwMode="auto">
          <a:xfrm>
            <a:off x="3425825" y="4108450"/>
            <a:ext cx="1392238" cy="1787525"/>
          </a:xfrm>
          <a:prstGeom prst="line">
            <a:avLst/>
          </a:prstGeom>
          <a:noFill/>
          <a:ln w="9525">
            <a:solidFill>
              <a:schemeClr val="tx1"/>
            </a:solidFill>
            <a:round/>
            <a:headEnd/>
            <a:tailEnd type="triangle" w="med" len="med"/>
          </a:ln>
          <a:effectLst/>
        </p:spPr>
        <p:txBody>
          <a:bodyPr/>
          <a:lstStyle/>
          <a:p>
            <a:endParaRPr lang="it-IT"/>
          </a:p>
        </p:txBody>
      </p:sp>
      <p:sp>
        <p:nvSpPr>
          <p:cNvPr id="2" name="Segnaposto numero diapositiva 1">
            <a:extLst>
              <a:ext uri="{FF2B5EF4-FFF2-40B4-BE49-F238E27FC236}">
                <a16:creationId xmlns:a16="http://schemas.microsoft.com/office/drawing/2014/main" id="{05B55D50-5A75-4A10-B717-AD358FC64423}"/>
              </a:ext>
            </a:extLst>
          </p:cNvPr>
          <p:cNvSpPr>
            <a:spLocks noGrp="1"/>
          </p:cNvSpPr>
          <p:nvPr>
            <p:ph type="sldNum" sz="quarter" idx="12"/>
          </p:nvPr>
        </p:nvSpPr>
        <p:spPr/>
        <p:txBody>
          <a:bodyPr/>
          <a:lstStyle/>
          <a:p>
            <a:pPr>
              <a:defRPr/>
            </a:pPr>
            <a:fld id="{C42169B4-C44B-4B6A-B140-B6FB0EAAB19E}" type="slidenum">
              <a:rPr lang="it-IT" smtClean="0"/>
              <a:pPr>
                <a:defRPr/>
              </a:pPr>
              <a:t>35</a:t>
            </a:fld>
            <a:endParaRPr lang="it-IT"/>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Text Box 4"/>
          <p:cNvSpPr txBox="1">
            <a:spLocks noChangeArrowheads="1"/>
          </p:cNvSpPr>
          <p:nvPr/>
        </p:nvSpPr>
        <p:spPr bwMode="auto">
          <a:xfrm>
            <a:off x="627063" y="1238540"/>
            <a:ext cx="3779838" cy="376238"/>
          </a:xfrm>
          <a:prstGeom prst="rect">
            <a:avLst/>
          </a:prstGeom>
          <a:solidFill>
            <a:srgbClr val="CC99FF">
              <a:alpha val="39000"/>
            </a:srgbClr>
          </a:solidFill>
          <a:ln w="9525">
            <a:solidFill>
              <a:schemeClr val="tx1"/>
            </a:solidFill>
            <a:miter lim="800000"/>
            <a:headEnd/>
            <a:tailEnd/>
          </a:ln>
          <a:effectLst/>
        </p:spPr>
        <p:txBody>
          <a:bodyPr>
            <a:spAutoFit/>
          </a:bodyPr>
          <a:lstStyle/>
          <a:p>
            <a:pPr algn="ctr">
              <a:spcBef>
                <a:spcPct val="50000"/>
              </a:spcBef>
            </a:pPr>
            <a:r>
              <a:rPr lang="it-IT" b="1">
                <a:effectLst>
                  <a:outerShdw blurRad="38100" dist="38100" dir="2700000" algn="tl">
                    <a:srgbClr val="FFFFFF"/>
                  </a:outerShdw>
                </a:effectLst>
              </a:rPr>
              <a:t>ANALISI DEI RISULTATI</a:t>
            </a:r>
          </a:p>
        </p:txBody>
      </p:sp>
      <p:sp>
        <p:nvSpPr>
          <p:cNvPr id="60421" name="Text Box 5"/>
          <p:cNvSpPr txBox="1">
            <a:spLocks noChangeArrowheads="1"/>
          </p:cNvSpPr>
          <p:nvPr/>
        </p:nvSpPr>
        <p:spPr bwMode="auto">
          <a:xfrm>
            <a:off x="5882850" y="1018382"/>
            <a:ext cx="6059487" cy="915987"/>
          </a:xfrm>
          <a:prstGeom prst="rect">
            <a:avLst/>
          </a:prstGeom>
          <a:noFill/>
          <a:ln w="9525">
            <a:noFill/>
            <a:miter lim="800000"/>
            <a:headEnd/>
            <a:tailEnd/>
          </a:ln>
          <a:effectLst/>
        </p:spPr>
        <p:txBody>
          <a:bodyPr>
            <a:spAutoFit/>
          </a:bodyPr>
          <a:lstStyle/>
          <a:p>
            <a:pPr>
              <a:spcBef>
                <a:spcPct val="50000"/>
              </a:spcBef>
            </a:pPr>
            <a:r>
              <a:rPr lang="it-IT" dirty="0"/>
              <a:t>IL REVISORE DEVE CONCLUDERE IN QUALE MISURA PUO’ FARE AFFIDAMENTO SUI CONTROLLI IDENTIFICATI</a:t>
            </a:r>
          </a:p>
        </p:txBody>
      </p:sp>
      <p:sp>
        <p:nvSpPr>
          <p:cNvPr id="60422" name="Line 6"/>
          <p:cNvSpPr>
            <a:spLocks noChangeShapeType="1"/>
          </p:cNvSpPr>
          <p:nvPr/>
        </p:nvSpPr>
        <p:spPr bwMode="auto">
          <a:xfrm>
            <a:off x="4449338" y="1426659"/>
            <a:ext cx="1433512" cy="12700"/>
          </a:xfrm>
          <a:prstGeom prst="line">
            <a:avLst/>
          </a:prstGeom>
          <a:noFill/>
          <a:ln w="9525">
            <a:solidFill>
              <a:schemeClr val="tx1"/>
            </a:solidFill>
            <a:round/>
            <a:headEnd/>
            <a:tailEnd type="triangle" w="med" len="med"/>
          </a:ln>
          <a:effectLst/>
        </p:spPr>
        <p:txBody>
          <a:bodyPr/>
          <a:lstStyle/>
          <a:p>
            <a:endParaRPr lang="it-IT"/>
          </a:p>
        </p:txBody>
      </p:sp>
      <p:sp>
        <p:nvSpPr>
          <p:cNvPr id="60423" name="Text Box 7"/>
          <p:cNvSpPr txBox="1">
            <a:spLocks noChangeArrowheads="1"/>
          </p:cNvSpPr>
          <p:nvPr/>
        </p:nvSpPr>
        <p:spPr bwMode="auto">
          <a:xfrm>
            <a:off x="723900" y="2552700"/>
            <a:ext cx="3575050" cy="376238"/>
          </a:xfrm>
          <a:prstGeom prst="rect">
            <a:avLst/>
          </a:prstGeom>
          <a:solidFill>
            <a:srgbClr val="FFCC99">
              <a:alpha val="39999"/>
            </a:srgbClr>
          </a:solidFill>
          <a:ln w="9525">
            <a:solidFill>
              <a:schemeClr val="tx1"/>
            </a:solidFill>
            <a:miter lim="800000"/>
            <a:headEnd/>
            <a:tailEnd/>
          </a:ln>
          <a:effectLst/>
        </p:spPr>
        <p:txBody>
          <a:bodyPr>
            <a:spAutoFit/>
          </a:bodyPr>
          <a:lstStyle/>
          <a:p>
            <a:pPr algn="ctr">
              <a:spcBef>
                <a:spcPct val="50000"/>
              </a:spcBef>
            </a:pPr>
            <a:r>
              <a:rPr lang="it-IT" b="1">
                <a:effectLst>
                  <a:outerShdw blurRad="38100" dist="38100" dir="2700000" algn="tl">
                    <a:srgbClr val="FFFFFF"/>
                  </a:outerShdw>
                </a:effectLst>
              </a:rPr>
              <a:t>RISULTATI POSITIVI</a:t>
            </a:r>
          </a:p>
        </p:txBody>
      </p:sp>
      <p:sp>
        <p:nvSpPr>
          <p:cNvPr id="60424" name="Text Box 8"/>
          <p:cNvSpPr txBox="1">
            <a:spLocks noChangeArrowheads="1"/>
          </p:cNvSpPr>
          <p:nvPr/>
        </p:nvSpPr>
        <p:spPr bwMode="auto">
          <a:xfrm>
            <a:off x="627063" y="3603625"/>
            <a:ext cx="3713162" cy="2289175"/>
          </a:xfrm>
          <a:prstGeom prst="rect">
            <a:avLst/>
          </a:prstGeom>
          <a:noFill/>
          <a:ln w="9525">
            <a:noFill/>
            <a:miter lim="800000"/>
            <a:headEnd/>
            <a:tailEnd/>
          </a:ln>
          <a:effectLst/>
        </p:spPr>
        <p:txBody>
          <a:bodyPr>
            <a:spAutoFit/>
          </a:bodyPr>
          <a:lstStyle/>
          <a:p>
            <a:pPr algn="ctr">
              <a:spcBef>
                <a:spcPct val="50000"/>
              </a:spcBef>
            </a:pPr>
            <a:r>
              <a:rPr lang="it-IT"/>
              <a:t>Il revisore definisce il piano di risposta includendo procedure di conformità oltre a procedure di validità (sostanza). In base alla definizione delle prime, la natura, l’estensione, la periodicità delle seconde potranno essere opportunamente ridotte</a:t>
            </a:r>
          </a:p>
        </p:txBody>
      </p:sp>
      <p:sp>
        <p:nvSpPr>
          <p:cNvPr id="60425" name="Line 9"/>
          <p:cNvSpPr>
            <a:spLocks noChangeShapeType="1"/>
          </p:cNvSpPr>
          <p:nvPr/>
        </p:nvSpPr>
        <p:spPr bwMode="auto">
          <a:xfrm>
            <a:off x="2428875" y="2947988"/>
            <a:ext cx="12700" cy="709612"/>
          </a:xfrm>
          <a:prstGeom prst="line">
            <a:avLst/>
          </a:prstGeom>
          <a:noFill/>
          <a:ln w="9525">
            <a:solidFill>
              <a:schemeClr val="tx1"/>
            </a:solidFill>
            <a:round/>
            <a:headEnd/>
            <a:tailEnd type="triangle" w="med" len="med"/>
          </a:ln>
          <a:effectLst/>
        </p:spPr>
        <p:txBody>
          <a:bodyPr/>
          <a:lstStyle/>
          <a:p>
            <a:endParaRPr lang="it-IT"/>
          </a:p>
        </p:txBody>
      </p:sp>
      <p:sp>
        <p:nvSpPr>
          <p:cNvPr id="60426" name="Text Box 10"/>
          <p:cNvSpPr txBox="1">
            <a:spLocks noChangeArrowheads="1"/>
          </p:cNvSpPr>
          <p:nvPr/>
        </p:nvSpPr>
        <p:spPr bwMode="auto">
          <a:xfrm>
            <a:off x="6954838" y="2568575"/>
            <a:ext cx="3575050" cy="376238"/>
          </a:xfrm>
          <a:prstGeom prst="rect">
            <a:avLst/>
          </a:prstGeom>
          <a:solidFill>
            <a:srgbClr val="CCFFFF">
              <a:alpha val="39999"/>
            </a:srgbClr>
          </a:solidFill>
          <a:ln w="9525">
            <a:solidFill>
              <a:schemeClr val="tx1"/>
            </a:solidFill>
            <a:miter lim="800000"/>
            <a:headEnd/>
            <a:tailEnd/>
          </a:ln>
          <a:effectLst/>
        </p:spPr>
        <p:txBody>
          <a:bodyPr>
            <a:spAutoFit/>
          </a:bodyPr>
          <a:lstStyle/>
          <a:p>
            <a:pPr algn="ctr">
              <a:spcBef>
                <a:spcPct val="50000"/>
              </a:spcBef>
            </a:pPr>
            <a:r>
              <a:rPr lang="it-IT" b="1">
                <a:effectLst>
                  <a:outerShdw blurRad="38100" dist="38100" dir="2700000" algn="tl">
                    <a:srgbClr val="FFFFFF"/>
                  </a:outerShdw>
                </a:effectLst>
              </a:rPr>
              <a:t>RISULTATI NEGATIVI</a:t>
            </a:r>
          </a:p>
        </p:txBody>
      </p:sp>
      <p:sp>
        <p:nvSpPr>
          <p:cNvPr id="60427" name="Text Box 11"/>
          <p:cNvSpPr txBox="1">
            <a:spLocks noChangeArrowheads="1"/>
          </p:cNvSpPr>
          <p:nvPr/>
        </p:nvSpPr>
        <p:spPr bwMode="auto">
          <a:xfrm>
            <a:off x="6915150" y="3590925"/>
            <a:ext cx="3713163" cy="2563813"/>
          </a:xfrm>
          <a:prstGeom prst="rect">
            <a:avLst/>
          </a:prstGeom>
          <a:noFill/>
          <a:ln w="9525">
            <a:noFill/>
            <a:miter lim="800000"/>
            <a:headEnd/>
            <a:tailEnd/>
          </a:ln>
          <a:effectLst/>
        </p:spPr>
        <p:txBody>
          <a:bodyPr>
            <a:spAutoFit/>
          </a:bodyPr>
          <a:lstStyle/>
          <a:p>
            <a:pPr algn="ctr">
              <a:spcBef>
                <a:spcPct val="50000"/>
              </a:spcBef>
            </a:pPr>
            <a:r>
              <a:rPr lang="it-IT"/>
              <a:t>Le procedure di revisione in risposta ai rischi identificati saranno solo procedure di validità (procedure di sostanza). Natura, tempistica ed estensione di queste procedure saranno definite in modo da indirizzare adeguatamente il rischio identificato</a:t>
            </a:r>
          </a:p>
        </p:txBody>
      </p:sp>
      <p:sp>
        <p:nvSpPr>
          <p:cNvPr id="60428" name="Line 12"/>
          <p:cNvSpPr>
            <a:spLocks noChangeShapeType="1"/>
          </p:cNvSpPr>
          <p:nvPr/>
        </p:nvSpPr>
        <p:spPr bwMode="auto">
          <a:xfrm>
            <a:off x="8802688" y="2921000"/>
            <a:ext cx="0" cy="695325"/>
          </a:xfrm>
          <a:prstGeom prst="line">
            <a:avLst/>
          </a:prstGeom>
          <a:noFill/>
          <a:ln w="9525">
            <a:solidFill>
              <a:schemeClr val="tx1"/>
            </a:solidFill>
            <a:round/>
            <a:headEnd/>
            <a:tailEnd type="triangle" w="med" len="med"/>
          </a:ln>
          <a:effectLst/>
        </p:spPr>
        <p:txBody>
          <a:bodyPr/>
          <a:lstStyle/>
          <a:p>
            <a:endParaRPr lang="it-IT"/>
          </a:p>
        </p:txBody>
      </p:sp>
      <p:sp>
        <p:nvSpPr>
          <p:cNvPr id="2" name="Segnaposto numero diapositiva 1">
            <a:extLst>
              <a:ext uri="{FF2B5EF4-FFF2-40B4-BE49-F238E27FC236}">
                <a16:creationId xmlns:a16="http://schemas.microsoft.com/office/drawing/2014/main" id="{87B9F4BD-58E1-4121-8611-368DADD79AEA}"/>
              </a:ext>
            </a:extLst>
          </p:cNvPr>
          <p:cNvSpPr>
            <a:spLocks noGrp="1"/>
          </p:cNvSpPr>
          <p:nvPr>
            <p:ph type="sldNum" sz="quarter" idx="12"/>
          </p:nvPr>
        </p:nvSpPr>
        <p:spPr/>
        <p:txBody>
          <a:bodyPr/>
          <a:lstStyle/>
          <a:p>
            <a:pPr>
              <a:defRPr/>
            </a:pPr>
            <a:fld id="{C42169B4-C44B-4B6A-B140-B6FB0EAAB19E}" type="slidenum">
              <a:rPr lang="it-IT" smtClean="0"/>
              <a:pPr>
                <a:defRPr/>
              </a:pPr>
              <a:t>36</a:t>
            </a:fld>
            <a:endParaRPr lang="it-IT"/>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Text Box 4"/>
          <p:cNvSpPr txBox="1">
            <a:spLocks noChangeArrowheads="1"/>
          </p:cNvSpPr>
          <p:nvPr/>
        </p:nvSpPr>
        <p:spPr bwMode="auto">
          <a:xfrm>
            <a:off x="585788" y="2060575"/>
            <a:ext cx="11109325" cy="3743325"/>
          </a:xfrm>
          <a:prstGeom prst="rect">
            <a:avLst/>
          </a:prstGeom>
          <a:noFill/>
          <a:ln w="9525">
            <a:noFill/>
            <a:miter lim="800000"/>
            <a:headEnd/>
            <a:tailEnd/>
          </a:ln>
          <a:effectLst/>
        </p:spPr>
        <p:txBody>
          <a:bodyPr>
            <a:spAutoFit/>
          </a:bodyPr>
          <a:lstStyle/>
          <a:p>
            <a:pPr algn="ctr">
              <a:spcBef>
                <a:spcPct val="50000"/>
              </a:spcBef>
            </a:pPr>
            <a:r>
              <a:rPr lang="it-IT" sz="2400"/>
              <a:t>Le </a:t>
            </a:r>
            <a:r>
              <a:rPr lang="it-IT" sz="2400" b="1">
                <a:solidFill>
                  <a:schemeClr val="tx2"/>
                </a:solidFill>
                <a:effectLst>
                  <a:outerShdw blurRad="38100" dist="38100" dir="2700000" algn="tl">
                    <a:srgbClr val="C0C0C0"/>
                  </a:outerShdw>
                </a:effectLst>
              </a:rPr>
              <a:t>CARENZE SIGNIFICATIVE</a:t>
            </a:r>
            <a:r>
              <a:rPr lang="it-IT" sz="2400"/>
              <a:t> nel controllo interno sono carenze o combinazioni di carenze nel controllo interno che, secondo il giudizio professionale del revisore, sono sufficientemente importanti da meritare di essere portate all’attenzione dei responsabili dell’attività di governance.</a:t>
            </a:r>
          </a:p>
          <a:p>
            <a:pPr algn="ctr">
              <a:spcBef>
                <a:spcPct val="50000"/>
              </a:spcBef>
            </a:pPr>
            <a:r>
              <a:rPr lang="it-IT" sz="2400"/>
              <a:t>La significatività di una carenza o di una combinazione di carenze dipende non solo dal fatto che si sia realmente verificato un errore, ma anche della probabilità che un errore possa verificarsi e dalla sua potenziale entità.</a:t>
            </a:r>
          </a:p>
          <a:p>
            <a:pPr algn="ctr">
              <a:spcBef>
                <a:spcPct val="50000"/>
              </a:spcBef>
            </a:pPr>
            <a:r>
              <a:rPr lang="it-IT" sz="2400"/>
              <a:t>Pertanto carenze significative possono esistere anche se il revisore non ha identificato errori nel corso della revisione contabile.</a:t>
            </a:r>
          </a:p>
        </p:txBody>
      </p:sp>
      <p:sp>
        <p:nvSpPr>
          <p:cNvPr id="44037" name="Rectangle 5"/>
          <p:cNvSpPr>
            <a:spLocks noGrp="1"/>
          </p:cNvSpPr>
          <p:nvPr>
            <p:ph type="title"/>
          </p:nvPr>
        </p:nvSpPr>
        <p:spPr>
          <a:xfrm>
            <a:off x="882650" y="599300"/>
            <a:ext cx="10515600" cy="1325563"/>
          </a:xfrm>
        </p:spPr>
        <p:txBody>
          <a:bodyPr/>
          <a:lstStyle/>
          <a:p>
            <a:r>
              <a:rPr lang="it-IT" b="1" dirty="0">
                <a:solidFill>
                  <a:schemeClr val="accent5">
                    <a:lumMod val="75000"/>
                  </a:schemeClr>
                </a:solidFill>
                <a:effectLst>
                  <a:outerShdw blurRad="38100" dist="38100" dir="2700000" algn="tl">
                    <a:srgbClr val="000000">
                      <a:alpha val="43137"/>
                    </a:srgbClr>
                  </a:outerShdw>
                </a:effectLst>
              </a:rPr>
              <a:t>Carenze significative:</a:t>
            </a:r>
          </a:p>
        </p:txBody>
      </p:sp>
      <p:sp>
        <p:nvSpPr>
          <p:cNvPr id="2" name="Segnaposto numero diapositiva 1">
            <a:extLst>
              <a:ext uri="{FF2B5EF4-FFF2-40B4-BE49-F238E27FC236}">
                <a16:creationId xmlns:a16="http://schemas.microsoft.com/office/drawing/2014/main" id="{759796BA-1DE9-476C-99D1-722190691FEF}"/>
              </a:ext>
            </a:extLst>
          </p:cNvPr>
          <p:cNvSpPr>
            <a:spLocks noGrp="1"/>
          </p:cNvSpPr>
          <p:nvPr>
            <p:ph type="sldNum" sz="quarter" idx="12"/>
          </p:nvPr>
        </p:nvSpPr>
        <p:spPr/>
        <p:txBody>
          <a:bodyPr/>
          <a:lstStyle/>
          <a:p>
            <a:pPr>
              <a:defRPr/>
            </a:pPr>
            <a:fld id="{41B4E027-1B35-431E-B1BF-7747F69132DB}" type="slidenum">
              <a:rPr lang="it-IT" smtClean="0"/>
              <a:pPr>
                <a:defRPr/>
              </a:pPr>
              <a:t>37</a:t>
            </a:fld>
            <a:endParaRPr lang="it-IT"/>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Text Box 4"/>
          <p:cNvSpPr txBox="1">
            <a:spLocks noChangeArrowheads="1"/>
          </p:cNvSpPr>
          <p:nvPr/>
        </p:nvSpPr>
        <p:spPr bwMode="auto">
          <a:xfrm>
            <a:off x="616743" y="1149348"/>
            <a:ext cx="10958513" cy="831850"/>
          </a:xfrm>
          <a:prstGeom prst="rect">
            <a:avLst/>
          </a:prstGeom>
          <a:noFill/>
          <a:ln w="9525">
            <a:solidFill>
              <a:schemeClr val="tx1"/>
            </a:solidFill>
            <a:miter lim="800000"/>
            <a:headEnd/>
            <a:tailEnd/>
          </a:ln>
          <a:effectLst/>
        </p:spPr>
        <p:txBody>
          <a:bodyPr>
            <a:spAutoFit/>
          </a:bodyPr>
          <a:lstStyle/>
          <a:p>
            <a:pPr algn="ctr">
              <a:spcBef>
                <a:spcPct val="50000"/>
              </a:spcBef>
            </a:pPr>
            <a:r>
              <a:rPr lang="it-IT" sz="2400" b="1">
                <a:solidFill>
                  <a:schemeClr val="tx2"/>
                </a:solidFill>
                <a:effectLst>
                  <a:outerShdw blurRad="38100" dist="38100" dir="2700000" algn="tl">
                    <a:srgbClr val="C0C0C0"/>
                  </a:outerShdw>
                </a:effectLst>
              </a:rPr>
              <a:t>ASPETTI CHE IL REVISORE PUO’ CONSIDERARE PER STABILIRE SE UNA CARENZA SIA O MENO SIGNIFICATIVA</a:t>
            </a:r>
          </a:p>
        </p:txBody>
      </p:sp>
      <p:sp>
        <p:nvSpPr>
          <p:cNvPr id="45061" name="Text Box 5"/>
          <p:cNvSpPr txBox="1">
            <a:spLocks noChangeArrowheads="1"/>
          </p:cNvSpPr>
          <p:nvPr/>
        </p:nvSpPr>
        <p:spPr bwMode="auto">
          <a:xfrm>
            <a:off x="616743" y="2473324"/>
            <a:ext cx="10960100" cy="3390900"/>
          </a:xfrm>
          <a:prstGeom prst="rect">
            <a:avLst/>
          </a:prstGeom>
          <a:noFill/>
          <a:ln w="9525">
            <a:noFill/>
            <a:miter lim="800000"/>
            <a:headEnd/>
            <a:tailEnd/>
          </a:ln>
          <a:effectLst/>
        </p:spPr>
        <p:txBody>
          <a:bodyPr>
            <a:spAutoFit/>
          </a:bodyPr>
          <a:lstStyle/>
          <a:p>
            <a:pPr>
              <a:spcBef>
                <a:spcPct val="50000"/>
              </a:spcBef>
              <a:buFontTx/>
              <a:buChar char="-"/>
            </a:pPr>
            <a:r>
              <a:rPr lang="it-IT" dirty="0"/>
              <a:t> LA PROBABILITA’ CHE LE CARENZE PORTINO IN FUTURO AD ERRORI SIGNIFICATIVI NEL BILANCIO</a:t>
            </a:r>
          </a:p>
          <a:p>
            <a:pPr>
              <a:spcBef>
                <a:spcPct val="50000"/>
              </a:spcBef>
              <a:buFontTx/>
              <a:buChar char="-"/>
            </a:pPr>
            <a:r>
              <a:rPr lang="it-IT" dirty="0"/>
              <a:t> LA POSSIBILITA’ DELLA RELATIVA ATTIVITA’ O PASSIVITA’ DI ESSERE OGGETTO DI PERDITA O FRODE</a:t>
            </a:r>
          </a:p>
          <a:p>
            <a:pPr>
              <a:spcBef>
                <a:spcPct val="50000"/>
              </a:spcBef>
              <a:buFontTx/>
              <a:buChar char="-"/>
            </a:pPr>
            <a:r>
              <a:rPr lang="it-IT" dirty="0"/>
              <a:t> LA SOGGETTIVITA’ E LA COMPLESSITA’ DELLA DETERMINAZIONE DI IMPORTI STIMATI, QUALI LE STIME CONTABILI DEL FAIR VALUE</a:t>
            </a:r>
          </a:p>
          <a:p>
            <a:pPr>
              <a:spcBef>
                <a:spcPct val="50000"/>
              </a:spcBef>
              <a:buFontTx/>
              <a:buChar char="-"/>
            </a:pPr>
            <a:r>
              <a:rPr lang="it-IT" dirty="0"/>
              <a:t> GLI IMPORTI DI BILANCIO ESPOSTI A TALI CARENZE</a:t>
            </a:r>
          </a:p>
          <a:p>
            <a:pPr>
              <a:spcBef>
                <a:spcPct val="50000"/>
              </a:spcBef>
              <a:buFontTx/>
              <a:buChar char="-"/>
            </a:pPr>
            <a:r>
              <a:rPr lang="it-IT" dirty="0"/>
              <a:t> IL VOLUME DEI MOVIMENTI CHE SI E’ REGISTRATO O CHE POTREBBE ESSERE REGISTRATO NEL SALDO CONTABILE O NELLA CLASSE DI OPERAZIONI ESPOSTI ALLA CARENZA O ALLE CARENZE</a:t>
            </a:r>
          </a:p>
        </p:txBody>
      </p:sp>
      <p:sp>
        <p:nvSpPr>
          <p:cNvPr id="2" name="Segnaposto numero diapositiva 1">
            <a:extLst>
              <a:ext uri="{FF2B5EF4-FFF2-40B4-BE49-F238E27FC236}">
                <a16:creationId xmlns:a16="http://schemas.microsoft.com/office/drawing/2014/main" id="{47F1EE71-67FC-40C4-BCF8-BB17565F1FA4}"/>
              </a:ext>
            </a:extLst>
          </p:cNvPr>
          <p:cNvSpPr>
            <a:spLocks noGrp="1"/>
          </p:cNvSpPr>
          <p:nvPr>
            <p:ph type="sldNum" sz="quarter" idx="12"/>
          </p:nvPr>
        </p:nvSpPr>
        <p:spPr/>
        <p:txBody>
          <a:bodyPr/>
          <a:lstStyle/>
          <a:p>
            <a:pPr>
              <a:defRPr/>
            </a:pPr>
            <a:fld id="{C42169B4-C44B-4B6A-B140-B6FB0EAAB19E}" type="slidenum">
              <a:rPr lang="it-IT" smtClean="0"/>
              <a:pPr>
                <a:defRPr/>
              </a:pPr>
              <a:t>38</a:t>
            </a:fld>
            <a:endParaRPr lang="it-IT"/>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Text Box 4"/>
          <p:cNvSpPr txBox="1">
            <a:spLocks noChangeArrowheads="1"/>
          </p:cNvSpPr>
          <p:nvPr/>
        </p:nvSpPr>
        <p:spPr bwMode="auto">
          <a:xfrm>
            <a:off x="587375" y="976312"/>
            <a:ext cx="11312525" cy="4905375"/>
          </a:xfrm>
          <a:prstGeom prst="rect">
            <a:avLst/>
          </a:prstGeom>
          <a:noFill/>
          <a:ln w="9525">
            <a:noFill/>
            <a:miter lim="800000"/>
            <a:headEnd/>
            <a:tailEnd/>
          </a:ln>
          <a:effectLst/>
        </p:spPr>
        <p:txBody>
          <a:bodyPr>
            <a:spAutoFit/>
          </a:bodyPr>
          <a:lstStyle/>
          <a:p>
            <a:pPr>
              <a:spcBef>
                <a:spcPct val="50000"/>
              </a:spcBef>
              <a:buFontTx/>
              <a:buChar char="-"/>
            </a:pPr>
            <a:r>
              <a:rPr lang="it-IT" dirty="0"/>
              <a:t> L’IMPORTANZE DEI CONTROLLI AI FINI DEL PROCESSO DI PREDISPOSIZIONE DELL’INFORMATIVA FINANZIARIA:</a:t>
            </a:r>
          </a:p>
          <a:p>
            <a:pPr lvl="1">
              <a:spcBef>
                <a:spcPct val="50000"/>
              </a:spcBef>
              <a:buFontTx/>
              <a:buChar char="-"/>
            </a:pPr>
            <a:r>
              <a:rPr lang="it-IT" dirty="0"/>
              <a:t> controlli generali di monitoraggio (quali la supervisione da parte della direzione)</a:t>
            </a:r>
          </a:p>
          <a:p>
            <a:pPr lvl="1">
              <a:spcBef>
                <a:spcPct val="50000"/>
              </a:spcBef>
              <a:buFontTx/>
              <a:buChar char="-"/>
            </a:pPr>
            <a:r>
              <a:rPr lang="it-IT" dirty="0"/>
              <a:t> controlli ai fini della prevenzione ed individuazione di frodi</a:t>
            </a:r>
          </a:p>
          <a:p>
            <a:pPr lvl="1">
              <a:spcBef>
                <a:spcPct val="50000"/>
              </a:spcBef>
              <a:buFontTx/>
              <a:buChar char="-"/>
            </a:pPr>
            <a:r>
              <a:rPr lang="it-IT" dirty="0"/>
              <a:t> controlli sulla scelta ed applicazione di principi contabili significativi</a:t>
            </a:r>
          </a:p>
          <a:p>
            <a:pPr lvl="1">
              <a:spcBef>
                <a:spcPct val="50000"/>
              </a:spcBef>
              <a:buFontTx/>
              <a:buChar char="-"/>
            </a:pPr>
            <a:r>
              <a:rPr lang="it-IT" dirty="0"/>
              <a:t> controlli su operazioni significative con parti correlate</a:t>
            </a:r>
          </a:p>
          <a:p>
            <a:pPr lvl="1">
              <a:spcBef>
                <a:spcPct val="50000"/>
              </a:spcBef>
              <a:buFontTx/>
              <a:buChar char="-"/>
            </a:pPr>
            <a:r>
              <a:rPr lang="it-IT" dirty="0"/>
              <a:t> controlli su operazioni significative che esulano dal normale svolgimento dell’attività aziendale</a:t>
            </a:r>
          </a:p>
          <a:p>
            <a:pPr lvl="1">
              <a:spcBef>
                <a:spcPct val="50000"/>
              </a:spcBef>
              <a:buFontTx/>
              <a:buChar char="-"/>
            </a:pPr>
            <a:r>
              <a:rPr lang="it-IT" dirty="0"/>
              <a:t> controlli sul processo di predisposizione dell’informativa finanziaria di fine esercizio (quali i controlli sulle operazioni ricorrenti)</a:t>
            </a:r>
          </a:p>
          <a:p>
            <a:pPr>
              <a:spcBef>
                <a:spcPct val="50000"/>
              </a:spcBef>
              <a:buFontTx/>
              <a:buChar char="-"/>
            </a:pPr>
            <a:r>
              <a:rPr lang="it-IT" dirty="0"/>
              <a:t> LA CAUSA E LA FREQUENZA DELLE ECCEZIONI INDIVIDUATE A SEGUITO DELLE CARENZE NEI CONTROLLI</a:t>
            </a:r>
          </a:p>
          <a:p>
            <a:pPr>
              <a:spcBef>
                <a:spcPct val="50000"/>
              </a:spcBef>
              <a:buFontTx/>
              <a:buChar char="-"/>
            </a:pPr>
            <a:r>
              <a:rPr lang="it-IT" dirty="0"/>
              <a:t> L’INTERAZIONE DELLA CARENZA CON ALTRE CARENZE NEL CONTROLLO INTERNO.</a:t>
            </a:r>
          </a:p>
          <a:p>
            <a:pPr>
              <a:spcBef>
                <a:spcPct val="50000"/>
              </a:spcBef>
            </a:pPr>
            <a:endParaRPr lang="it-IT" dirty="0"/>
          </a:p>
        </p:txBody>
      </p:sp>
      <p:sp>
        <p:nvSpPr>
          <p:cNvPr id="2" name="Segnaposto numero diapositiva 1">
            <a:extLst>
              <a:ext uri="{FF2B5EF4-FFF2-40B4-BE49-F238E27FC236}">
                <a16:creationId xmlns:a16="http://schemas.microsoft.com/office/drawing/2014/main" id="{F2ECC53D-88F7-45F0-BF4B-F98C5626DE01}"/>
              </a:ext>
            </a:extLst>
          </p:cNvPr>
          <p:cNvSpPr>
            <a:spLocks noGrp="1"/>
          </p:cNvSpPr>
          <p:nvPr>
            <p:ph type="sldNum" sz="quarter" idx="12"/>
          </p:nvPr>
        </p:nvSpPr>
        <p:spPr/>
        <p:txBody>
          <a:bodyPr/>
          <a:lstStyle/>
          <a:p>
            <a:pPr>
              <a:defRPr/>
            </a:pPr>
            <a:fld id="{C42169B4-C44B-4B6A-B140-B6FB0EAAB19E}" type="slidenum">
              <a:rPr lang="it-IT" smtClean="0"/>
              <a:pPr>
                <a:defRPr/>
              </a:pPr>
              <a:t>39</a:t>
            </a:fld>
            <a:endParaRPr lang="it-IT"/>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p:cNvPr>
          <p:cNvSpPr txBox="1"/>
          <p:nvPr/>
        </p:nvSpPr>
        <p:spPr>
          <a:xfrm>
            <a:off x="1301750" y="988045"/>
            <a:ext cx="9588500" cy="460375"/>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lgn="ctr" fontAlgn="auto">
              <a:spcBef>
                <a:spcPts val="0"/>
              </a:spcBef>
              <a:spcAft>
                <a:spcPts val="0"/>
              </a:spcAft>
              <a:defRPr/>
            </a:pPr>
            <a:r>
              <a:rPr lang="it-IT" sz="2400" b="1" dirty="0">
                <a:effectLst>
                  <a:outerShdw blurRad="38100" dist="38100" dir="2700000" algn="tl">
                    <a:srgbClr val="000000">
                      <a:alpha val="43137"/>
                    </a:srgbClr>
                  </a:outerShdw>
                </a:effectLst>
              </a:rPr>
              <a:t>EFFICACE COMUNICAZIONE RECIPROCA</a:t>
            </a:r>
          </a:p>
        </p:txBody>
      </p:sp>
      <p:sp>
        <p:nvSpPr>
          <p:cNvPr id="5" name="CasellaDiTesto 4">
            <a:extLst/>
          </p:cNvPr>
          <p:cNvSpPr txBox="1"/>
          <p:nvPr/>
        </p:nvSpPr>
        <p:spPr>
          <a:xfrm>
            <a:off x="1393825" y="1939925"/>
            <a:ext cx="9590088" cy="1200150"/>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algn="ctr" fontAlgn="auto">
              <a:spcBef>
                <a:spcPts val="0"/>
              </a:spcBef>
              <a:spcAft>
                <a:spcPts val="0"/>
              </a:spcAft>
              <a:defRPr/>
            </a:pPr>
            <a:r>
              <a:rPr lang="it-IT" sz="2400" dirty="0"/>
              <a:t>IL REVISORE DEVE VALUTARE SE </a:t>
            </a:r>
            <a:r>
              <a:rPr lang="it-IT" sz="2400" b="1" dirty="0">
                <a:solidFill>
                  <a:srgbClr val="002060"/>
                </a:solidFill>
                <a:effectLst>
                  <a:outerShdw blurRad="38100" dist="38100" dir="2700000" algn="tl">
                    <a:srgbClr val="000000">
                      <a:alpha val="43137"/>
                    </a:srgbClr>
                  </a:outerShdw>
                </a:effectLst>
              </a:rPr>
              <a:t>LA  COMUNICAZIONE TRA REVISORE E ORGANI DI GOVERNANCE SIA O MENO ADEGUATA AI FINI DELLA REVISIONE CONTABILE</a:t>
            </a:r>
          </a:p>
        </p:txBody>
      </p:sp>
      <p:sp>
        <p:nvSpPr>
          <p:cNvPr id="6" name="CasellaDiTesto 5">
            <a:extLst/>
          </p:cNvPr>
          <p:cNvSpPr txBox="1"/>
          <p:nvPr/>
        </p:nvSpPr>
        <p:spPr>
          <a:xfrm>
            <a:off x="1393825" y="4081463"/>
            <a:ext cx="2709863" cy="830262"/>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algn="ctr" fontAlgn="auto">
              <a:spcBef>
                <a:spcPts val="0"/>
              </a:spcBef>
              <a:spcAft>
                <a:spcPts val="0"/>
              </a:spcAft>
              <a:defRPr/>
            </a:pPr>
            <a:r>
              <a:rPr lang="it-IT" sz="2400" b="1" dirty="0"/>
              <a:t>VALUTAZIONE NEGATIVA</a:t>
            </a:r>
          </a:p>
        </p:txBody>
      </p:sp>
      <p:sp>
        <p:nvSpPr>
          <p:cNvPr id="7" name="CasellaDiTesto 6">
            <a:extLst/>
          </p:cNvPr>
          <p:cNvSpPr txBox="1"/>
          <p:nvPr/>
        </p:nvSpPr>
        <p:spPr>
          <a:xfrm>
            <a:off x="5954713" y="3937000"/>
            <a:ext cx="5029200" cy="1630363"/>
          </a:xfrm>
          <a:prstGeom prst="rect">
            <a:avLst/>
          </a:prstGeom>
        </p:spPr>
        <p:style>
          <a:lnRef idx="3">
            <a:schemeClr val="lt1"/>
          </a:lnRef>
          <a:fillRef idx="1">
            <a:schemeClr val="accent4"/>
          </a:fillRef>
          <a:effectRef idx="1">
            <a:schemeClr val="accent4"/>
          </a:effectRef>
          <a:fontRef idx="minor">
            <a:schemeClr val="lt1"/>
          </a:fontRef>
        </p:style>
        <p:txBody>
          <a:bodyPr>
            <a:spAutoFit/>
          </a:bodyPr>
          <a:lstStyle/>
          <a:p>
            <a:pPr algn="ctr" fontAlgn="auto">
              <a:spcBef>
                <a:spcPts val="0"/>
              </a:spcBef>
              <a:spcAft>
                <a:spcPts val="0"/>
              </a:spcAft>
              <a:defRPr/>
            </a:pPr>
            <a:r>
              <a:rPr lang="it-IT" sz="2000" dirty="0">
                <a:solidFill>
                  <a:srgbClr val="002060"/>
                </a:solidFill>
              </a:rPr>
              <a:t>IL REVISORE DEVE VALUTARE L’EFFETTO SULLA PROPRIA VALUTAZIONE DEI RISCHI DI ERRORI SIGNIFICATIVI E SULLA CAPACITA’ DI ACQUISIRE LELEMANTI PORBATIVI SUFFICIENTI ED APPROPRIATI</a:t>
            </a:r>
          </a:p>
        </p:txBody>
      </p:sp>
      <p:sp>
        <p:nvSpPr>
          <p:cNvPr id="8" name="Freccia a destra 7">
            <a:extLst/>
          </p:cNvPr>
          <p:cNvSpPr/>
          <p:nvPr/>
        </p:nvSpPr>
        <p:spPr>
          <a:xfrm>
            <a:off x="4103688" y="4379913"/>
            <a:ext cx="1851025" cy="312737"/>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p>
        </p:txBody>
      </p:sp>
      <p:sp>
        <p:nvSpPr>
          <p:cNvPr id="9" name="CasellaDiTesto 8">
            <a:extLst/>
          </p:cNvPr>
          <p:cNvSpPr txBox="1"/>
          <p:nvPr/>
        </p:nvSpPr>
        <p:spPr>
          <a:xfrm>
            <a:off x="1301750" y="5776913"/>
            <a:ext cx="5187950" cy="400050"/>
          </a:xfrm>
          <a:prstGeom prst="rect">
            <a:avLst/>
          </a:prstGeom>
          <a:ln/>
        </p:spPr>
        <p:style>
          <a:lnRef idx="1">
            <a:schemeClr val="accent2"/>
          </a:lnRef>
          <a:fillRef idx="2">
            <a:schemeClr val="accent2"/>
          </a:fillRef>
          <a:effectRef idx="1">
            <a:schemeClr val="accent2"/>
          </a:effectRef>
          <a:fontRef idx="minor">
            <a:schemeClr val="dk1"/>
          </a:fontRef>
        </p:style>
        <p:txBody>
          <a:bodyPr>
            <a:spAutoFit/>
          </a:bodyPr>
          <a:lstStyle/>
          <a:p>
            <a:pPr algn="ctr" fontAlgn="auto">
              <a:spcBef>
                <a:spcPts val="0"/>
              </a:spcBef>
              <a:spcAft>
                <a:spcPts val="0"/>
              </a:spcAft>
              <a:defRPr/>
            </a:pPr>
            <a:r>
              <a:rPr lang="it-IT" sz="2000" b="1" dirty="0">
                <a:effectLst>
                  <a:outerShdw blurRad="38100" dist="38100" dir="2700000" algn="tl">
                    <a:srgbClr val="000000">
                      <a:alpha val="43137"/>
                    </a:srgbClr>
                  </a:outerShdw>
                </a:effectLst>
              </a:rPr>
              <a:t>DEVE INTRAPRENDERE AZIONI ADEGUATE</a:t>
            </a:r>
          </a:p>
        </p:txBody>
      </p:sp>
      <p:cxnSp>
        <p:nvCxnSpPr>
          <p:cNvPr id="11" name="Connettore 2 10">
            <a:extLst/>
          </p:cNvPr>
          <p:cNvCxnSpPr>
            <a:stCxn id="7" idx="1"/>
            <a:endCxn id="9" idx="0"/>
          </p:cNvCxnSpPr>
          <p:nvPr/>
        </p:nvCxnSpPr>
        <p:spPr>
          <a:xfrm flipH="1">
            <a:off x="3895725" y="4751388"/>
            <a:ext cx="2058988" cy="1025525"/>
          </a:xfrm>
          <a:prstGeom prst="straightConnector1">
            <a:avLst/>
          </a:prstGeom>
          <a:ln>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 name="Segnaposto numero diapositiva 1">
            <a:extLst>
              <a:ext uri="{FF2B5EF4-FFF2-40B4-BE49-F238E27FC236}">
                <a16:creationId xmlns:a16="http://schemas.microsoft.com/office/drawing/2014/main" id="{F6C63C05-50C6-4637-ACE2-ED5ECCF8AE64}"/>
              </a:ext>
            </a:extLst>
          </p:cNvPr>
          <p:cNvSpPr>
            <a:spLocks noGrp="1"/>
          </p:cNvSpPr>
          <p:nvPr>
            <p:ph type="sldNum" sz="quarter" idx="12"/>
          </p:nvPr>
        </p:nvSpPr>
        <p:spPr/>
        <p:txBody>
          <a:bodyPr/>
          <a:lstStyle/>
          <a:p>
            <a:pPr>
              <a:defRPr/>
            </a:pPr>
            <a:fld id="{C42169B4-C44B-4B6A-B140-B6FB0EAAB19E}" type="slidenum">
              <a:rPr lang="it-IT" smtClean="0"/>
              <a:pPr>
                <a:defRPr/>
              </a:pPr>
              <a:t>4</a:t>
            </a:fld>
            <a:endParaRPr lang="it-IT"/>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p:nvPr>
        </p:nvSpPr>
        <p:spPr>
          <a:xfrm>
            <a:off x="838200" y="777720"/>
            <a:ext cx="10515600" cy="1325563"/>
          </a:xfrm>
        </p:spPr>
        <p:txBody>
          <a:bodyPr/>
          <a:lstStyle/>
          <a:p>
            <a:r>
              <a:rPr lang="it-IT" b="1" dirty="0">
                <a:solidFill>
                  <a:schemeClr val="accent5">
                    <a:lumMod val="75000"/>
                  </a:schemeClr>
                </a:solidFill>
                <a:effectLst>
                  <a:outerShdw blurRad="38100" dist="38100" dir="2700000" algn="tl">
                    <a:srgbClr val="000000">
                      <a:alpha val="43137"/>
                    </a:srgbClr>
                  </a:outerShdw>
                </a:effectLst>
              </a:rPr>
              <a:t>La comunicazione delle carenze nel controllo interno</a:t>
            </a:r>
          </a:p>
        </p:txBody>
      </p:sp>
      <p:sp>
        <p:nvSpPr>
          <p:cNvPr id="47107" name="Rectangle 3"/>
          <p:cNvSpPr>
            <a:spLocks noGrp="1"/>
          </p:cNvSpPr>
          <p:nvPr>
            <p:ph type="body" idx="1"/>
          </p:nvPr>
        </p:nvSpPr>
        <p:spPr>
          <a:xfrm>
            <a:off x="838200" y="2506662"/>
            <a:ext cx="10515600" cy="4351338"/>
          </a:xfrm>
        </p:spPr>
        <p:txBody>
          <a:bodyPr/>
          <a:lstStyle/>
          <a:p>
            <a:r>
              <a:rPr lang="it-IT" sz="2400" dirty="0"/>
              <a:t>Tale comunicazione sottolinea l’importanza di tali aspetti e aiuta i responsabili delle attività di </a:t>
            </a:r>
            <a:r>
              <a:rPr lang="it-IT" sz="2400" dirty="0" err="1"/>
              <a:t>governance</a:t>
            </a:r>
            <a:r>
              <a:rPr lang="it-IT" sz="2400" dirty="0"/>
              <a:t> ad adempiere alle loro responsabilità di supervisione.</a:t>
            </a:r>
          </a:p>
          <a:p>
            <a:r>
              <a:rPr lang="it-IT" sz="2400" dirty="0"/>
              <a:t>Nello stabilire quando emettere la comunicazione scritta, il revisore può tenere in considerazione se la ricezione di tale comunicazione sia un fattore importante per permettere ai responsabili delle attività di </a:t>
            </a:r>
            <a:r>
              <a:rPr lang="it-IT" sz="2400" dirty="0" err="1"/>
              <a:t>governance</a:t>
            </a:r>
            <a:r>
              <a:rPr lang="it-IT" sz="2400" dirty="0"/>
              <a:t> di assolvere le proprie responsabilità di supervisione.</a:t>
            </a:r>
          </a:p>
          <a:p>
            <a:r>
              <a:rPr lang="it-IT" sz="2400" dirty="0"/>
              <a:t>Il revisore, in caso di carenze significative, può comunicarle verbalmente in primo luogo alla direzione e, se appropriato, ai responsabili della </a:t>
            </a:r>
            <a:r>
              <a:rPr lang="it-IT" sz="2400" dirty="0" err="1"/>
              <a:t>governance</a:t>
            </a:r>
            <a:r>
              <a:rPr lang="it-IT" sz="2400" dirty="0"/>
              <a:t> al fine di aiutarli nel porre un essere azioni correttive tempestive per ridurre al minimo i rischi di errori significativi.</a:t>
            </a:r>
          </a:p>
        </p:txBody>
      </p:sp>
      <p:sp>
        <p:nvSpPr>
          <p:cNvPr id="2" name="Segnaposto numero diapositiva 1">
            <a:extLst>
              <a:ext uri="{FF2B5EF4-FFF2-40B4-BE49-F238E27FC236}">
                <a16:creationId xmlns:a16="http://schemas.microsoft.com/office/drawing/2014/main" id="{6F08DDDA-1D71-4480-B709-D0A025F4FD95}"/>
              </a:ext>
            </a:extLst>
          </p:cNvPr>
          <p:cNvSpPr>
            <a:spLocks noGrp="1"/>
          </p:cNvSpPr>
          <p:nvPr>
            <p:ph type="sldNum" sz="quarter" idx="12"/>
          </p:nvPr>
        </p:nvSpPr>
        <p:spPr/>
        <p:txBody>
          <a:bodyPr/>
          <a:lstStyle/>
          <a:p>
            <a:pPr>
              <a:defRPr/>
            </a:pPr>
            <a:fld id="{DCFFC07E-9A8A-4589-A7D5-372B07749E0D}" type="slidenum">
              <a:rPr lang="it-IT" smtClean="0"/>
              <a:pPr>
                <a:defRPr/>
              </a:pPr>
              <a:t>40</a:t>
            </a:fld>
            <a:endParaRPr lang="it-IT"/>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Text Box 4"/>
          <p:cNvSpPr txBox="1">
            <a:spLocks noChangeArrowheads="1"/>
          </p:cNvSpPr>
          <p:nvPr/>
        </p:nvSpPr>
        <p:spPr bwMode="auto">
          <a:xfrm>
            <a:off x="765175" y="1050925"/>
            <a:ext cx="10999788" cy="4664075"/>
          </a:xfrm>
          <a:prstGeom prst="rect">
            <a:avLst/>
          </a:prstGeom>
          <a:noFill/>
          <a:ln w="9525">
            <a:noFill/>
            <a:miter lim="800000"/>
            <a:headEnd/>
            <a:tailEnd/>
          </a:ln>
          <a:effectLst/>
        </p:spPr>
        <p:txBody>
          <a:bodyPr>
            <a:spAutoFit/>
          </a:bodyPr>
          <a:lstStyle/>
          <a:p>
            <a:pPr>
              <a:spcBef>
                <a:spcPct val="50000"/>
              </a:spcBef>
            </a:pPr>
            <a:r>
              <a:rPr lang="it-IT" sz="2000"/>
              <a:t>Il </a:t>
            </a:r>
            <a:r>
              <a:rPr lang="it-IT" sz="2000" b="1">
                <a:solidFill>
                  <a:schemeClr val="accent1"/>
                </a:solidFill>
                <a:effectLst>
                  <a:outerShdw blurRad="38100" dist="38100" dir="2700000" algn="tl">
                    <a:srgbClr val="C0C0C0"/>
                  </a:outerShdw>
                </a:effectLst>
              </a:rPr>
              <a:t>LIVELLO DI DETTAGLIO DELLE COMUNICAZIONI</a:t>
            </a:r>
            <a:r>
              <a:rPr lang="it-IT" sz="2000"/>
              <a:t> è oggetto di giudizio professionale da parte del revisore nelle specifiche circostanze. </a:t>
            </a:r>
          </a:p>
          <a:p>
            <a:pPr>
              <a:spcBef>
                <a:spcPct val="50000"/>
              </a:spcBef>
            </a:pPr>
            <a:r>
              <a:rPr lang="it-IT" sz="2000"/>
              <a:t>Ad esempio, nel definire il livello di dettaglio appropriato delle comunicazioni, il revisore può considerare:</a:t>
            </a:r>
          </a:p>
          <a:p>
            <a:pPr>
              <a:spcBef>
                <a:spcPct val="50000"/>
              </a:spcBef>
              <a:buFontTx/>
              <a:buChar char="-"/>
            </a:pPr>
            <a:r>
              <a:rPr lang="it-IT" sz="2000"/>
              <a:t> La natura dell’impresa</a:t>
            </a:r>
          </a:p>
          <a:p>
            <a:pPr>
              <a:spcBef>
                <a:spcPct val="50000"/>
              </a:spcBef>
              <a:buFontTx/>
              <a:buChar char="-"/>
            </a:pPr>
            <a:r>
              <a:rPr lang="it-IT" sz="2000"/>
              <a:t> la dimensione e la complessità dell’impresa</a:t>
            </a:r>
          </a:p>
          <a:p>
            <a:pPr>
              <a:spcBef>
                <a:spcPct val="50000"/>
              </a:spcBef>
              <a:buFontTx/>
              <a:buChar char="-"/>
            </a:pPr>
            <a:r>
              <a:rPr lang="it-IT" sz="2000"/>
              <a:t> la natura delle carenze significative identificate dal revisore</a:t>
            </a:r>
          </a:p>
          <a:p>
            <a:pPr>
              <a:spcBef>
                <a:spcPct val="50000"/>
              </a:spcBef>
              <a:buFontTx/>
              <a:buChar char="-"/>
            </a:pPr>
            <a:r>
              <a:rPr lang="it-IT" sz="2000"/>
              <a:t> la composizione della governance dell’impresa (maggior dettaglio in caso di persone non specializzate nel settore in cui opera l’impresa o nelle aree interessate tra i responsabili di governance)</a:t>
            </a:r>
          </a:p>
          <a:p>
            <a:pPr>
              <a:spcBef>
                <a:spcPct val="50000"/>
              </a:spcBef>
              <a:buFontTx/>
              <a:buChar char="-"/>
            </a:pPr>
            <a:r>
              <a:rPr lang="it-IT" sz="2000"/>
              <a:t> le disposizioni di legge o regolamentari relative alla comunicazione di particolari tipologie di carenze nel controllo interno</a:t>
            </a:r>
          </a:p>
        </p:txBody>
      </p:sp>
      <p:sp>
        <p:nvSpPr>
          <p:cNvPr id="2" name="Segnaposto numero diapositiva 1">
            <a:extLst>
              <a:ext uri="{FF2B5EF4-FFF2-40B4-BE49-F238E27FC236}">
                <a16:creationId xmlns:a16="http://schemas.microsoft.com/office/drawing/2014/main" id="{064D1C92-E09E-4478-B9FD-A2EEAB618A21}"/>
              </a:ext>
            </a:extLst>
          </p:cNvPr>
          <p:cNvSpPr>
            <a:spLocks noGrp="1"/>
          </p:cNvSpPr>
          <p:nvPr>
            <p:ph type="sldNum" sz="quarter" idx="12"/>
          </p:nvPr>
        </p:nvSpPr>
        <p:spPr/>
        <p:txBody>
          <a:bodyPr/>
          <a:lstStyle/>
          <a:p>
            <a:pPr>
              <a:defRPr/>
            </a:pPr>
            <a:fld id="{C42169B4-C44B-4B6A-B140-B6FB0EAAB19E}" type="slidenum">
              <a:rPr lang="it-IT" smtClean="0"/>
              <a:pPr>
                <a:defRPr/>
              </a:pPr>
              <a:t>41</a:t>
            </a:fld>
            <a:endParaRPr lang="it-IT"/>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Text Box 4"/>
          <p:cNvSpPr txBox="1">
            <a:spLocks noChangeArrowheads="1"/>
          </p:cNvSpPr>
          <p:nvPr/>
        </p:nvSpPr>
        <p:spPr bwMode="auto">
          <a:xfrm>
            <a:off x="546100" y="436563"/>
            <a:ext cx="11068050" cy="3802062"/>
          </a:xfrm>
          <a:prstGeom prst="rect">
            <a:avLst/>
          </a:prstGeom>
          <a:noFill/>
          <a:ln w="9525">
            <a:noFill/>
            <a:miter lim="800000"/>
            <a:headEnd/>
            <a:tailEnd/>
          </a:ln>
          <a:effectLst/>
        </p:spPr>
        <p:txBody>
          <a:bodyPr>
            <a:spAutoFit/>
          </a:bodyPr>
          <a:lstStyle/>
          <a:p>
            <a:pPr>
              <a:spcBef>
                <a:spcPct val="50000"/>
              </a:spcBef>
            </a:pPr>
            <a:r>
              <a:rPr lang="it-IT"/>
              <a:t>La direzione ed i responsabili delle attività di governance possono essere già a conoscenza delle carenze significative identificate dal revisore nel corso della revisione contabile e possono aver deciso di non porvi rimedio per ragioni di costo o per altre considerazioni.</a:t>
            </a:r>
          </a:p>
          <a:p>
            <a:pPr>
              <a:spcBef>
                <a:spcPct val="50000"/>
              </a:spcBef>
            </a:pPr>
            <a:r>
              <a:rPr lang="it-IT"/>
              <a:t>La responsabilità di valutare i costi ed i benefici derivanti dall’attuazione di azioni correttive spetta alla direzione ed responsabili delle attività di governance.</a:t>
            </a:r>
          </a:p>
          <a:p>
            <a:pPr>
              <a:spcBef>
                <a:spcPct val="50000"/>
              </a:spcBef>
            </a:pPr>
            <a:r>
              <a:rPr lang="it-IT"/>
              <a:t>In questo caso, se fosse già stata fatta una comunicazione, qualora non sia stata ancora intrapresa alcuna azione correttiva, il revisore può ripetere la comunicazione stessa. </a:t>
            </a:r>
          </a:p>
          <a:p>
            <a:pPr>
              <a:spcBef>
                <a:spcPct val="50000"/>
              </a:spcBef>
            </a:pPr>
            <a:r>
              <a:rPr lang="it-IT"/>
              <a:t>In tale comunicazione, il revisore può riprodurre la descrizione fornita nella comunicazione precedente o fare semplicemente riferimento alla precedente comunicazione. Potrà richiedere alla direzione o ai responsabili delle attività di governance il motivo per cui non è stato ancora posto rimedio alla carenza significativa. In assenza di una valida  spiegazione, la mancata attuazione può rappresentare di per sé una carenza significativa.</a:t>
            </a:r>
          </a:p>
        </p:txBody>
      </p:sp>
      <p:sp>
        <p:nvSpPr>
          <p:cNvPr id="2" name="Segnaposto numero diapositiva 1">
            <a:extLst>
              <a:ext uri="{FF2B5EF4-FFF2-40B4-BE49-F238E27FC236}">
                <a16:creationId xmlns:a16="http://schemas.microsoft.com/office/drawing/2014/main" id="{3B2ED5AC-5AD7-4385-8993-D22B629576D4}"/>
              </a:ext>
            </a:extLst>
          </p:cNvPr>
          <p:cNvSpPr>
            <a:spLocks noGrp="1"/>
          </p:cNvSpPr>
          <p:nvPr>
            <p:ph type="sldNum" sz="quarter" idx="12"/>
          </p:nvPr>
        </p:nvSpPr>
        <p:spPr/>
        <p:txBody>
          <a:bodyPr/>
          <a:lstStyle/>
          <a:p>
            <a:pPr>
              <a:defRPr/>
            </a:pPr>
            <a:fld id="{C42169B4-C44B-4B6A-B140-B6FB0EAAB19E}" type="slidenum">
              <a:rPr lang="it-IT" smtClean="0"/>
              <a:pPr>
                <a:defRPr/>
              </a:pPr>
              <a:t>42</a:t>
            </a:fld>
            <a:endParaRPr lang="it-IT"/>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Text Box 4"/>
          <p:cNvSpPr txBox="1">
            <a:spLocks noChangeArrowheads="1"/>
          </p:cNvSpPr>
          <p:nvPr/>
        </p:nvSpPr>
        <p:spPr bwMode="auto">
          <a:xfrm>
            <a:off x="546100" y="1316366"/>
            <a:ext cx="3479800" cy="650875"/>
          </a:xfrm>
          <a:prstGeom prst="rect">
            <a:avLst/>
          </a:prstGeom>
          <a:solidFill>
            <a:srgbClr val="CCFFFF"/>
          </a:solidFill>
          <a:ln w="9525">
            <a:solidFill>
              <a:schemeClr val="tx1"/>
            </a:solidFill>
            <a:miter lim="800000"/>
            <a:headEnd/>
            <a:tailEnd/>
          </a:ln>
          <a:effectLst/>
        </p:spPr>
        <p:txBody>
          <a:bodyPr>
            <a:spAutoFit/>
          </a:bodyPr>
          <a:lstStyle/>
          <a:p>
            <a:pPr>
              <a:spcBef>
                <a:spcPct val="50000"/>
              </a:spcBef>
            </a:pPr>
            <a:r>
              <a:rPr lang="it-IT"/>
              <a:t>COMUNICAZIONI IN IMPRESE DI DIMENSIONI MINORI</a:t>
            </a:r>
          </a:p>
        </p:txBody>
      </p:sp>
      <p:sp>
        <p:nvSpPr>
          <p:cNvPr id="50181" name="Text Box 5"/>
          <p:cNvSpPr txBox="1">
            <a:spLocks noChangeArrowheads="1"/>
          </p:cNvSpPr>
          <p:nvPr/>
        </p:nvSpPr>
        <p:spPr bwMode="auto">
          <a:xfrm>
            <a:off x="5341937" y="1183810"/>
            <a:ext cx="6537325" cy="915988"/>
          </a:xfrm>
          <a:prstGeom prst="rect">
            <a:avLst/>
          </a:prstGeom>
          <a:noFill/>
          <a:ln w="9525">
            <a:noFill/>
            <a:miter lim="800000"/>
            <a:headEnd/>
            <a:tailEnd/>
          </a:ln>
          <a:effectLst/>
        </p:spPr>
        <p:txBody>
          <a:bodyPr>
            <a:spAutoFit/>
          </a:bodyPr>
          <a:lstStyle/>
          <a:p>
            <a:pPr>
              <a:spcBef>
                <a:spcPct val="50000"/>
              </a:spcBef>
            </a:pPr>
            <a:r>
              <a:rPr lang="it-IT"/>
              <a:t>LA COMUNICAZIONE POTRA’ ESSERE MENO STRUTTURATA RISPETTO A QUELLO PREVISTO PER LE IMPRESE DI MAGGIORI DIMENSIONI</a:t>
            </a:r>
          </a:p>
        </p:txBody>
      </p:sp>
      <p:sp>
        <p:nvSpPr>
          <p:cNvPr id="50182" name="Line 6"/>
          <p:cNvSpPr>
            <a:spLocks noChangeShapeType="1"/>
          </p:cNvSpPr>
          <p:nvPr/>
        </p:nvSpPr>
        <p:spPr bwMode="auto">
          <a:xfrm>
            <a:off x="4025900" y="1641804"/>
            <a:ext cx="1214437" cy="0"/>
          </a:xfrm>
          <a:prstGeom prst="line">
            <a:avLst/>
          </a:prstGeom>
          <a:noFill/>
          <a:ln w="9525">
            <a:solidFill>
              <a:schemeClr val="tx1"/>
            </a:solidFill>
            <a:round/>
            <a:headEnd/>
            <a:tailEnd type="triangle" w="med" len="med"/>
          </a:ln>
          <a:effectLst/>
        </p:spPr>
        <p:txBody>
          <a:bodyPr/>
          <a:lstStyle/>
          <a:p>
            <a:endParaRPr lang="it-IT"/>
          </a:p>
        </p:txBody>
      </p:sp>
      <p:sp>
        <p:nvSpPr>
          <p:cNvPr id="50183" name="Text Box 7"/>
          <p:cNvSpPr txBox="1">
            <a:spLocks noChangeArrowheads="1"/>
          </p:cNvSpPr>
          <p:nvPr/>
        </p:nvSpPr>
        <p:spPr bwMode="auto">
          <a:xfrm>
            <a:off x="588962" y="2668820"/>
            <a:ext cx="11014075" cy="406400"/>
          </a:xfrm>
          <a:prstGeom prst="rect">
            <a:avLst/>
          </a:prstGeom>
          <a:solidFill>
            <a:srgbClr val="CCFFFF"/>
          </a:solidFill>
          <a:ln w="9525">
            <a:solidFill>
              <a:schemeClr val="tx1"/>
            </a:solidFill>
            <a:miter lim="800000"/>
            <a:headEnd/>
            <a:tailEnd/>
          </a:ln>
          <a:effectLst/>
        </p:spPr>
        <p:txBody>
          <a:bodyPr>
            <a:spAutoFit/>
          </a:bodyPr>
          <a:lstStyle/>
          <a:p>
            <a:pPr algn="ctr">
              <a:spcBef>
                <a:spcPct val="50000"/>
              </a:spcBef>
            </a:pPr>
            <a:r>
              <a:rPr lang="it-IT" sz="2000" b="1">
                <a:solidFill>
                  <a:schemeClr val="accent1"/>
                </a:solidFill>
                <a:effectLst>
                  <a:outerShdw blurRad="38100" dist="38100" dir="2700000" algn="tl">
                    <a:srgbClr val="000000"/>
                  </a:outerShdw>
                </a:effectLst>
              </a:rPr>
              <a:t>CONTENUTO DELLE COMUNICAZIONI</a:t>
            </a:r>
          </a:p>
        </p:txBody>
      </p:sp>
      <p:sp>
        <p:nvSpPr>
          <p:cNvPr id="50184" name="Text Box 8"/>
          <p:cNvSpPr txBox="1">
            <a:spLocks noChangeArrowheads="1"/>
          </p:cNvSpPr>
          <p:nvPr/>
        </p:nvSpPr>
        <p:spPr bwMode="auto">
          <a:xfrm>
            <a:off x="612775" y="3355975"/>
            <a:ext cx="10999788" cy="2703513"/>
          </a:xfrm>
          <a:prstGeom prst="rect">
            <a:avLst/>
          </a:prstGeom>
          <a:noFill/>
          <a:ln w="9525">
            <a:noFill/>
            <a:miter lim="800000"/>
            <a:headEnd/>
            <a:tailEnd/>
          </a:ln>
          <a:effectLst/>
        </p:spPr>
        <p:txBody>
          <a:bodyPr>
            <a:spAutoFit/>
          </a:bodyPr>
          <a:lstStyle/>
          <a:p>
            <a:pPr>
              <a:spcBef>
                <a:spcPct val="50000"/>
              </a:spcBef>
              <a:buFontTx/>
              <a:buChar char="•"/>
            </a:pPr>
            <a:r>
              <a:rPr lang="it-IT"/>
              <a:t> Nella spiegazione dei potenziali effetti delle carenze significative, non è necessario che il revisore quantifichi tali effetti.</a:t>
            </a:r>
          </a:p>
          <a:p>
            <a:pPr>
              <a:spcBef>
                <a:spcPct val="50000"/>
              </a:spcBef>
              <a:buFontTx/>
              <a:buChar char="•"/>
            </a:pPr>
            <a:r>
              <a:rPr lang="it-IT"/>
              <a:t> le carenze significative posso essere raggruppate ai fini della comunicazione, se appropriato.</a:t>
            </a:r>
          </a:p>
          <a:p>
            <a:pPr>
              <a:spcBef>
                <a:spcPct val="50000"/>
              </a:spcBef>
              <a:buFontTx/>
              <a:buChar char="•"/>
            </a:pPr>
            <a:r>
              <a:rPr lang="it-IT"/>
              <a:t> il revisore può includere suggerimenti sulle azioni da intraprendere per correggere tali carenze, le risposte della direzione (sia effettive che previste) e una dichiarazione in cui viene indicato se il revisore abbia o menoposto in essere eventuali azioni per verificare se le risposte della direzione siano state messe in atto.</a:t>
            </a:r>
          </a:p>
          <a:p>
            <a:pPr>
              <a:spcBef>
                <a:spcPct val="50000"/>
              </a:spcBef>
              <a:buFontTx/>
              <a:buChar char="•"/>
            </a:pPr>
            <a:r>
              <a:rPr lang="it-IT"/>
              <a:t> il revisore può considerare se indicare ulteriori informazioni </a:t>
            </a:r>
          </a:p>
        </p:txBody>
      </p:sp>
      <p:sp>
        <p:nvSpPr>
          <p:cNvPr id="2" name="Segnaposto numero diapositiva 1">
            <a:extLst>
              <a:ext uri="{FF2B5EF4-FFF2-40B4-BE49-F238E27FC236}">
                <a16:creationId xmlns:a16="http://schemas.microsoft.com/office/drawing/2014/main" id="{CC340FAC-F7D0-499A-9CE7-792206BFD768}"/>
              </a:ext>
            </a:extLst>
          </p:cNvPr>
          <p:cNvSpPr>
            <a:spLocks noGrp="1"/>
          </p:cNvSpPr>
          <p:nvPr>
            <p:ph type="sldNum" sz="quarter" idx="12"/>
          </p:nvPr>
        </p:nvSpPr>
        <p:spPr/>
        <p:txBody>
          <a:bodyPr/>
          <a:lstStyle/>
          <a:p>
            <a:pPr>
              <a:defRPr/>
            </a:pPr>
            <a:fld id="{C42169B4-C44B-4B6A-B140-B6FB0EAAB19E}" type="slidenum">
              <a:rPr lang="it-IT" smtClean="0"/>
              <a:pPr>
                <a:defRPr/>
              </a:pPr>
              <a:t>43</a:t>
            </a:fld>
            <a:endParaRPr lang="it-IT"/>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Text Box 4"/>
          <p:cNvSpPr txBox="1">
            <a:spLocks noChangeArrowheads="1"/>
          </p:cNvSpPr>
          <p:nvPr/>
        </p:nvSpPr>
        <p:spPr bwMode="auto">
          <a:xfrm>
            <a:off x="777875" y="1870075"/>
            <a:ext cx="10658475" cy="2441575"/>
          </a:xfrm>
          <a:prstGeom prst="rect">
            <a:avLst/>
          </a:prstGeom>
          <a:noFill/>
          <a:ln w="9525">
            <a:noFill/>
            <a:miter lim="800000"/>
            <a:headEnd/>
            <a:tailEnd/>
          </a:ln>
          <a:effectLst/>
        </p:spPr>
        <p:txBody>
          <a:bodyPr>
            <a:spAutoFit/>
          </a:bodyPr>
          <a:lstStyle/>
          <a:p>
            <a:pPr algn="ctr">
              <a:spcBef>
                <a:spcPct val="50000"/>
              </a:spcBef>
            </a:pPr>
            <a:r>
              <a:rPr lang="it-IT" sz="2800"/>
              <a:t>Leggi o regolamenti possono richiedere al revisore o alla direzione di fornire copia della comunicazione scritta del revisore sulle carenze significative alle autorità di vigilanza competenti.</a:t>
            </a:r>
          </a:p>
          <a:p>
            <a:pPr algn="ctr">
              <a:spcBef>
                <a:spcPct val="50000"/>
              </a:spcBef>
            </a:pPr>
            <a:r>
              <a:rPr lang="it-IT" sz="2800"/>
              <a:t>In tali circostanze, il revisore può indicare tali autorità nella sua comunicazione scritta.</a:t>
            </a:r>
          </a:p>
        </p:txBody>
      </p:sp>
      <p:sp>
        <p:nvSpPr>
          <p:cNvPr id="2" name="Segnaposto numero diapositiva 1">
            <a:extLst>
              <a:ext uri="{FF2B5EF4-FFF2-40B4-BE49-F238E27FC236}">
                <a16:creationId xmlns:a16="http://schemas.microsoft.com/office/drawing/2014/main" id="{4C4433BA-A926-4545-AE40-B6094F9C43BB}"/>
              </a:ext>
            </a:extLst>
          </p:cNvPr>
          <p:cNvSpPr>
            <a:spLocks noGrp="1"/>
          </p:cNvSpPr>
          <p:nvPr>
            <p:ph type="sldNum" sz="quarter" idx="12"/>
          </p:nvPr>
        </p:nvSpPr>
        <p:spPr/>
        <p:txBody>
          <a:bodyPr/>
          <a:lstStyle/>
          <a:p>
            <a:pPr>
              <a:defRPr/>
            </a:pPr>
            <a:fld id="{C42169B4-C44B-4B6A-B140-B6FB0EAAB19E}" type="slidenum">
              <a:rPr lang="it-IT" smtClean="0"/>
              <a:pPr>
                <a:defRPr/>
              </a:pPr>
              <a:t>44</a:t>
            </a:fld>
            <a:endParaRPr lang="it-IT"/>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p:cNvSpPr>
          <p:nvPr>
            <p:ph type="title"/>
          </p:nvPr>
        </p:nvSpPr>
        <p:spPr>
          <a:xfrm>
            <a:off x="838200" y="681037"/>
            <a:ext cx="10515600" cy="1325563"/>
          </a:xfrm>
        </p:spPr>
        <p:txBody>
          <a:bodyPr/>
          <a:lstStyle/>
          <a:p>
            <a:r>
              <a:rPr lang="it-IT" b="1" dirty="0">
                <a:solidFill>
                  <a:schemeClr val="accent5">
                    <a:lumMod val="75000"/>
                  </a:schemeClr>
                </a:solidFill>
                <a:effectLst>
                  <a:outerShdw blurRad="38100" dist="38100" dir="2700000" algn="tl">
                    <a:srgbClr val="000000">
                      <a:alpha val="43137"/>
                    </a:srgbClr>
                  </a:outerShdw>
                </a:effectLst>
              </a:rPr>
              <a:t>Comunicazione con il management</a:t>
            </a:r>
          </a:p>
        </p:txBody>
      </p:sp>
      <p:sp>
        <p:nvSpPr>
          <p:cNvPr id="65539" name="Rectangle 3"/>
          <p:cNvSpPr>
            <a:spLocks noGrp="1"/>
          </p:cNvSpPr>
          <p:nvPr>
            <p:ph type="body" idx="1"/>
          </p:nvPr>
        </p:nvSpPr>
        <p:spPr/>
        <p:txBody>
          <a:bodyPr/>
          <a:lstStyle/>
          <a:p>
            <a:r>
              <a:rPr lang="it-IT"/>
              <a:t>La direzione aziendale è il principale interlocutore del revisore.</a:t>
            </a:r>
          </a:p>
          <a:p>
            <a:pPr algn="just"/>
            <a:r>
              <a:rPr lang="it-IT"/>
              <a:t>Il documento predisposto dal revisore per informare la direzione sulle possibilità di miglioramento delle procedure al fine di produrre dati contabili più accurati è costituito dalla </a:t>
            </a:r>
            <a:r>
              <a:rPr lang="it-IT" b="1">
                <a:solidFill>
                  <a:schemeClr val="folHlink"/>
                </a:solidFill>
                <a:effectLst>
                  <a:outerShdw blurRad="38100" dist="38100" dir="2700000" algn="tl">
                    <a:srgbClr val="C0C0C0"/>
                  </a:outerShdw>
                </a:effectLst>
              </a:rPr>
              <a:t>MANAGEMENT LETTER</a:t>
            </a:r>
            <a:r>
              <a:rPr lang="it-IT"/>
              <a:t> o </a:t>
            </a:r>
            <a:r>
              <a:rPr lang="it-IT" b="1">
                <a:solidFill>
                  <a:schemeClr val="folHlink"/>
                </a:solidFill>
                <a:effectLst>
                  <a:outerShdw blurRad="38100" dist="38100" dir="2700000" algn="tl">
                    <a:srgbClr val="C0C0C0"/>
                  </a:outerShdw>
                </a:effectLst>
              </a:rPr>
              <a:t>LETTERA DEI SUGGERIMENTI</a:t>
            </a:r>
            <a:r>
              <a:rPr lang="it-IT"/>
              <a:t>.</a:t>
            </a:r>
          </a:p>
          <a:p>
            <a:pPr algn="just"/>
            <a:r>
              <a:rPr lang="it-IT"/>
              <a:t>Nel corso del suo lavoro il revisore comunca regolarmente alla direzione amministrativa le IRREGOLARITA’ o LE INESATTEZZE rilevate, al fine di permettere la correzione o la rimozione delle cause qualora si tratti di fatti dovuti a carenze procedurali che potrebbero ripetersi.</a:t>
            </a:r>
          </a:p>
        </p:txBody>
      </p:sp>
      <p:sp>
        <p:nvSpPr>
          <p:cNvPr id="2" name="Segnaposto numero diapositiva 1">
            <a:extLst>
              <a:ext uri="{FF2B5EF4-FFF2-40B4-BE49-F238E27FC236}">
                <a16:creationId xmlns:a16="http://schemas.microsoft.com/office/drawing/2014/main" id="{1065D20E-FFDF-49E3-BE10-2AA86EB5B93D}"/>
              </a:ext>
            </a:extLst>
          </p:cNvPr>
          <p:cNvSpPr>
            <a:spLocks noGrp="1"/>
          </p:cNvSpPr>
          <p:nvPr>
            <p:ph type="sldNum" sz="quarter" idx="12"/>
          </p:nvPr>
        </p:nvSpPr>
        <p:spPr/>
        <p:txBody>
          <a:bodyPr/>
          <a:lstStyle/>
          <a:p>
            <a:pPr>
              <a:defRPr/>
            </a:pPr>
            <a:fld id="{DCFFC07E-9A8A-4589-A7D5-372B07749E0D}" type="slidenum">
              <a:rPr lang="it-IT" smtClean="0"/>
              <a:pPr>
                <a:defRPr/>
              </a:pPr>
              <a:t>45</a:t>
            </a:fld>
            <a:endParaRPr lang="it-IT"/>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p:cNvSpPr>
          <p:nvPr>
            <p:ph type="title"/>
          </p:nvPr>
        </p:nvSpPr>
        <p:spPr/>
        <p:txBody>
          <a:bodyPr/>
          <a:lstStyle/>
          <a:p>
            <a:endParaRPr lang="it-IT"/>
          </a:p>
        </p:txBody>
      </p:sp>
      <p:sp>
        <p:nvSpPr>
          <p:cNvPr id="66563" name="Rectangle 3"/>
          <p:cNvSpPr>
            <a:spLocks noGrp="1"/>
          </p:cNvSpPr>
          <p:nvPr>
            <p:ph type="body" idx="1"/>
          </p:nvPr>
        </p:nvSpPr>
        <p:spPr/>
        <p:txBody>
          <a:bodyPr/>
          <a:lstStyle/>
          <a:p>
            <a:r>
              <a:rPr lang="it-IT"/>
              <a:t>Generalmente le inesattezze vengono comunicate alla direzione amministrativa verbalmente.</a:t>
            </a:r>
          </a:p>
          <a:p>
            <a:r>
              <a:rPr lang="it-IT"/>
              <a:t>Solo se vengono rilevate irregolarità tali da rendere fuorviante il bilancio o che potrebbero assumere rilevanza penale, il revisore deve informare senza indugio la CONSOB ed il COLLEGIO SINDACALE dei fatti.</a:t>
            </a:r>
          </a:p>
        </p:txBody>
      </p:sp>
      <p:sp>
        <p:nvSpPr>
          <p:cNvPr id="2" name="Segnaposto numero diapositiva 1">
            <a:extLst>
              <a:ext uri="{FF2B5EF4-FFF2-40B4-BE49-F238E27FC236}">
                <a16:creationId xmlns:a16="http://schemas.microsoft.com/office/drawing/2014/main" id="{A9983855-FC7C-4EA2-A95C-02EED4599C33}"/>
              </a:ext>
            </a:extLst>
          </p:cNvPr>
          <p:cNvSpPr>
            <a:spLocks noGrp="1"/>
          </p:cNvSpPr>
          <p:nvPr>
            <p:ph type="sldNum" sz="quarter" idx="12"/>
          </p:nvPr>
        </p:nvSpPr>
        <p:spPr/>
        <p:txBody>
          <a:bodyPr/>
          <a:lstStyle/>
          <a:p>
            <a:pPr>
              <a:defRPr/>
            </a:pPr>
            <a:fld id="{DCFFC07E-9A8A-4589-A7D5-372B07749E0D}" type="slidenum">
              <a:rPr lang="it-IT" smtClean="0"/>
              <a:pPr>
                <a:defRPr/>
              </a:pPr>
              <a:t>46</a:t>
            </a:fld>
            <a:endParaRPr lang="it-IT"/>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p:cNvSpPr>
          <p:nvPr>
            <p:ph type="title"/>
          </p:nvPr>
        </p:nvSpPr>
        <p:spPr>
          <a:xfrm>
            <a:off x="838200" y="600423"/>
            <a:ext cx="10515600" cy="1325563"/>
          </a:xfrm>
        </p:spPr>
        <p:txBody>
          <a:bodyPr/>
          <a:lstStyle/>
          <a:p>
            <a:r>
              <a:rPr lang="it-IT" b="1" dirty="0">
                <a:solidFill>
                  <a:schemeClr val="accent5">
                    <a:lumMod val="75000"/>
                  </a:schemeClr>
                </a:solidFill>
                <a:effectLst>
                  <a:outerShdw blurRad="38100" dist="38100" dir="2700000" algn="tl">
                    <a:srgbClr val="000000">
                      <a:alpha val="43137"/>
                    </a:srgbClr>
                  </a:outerShdw>
                </a:effectLst>
              </a:rPr>
              <a:t>Comunicazione negli EIP</a:t>
            </a:r>
          </a:p>
        </p:txBody>
      </p:sp>
      <p:sp>
        <p:nvSpPr>
          <p:cNvPr id="62467" name="Rectangle 3"/>
          <p:cNvSpPr>
            <a:spLocks noGrp="1"/>
          </p:cNvSpPr>
          <p:nvPr>
            <p:ph type="body" idx="1"/>
          </p:nvPr>
        </p:nvSpPr>
        <p:spPr/>
        <p:txBody>
          <a:bodyPr/>
          <a:lstStyle/>
          <a:p>
            <a:pPr marL="0" indent="0">
              <a:buFont typeface="Arial" charset="0"/>
              <a:buNone/>
            </a:pPr>
            <a:r>
              <a:rPr lang="it-IT"/>
              <a:t>Riferimento normativo </a:t>
            </a:r>
            <a:r>
              <a:rPr lang="it-IT">
                <a:sym typeface="Wingdings" pitchFamily="2" charset="2"/>
              </a:rPr>
              <a:t> art.11 Regolamento Europeo 537/2014 (recepito dal DLgs 135/2016)</a:t>
            </a:r>
          </a:p>
          <a:p>
            <a:pPr marL="0" indent="0" algn="ctr">
              <a:buFont typeface="Arial" charset="0"/>
              <a:buNone/>
            </a:pPr>
            <a:r>
              <a:rPr lang="it-IT"/>
              <a:t>	</a:t>
            </a:r>
            <a:r>
              <a:rPr lang="it-IT" sz="3200" b="1">
                <a:solidFill>
                  <a:schemeClr val="accent1"/>
                </a:solidFill>
                <a:effectLst>
                  <a:outerShdw blurRad="38100" dist="38100" dir="2700000" algn="tl">
                    <a:srgbClr val="C0C0C0"/>
                  </a:outerShdw>
                </a:effectLst>
              </a:rPr>
              <a:t>ISTITUZIONE DEL COMITATO PER IL CONTROLLO INTERNO E LA REVISIONE CONTABILE (CCIRC)</a:t>
            </a:r>
          </a:p>
          <a:p>
            <a:pPr marL="0" indent="0" algn="just">
              <a:buFont typeface="Arial" charset="0"/>
              <a:buNone/>
            </a:pPr>
            <a:endParaRPr lang="it-IT">
              <a:sym typeface="Wingdings" pitchFamily="2" charset="2"/>
            </a:endParaRPr>
          </a:p>
          <a:p>
            <a:pPr marL="0" indent="0" algn="just">
              <a:buFont typeface="Arial" charset="0"/>
              <a:buNone/>
            </a:pPr>
            <a:r>
              <a:rPr lang="it-IT">
                <a:sym typeface="Wingdings" pitchFamily="2" charset="2"/>
              </a:rPr>
              <a:t>La società di revisione deve presentare al CCIRC una </a:t>
            </a:r>
            <a:r>
              <a:rPr lang="it-IT" sz="3200" b="1">
                <a:solidFill>
                  <a:schemeClr val="accent1"/>
                </a:solidFill>
                <a:effectLst>
                  <a:outerShdw blurRad="38100" dist="38100" dir="2700000" algn="tl">
                    <a:srgbClr val="C0C0C0"/>
                  </a:outerShdw>
                </a:effectLst>
                <a:sym typeface="Wingdings" pitchFamily="2" charset="2"/>
              </a:rPr>
              <a:t>RELAZIONE ANNUALE</a:t>
            </a:r>
            <a:r>
              <a:rPr lang="it-IT">
                <a:sym typeface="Wingdings" pitchFamily="2" charset="2"/>
              </a:rPr>
              <a:t> sulle questioni fondamentali emerse in sede di revisione legale e in particolare sulle carenze significative del sistema di controllo interno.</a:t>
            </a:r>
          </a:p>
        </p:txBody>
      </p:sp>
      <p:sp>
        <p:nvSpPr>
          <p:cNvPr id="2" name="Segnaposto numero diapositiva 1">
            <a:extLst>
              <a:ext uri="{FF2B5EF4-FFF2-40B4-BE49-F238E27FC236}">
                <a16:creationId xmlns:a16="http://schemas.microsoft.com/office/drawing/2014/main" id="{883601D6-BC7D-4E52-BA22-75086BFCEE81}"/>
              </a:ext>
            </a:extLst>
          </p:cNvPr>
          <p:cNvSpPr>
            <a:spLocks noGrp="1"/>
          </p:cNvSpPr>
          <p:nvPr>
            <p:ph type="sldNum" sz="quarter" idx="12"/>
          </p:nvPr>
        </p:nvSpPr>
        <p:spPr/>
        <p:txBody>
          <a:bodyPr/>
          <a:lstStyle/>
          <a:p>
            <a:pPr>
              <a:defRPr/>
            </a:pPr>
            <a:fld id="{DCFFC07E-9A8A-4589-A7D5-372B07749E0D}" type="slidenum">
              <a:rPr lang="it-IT" smtClean="0"/>
              <a:pPr>
                <a:defRPr/>
              </a:pPr>
              <a:t>47</a:t>
            </a:fld>
            <a:endParaRPr lang="it-IT"/>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4" name="Text Box 6"/>
          <p:cNvSpPr txBox="1">
            <a:spLocks noChangeArrowheads="1"/>
          </p:cNvSpPr>
          <p:nvPr/>
        </p:nvSpPr>
        <p:spPr bwMode="auto">
          <a:xfrm>
            <a:off x="752475" y="1255713"/>
            <a:ext cx="3221038" cy="711200"/>
          </a:xfrm>
          <a:prstGeom prst="rect">
            <a:avLst/>
          </a:prstGeom>
          <a:solidFill>
            <a:srgbClr val="CCFFFF">
              <a:alpha val="60001"/>
            </a:srgbClr>
          </a:solidFill>
          <a:ln w="9525">
            <a:solidFill>
              <a:schemeClr val="tx1"/>
            </a:solidFill>
            <a:miter lim="800000"/>
            <a:headEnd/>
            <a:tailEnd/>
          </a:ln>
          <a:effectLst/>
        </p:spPr>
        <p:txBody>
          <a:bodyPr>
            <a:spAutoFit/>
          </a:bodyPr>
          <a:lstStyle/>
          <a:p>
            <a:pPr algn="ctr">
              <a:spcBef>
                <a:spcPct val="50000"/>
              </a:spcBef>
            </a:pPr>
            <a:r>
              <a:rPr lang="it-IT" sz="2000" b="1">
                <a:solidFill>
                  <a:schemeClr val="accent1"/>
                </a:solidFill>
                <a:effectLst>
                  <a:outerShdw blurRad="38100" dist="38100" dir="2700000" algn="tl">
                    <a:srgbClr val="000000"/>
                  </a:outerShdw>
                </a:effectLst>
              </a:rPr>
              <a:t>CONTENUTO DELLA RELAZIONE ANNUALE</a:t>
            </a:r>
          </a:p>
        </p:txBody>
      </p:sp>
      <p:sp>
        <p:nvSpPr>
          <p:cNvPr id="63495" name="Text Box 7"/>
          <p:cNvSpPr txBox="1">
            <a:spLocks noChangeArrowheads="1"/>
          </p:cNvSpPr>
          <p:nvPr/>
        </p:nvSpPr>
        <p:spPr bwMode="auto">
          <a:xfrm>
            <a:off x="5922963" y="327025"/>
            <a:ext cx="5705475" cy="788988"/>
          </a:xfrm>
          <a:prstGeom prst="rect">
            <a:avLst/>
          </a:prstGeom>
          <a:solidFill>
            <a:srgbClr val="FFFF99">
              <a:alpha val="42000"/>
            </a:srgbClr>
          </a:solidFill>
          <a:ln w="9525">
            <a:solidFill>
              <a:schemeClr val="tx1"/>
            </a:solidFill>
            <a:miter lim="800000"/>
            <a:headEnd/>
            <a:tailEnd/>
          </a:ln>
          <a:effectLst/>
        </p:spPr>
        <p:txBody>
          <a:bodyPr>
            <a:spAutoFit/>
          </a:bodyPr>
          <a:lstStyle/>
          <a:p>
            <a:pPr>
              <a:spcBef>
                <a:spcPct val="50000"/>
              </a:spcBef>
            </a:pPr>
            <a:r>
              <a:rPr lang="it-IT" b="1">
                <a:solidFill>
                  <a:schemeClr val="accent1"/>
                </a:solidFill>
                <a:effectLst>
                  <a:outerShdw blurRad="38100" dist="38100" dir="2700000" algn="tl">
                    <a:srgbClr val="000000"/>
                  </a:outerShdw>
                </a:effectLst>
              </a:rPr>
              <a:t>QUESTIONI FONDAMENTALI</a:t>
            </a:r>
            <a:r>
              <a:rPr lang="it-IT"/>
              <a:t> </a:t>
            </a:r>
          </a:p>
          <a:p>
            <a:pPr>
              <a:spcBef>
                <a:spcPct val="50000"/>
              </a:spcBef>
            </a:pPr>
            <a:r>
              <a:rPr lang="it-IT"/>
              <a:t>(già oggetto delle relazioni periodiche)</a:t>
            </a:r>
          </a:p>
        </p:txBody>
      </p:sp>
      <p:sp>
        <p:nvSpPr>
          <p:cNvPr id="63496" name="Text Box 8"/>
          <p:cNvSpPr txBox="1">
            <a:spLocks noChangeArrowheads="1"/>
          </p:cNvSpPr>
          <p:nvPr/>
        </p:nvSpPr>
        <p:spPr bwMode="auto">
          <a:xfrm>
            <a:off x="5942013" y="1230313"/>
            <a:ext cx="5705475" cy="650875"/>
          </a:xfrm>
          <a:prstGeom prst="rect">
            <a:avLst/>
          </a:prstGeom>
          <a:solidFill>
            <a:srgbClr val="FFFF99">
              <a:alpha val="42000"/>
            </a:srgbClr>
          </a:solidFill>
          <a:ln w="9525">
            <a:solidFill>
              <a:schemeClr val="tx1"/>
            </a:solidFill>
            <a:miter lim="800000"/>
            <a:headEnd/>
            <a:tailEnd/>
          </a:ln>
          <a:effectLst/>
        </p:spPr>
        <p:txBody>
          <a:bodyPr>
            <a:spAutoFit/>
          </a:bodyPr>
          <a:lstStyle/>
          <a:p>
            <a:pPr>
              <a:spcBef>
                <a:spcPct val="50000"/>
              </a:spcBef>
            </a:pPr>
            <a:r>
              <a:rPr lang="it-IT" b="1">
                <a:solidFill>
                  <a:schemeClr val="folHlink"/>
                </a:solidFill>
                <a:effectLst>
                  <a:outerShdw blurRad="38100" dist="38100" dir="2700000" algn="tl">
                    <a:srgbClr val="000000"/>
                  </a:outerShdw>
                </a:effectLst>
              </a:rPr>
              <a:t>CARENZE SIGNIFICATIVE DEL SISTEMA DI CONTROLLO</a:t>
            </a:r>
            <a:endParaRPr lang="it-IT">
              <a:solidFill>
                <a:schemeClr val="folHlink"/>
              </a:solidFill>
            </a:endParaRPr>
          </a:p>
        </p:txBody>
      </p:sp>
      <p:sp>
        <p:nvSpPr>
          <p:cNvPr id="63497" name="Text Box 9"/>
          <p:cNvSpPr txBox="1">
            <a:spLocks noChangeArrowheads="1"/>
          </p:cNvSpPr>
          <p:nvPr/>
        </p:nvSpPr>
        <p:spPr bwMode="auto">
          <a:xfrm>
            <a:off x="5942013" y="1990725"/>
            <a:ext cx="5705475" cy="376238"/>
          </a:xfrm>
          <a:prstGeom prst="rect">
            <a:avLst/>
          </a:prstGeom>
          <a:solidFill>
            <a:srgbClr val="FFFF99">
              <a:alpha val="42000"/>
            </a:srgbClr>
          </a:solidFill>
          <a:ln w="9525">
            <a:solidFill>
              <a:schemeClr val="tx1"/>
            </a:solidFill>
            <a:miter lim="800000"/>
            <a:headEnd/>
            <a:tailEnd/>
          </a:ln>
          <a:effectLst/>
        </p:spPr>
        <p:txBody>
          <a:bodyPr>
            <a:spAutoFit/>
          </a:bodyPr>
          <a:lstStyle/>
          <a:p>
            <a:pPr>
              <a:spcBef>
                <a:spcPct val="50000"/>
              </a:spcBef>
            </a:pPr>
            <a:r>
              <a:rPr lang="it-IT" b="1">
                <a:solidFill>
                  <a:schemeClr val="accent1"/>
                </a:solidFill>
                <a:effectLst>
                  <a:outerShdw blurRad="38100" dist="38100" dir="2700000" algn="tl">
                    <a:srgbClr val="000000"/>
                  </a:outerShdw>
                </a:effectLst>
              </a:rPr>
              <a:t>ALTRE CARENZE</a:t>
            </a:r>
            <a:endParaRPr lang="it-IT"/>
          </a:p>
        </p:txBody>
      </p:sp>
      <p:sp>
        <p:nvSpPr>
          <p:cNvPr id="63498" name="Text Box 10"/>
          <p:cNvSpPr txBox="1">
            <a:spLocks noChangeArrowheads="1"/>
          </p:cNvSpPr>
          <p:nvPr/>
        </p:nvSpPr>
        <p:spPr bwMode="auto">
          <a:xfrm>
            <a:off x="5934075" y="2466975"/>
            <a:ext cx="5705475" cy="376238"/>
          </a:xfrm>
          <a:prstGeom prst="rect">
            <a:avLst/>
          </a:prstGeom>
          <a:solidFill>
            <a:srgbClr val="FFFF99">
              <a:alpha val="42000"/>
            </a:srgbClr>
          </a:solidFill>
          <a:ln w="9525">
            <a:solidFill>
              <a:schemeClr val="tx1"/>
            </a:solidFill>
            <a:miter lim="800000"/>
            <a:headEnd/>
            <a:tailEnd/>
          </a:ln>
          <a:effectLst/>
        </p:spPr>
        <p:txBody>
          <a:bodyPr>
            <a:spAutoFit/>
          </a:bodyPr>
          <a:lstStyle/>
          <a:p>
            <a:pPr>
              <a:spcBef>
                <a:spcPct val="50000"/>
              </a:spcBef>
            </a:pPr>
            <a:r>
              <a:rPr lang="it-IT" b="1">
                <a:solidFill>
                  <a:schemeClr val="folHlink"/>
                </a:solidFill>
                <a:effectLst>
                  <a:outerShdw blurRad="38100" dist="38100" dir="2700000" algn="tl">
                    <a:srgbClr val="000000"/>
                  </a:outerShdw>
                </a:effectLst>
              </a:rPr>
              <a:t>ULTERIORI ASPETTI</a:t>
            </a:r>
            <a:endParaRPr lang="it-IT">
              <a:solidFill>
                <a:schemeClr val="folHlink"/>
              </a:solidFill>
            </a:endParaRPr>
          </a:p>
        </p:txBody>
      </p:sp>
      <p:sp>
        <p:nvSpPr>
          <p:cNvPr id="63503" name="Text Box 15"/>
          <p:cNvSpPr txBox="1">
            <a:spLocks noChangeArrowheads="1"/>
          </p:cNvSpPr>
          <p:nvPr/>
        </p:nvSpPr>
        <p:spPr bwMode="auto">
          <a:xfrm>
            <a:off x="752475" y="3684588"/>
            <a:ext cx="10999788" cy="1612900"/>
          </a:xfrm>
          <a:prstGeom prst="rect">
            <a:avLst/>
          </a:prstGeom>
          <a:solidFill>
            <a:srgbClr val="CCFFCC">
              <a:alpha val="44000"/>
            </a:srgbClr>
          </a:solidFill>
          <a:ln w="9525">
            <a:solidFill>
              <a:schemeClr val="tx1"/>
            </a:solidFill>
            <a:miter lim="800000"/>
            <a:headEnd/>
            <a:tailEnd/>
          </a:ln>
          <a:effectLst/>
        </p:spPr>
        <p:txBody>
          <a:bodyPr>
            <a:spAutoFit/>
          </a:bodyPr>
          <a:lstStyle/>
          <a:p>
            <a:pPr algn="ctr">
              <a:spcBef>
                <a:spcPct val="50000"/>
              </a:spcBef>
            </a:pPr>
            <a:r>
              <a:rPr lang="it-IT"/>
              <a:t>La norma non precisa i tempi della presentazione della relazione. La relazione deve comunque essere emessa tempestivamente, non prima della relazione di revisione sul bilancio, e trasmessa con apposita lettera sottoscritta dal responsabile della revisione legale.</a:t>
            </a:r>
          </a:p>
          <a:p>
            <a:pPr algn="ctr">
              <a:spcBef>
                <a:spcPct val="50000"/>
              </a:spcBef>
            </a:pPr>
            <a:r>
              <a:rPr lang="it-IT"/>
              <a:t>Suddetta relazione però non può essere finalizzata con il completamento del processo di revisione, dovendo tener conto anche di quanto eventualmente indicato nella relazione di revisione sul bilancio.</a:t>
            </a:r>
          </a:p>
        </p:txBody>
      </p:sp>
      <p:sp>
        <p:nvSpPr>
          <p:cNvPr id="2" name="Segnaposto numero diapositiva 1">
            <a:extLst>
              <a:ext uri="{FF2B5EF4-FFF2-40B4-BE49-F238E27FC236}">
                <a16:creationId xmlns:a16="http://schemas.microsoft.com/office/drawing/2014/main" id="{1B48AF93-DE45-4DB2-AAFA-B703405B4948}"/>
              </a:ext>
            </a:extLst>
          </p:cNvPr>
          <p:cNvSpPr>
            <a:spLocks noGrp="1"/>
          </p:cNvSpPr>
          <p:nvPr>
            <p:ph type="sldNum" sz="quarter" idx="12"/>
          </p:nvPr>
        </p:nvSpPr>
        <p:spPr/>
        <p:txBody>
          <a:bodyPr/>
          <a:lstStyle/>
          <a:p>
            <a:pPr>
              <a:defRPr/>
            </a:pPr>
            <a:fld id="{DCFFC07E-9A8A-4589-A7D5-372B07749E0D}" type="slidenum">
              <a:rPr lang="it-IT" smtClean="0"/>
              <a:pPr>
                <a:defRPr/>
              </a:pPr>
              <a:t>48</a:t>
            </a:fld>
            <a:endParaRPr lang="it-IT"/>
          </a:p>
        </p:txBody>
      </p:sp>
      <p:cxnSp>
        <p:nvCxnSpPr>
          <p:cNvPr id="4" name="Connettore 2 3">
            <a:extLst>
              <a:ext uri="{FF2B5EF4-FFF2-40B4-BE49-F238E27FC236}">
                <a16:creationId xmlns:a16="http://schemas.microsoft.com/office/drawing/2014/main" id="{42DAF87E-26AA-4A49-9013-9E77559D060A}"/>
              </a:ext>
            </a:extLst>
          </p:cNvPr>
          <p:cNvCxnSpPr>
            <a:stCxn id="63494" idx="3"/>
          </p:cNvCxnSpPr>
          <p:nvPr/>
        </p:nvCxnSpPr>
        <p:spPr>
          <a:xfrm flipV="1">
            <a:off x="3973513" y="557561"/>
            <a:ext cx="1960562" cy="10537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 name="Connettore 2 5">
            <a:extLst>
              <a:ext uri="{FF2B5EF4-FFF2-40B4-BE49-F238E27FC236}">
                <a16:creationId xmlns:a16="http://schemas.microsoft.com/office/drawing/2014/main" id="{6A07720D-356C-48E0-8A4C-0AE9C71BCBA4}"/>
              </a:ext>
            </a:extLst>
          </p:cNvPr>
          <p:cNvCxnSpPr>
            <a:stCxn id="63494" idx="3"/>
            <a:endCxn id="63496" idx="1"/>
          </p:cNvCxnSpPr>
          <p:nvPr/>
        </p:nvCxnSpPr>
        <p:spPr>
          <a:xfrm flipV="1">
            <a:off x="3973513" y="1555751"/>
            <a:ext cx="1968500" cy="555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Connettore 2 7">
            <a:extLst>
              <a:ext uri="{FF2B5EF4-FFF2-40B4-BE49-F238E27FC236}">
                <a16:creationId xmlns:a16="http://schemas.microsoft.com/office/drawing/2014/main" id="{E3844E3B-400D-45B8-B956-AFD35250C42A}"/>
              </a:ext>
            </a:extLst>
          </p:cNvPr>
          <p:cNvCxnSpPr>
            <a:stCxn id="63494" idx="3"/>
            <a:endCxn id="63497" idx="1"/>
          </p:cNvCxnSpPr>
          <p:nvPr/>
        </p:nvCxnSpPr>
        <p:spPr>
          <a:xfrm>
            <a:off x="3973513" y="1611313"/>
            <a:ext cx="1968500" cy="5675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Connettore 2 9">
            <a:extLst>
              <a:ext uri="{FF2B5EF4-FFF2-40B4-BE49-F238E27FC236}">
                <a16:creationId xmlns:a16="http://schemas.microsoft.com/office/drawing/2014/main" id="{31F0D055-2A3A-42B7-9816-7AA9A93C7F37}"/>
              </a:ext>
            </a:extLst>
          </p:cNvPr>
          <p:cNvCxnSpPr>
            <a:stCxn id="63494" idx="3"/>
            <a:endCxn id="63498" idx="1"/>
          </p:cNvCxnSpPr>
          <p:nvPr/>
        </p:nvCxnSpPr>
        <p:spPr>
          <a:xfrm>
            <a:off x="3973513" y="1611313"/>
            <a:ext cx="1960562" cy="10437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asellaDiTesto 1"/>
          <p:cNvSpPr txBox="1">
            <a:spLocks noChangeArrowheads="1"/>
          </p:cNvSpPr>
          <p:nvPr/>
        </p:nvSpPr>
        <p:spPr bwMode="auto">
          <a:xfrm>
            <a:off x="693737" y="1036521"/>
            <a:ext cx="10804525" cy="2032000"/>
          </a:xfrm>
          <a:prstGeom prst="rect">
            <a:avLst/>
          </a:prstGeom>
          <a:noFill/>
          <a:ln w="9525">
            <a:noFill/>
            <a:miter lim="800000"/>
            <a:headEnd/>
            <a:tailEnd/>
          </a:ln>
        </p:spPr>
        <p:txBody>
          <a:bodyPr>
            <a:spAutoFit/>
          </a:bodyPr>
          <a:lstStyle/>
          <a:p>
            <a:pPr algn="ctr"/>
            <a:r>
              <a:rPr lang="it-IT" dirty="0">
                <a:latin typeface="Calibri" pitchFamily="34" charset="0"/>
              </a:rPr>
              <a:t>IL PRINCIPIO DI REVISIONE ISA 260 FORNISCE UN QUADRO DI RIFERIMENTO GENERALE PER LA COMUNICAZIONE DEL REVISTORE CON I RESPONSABILI DELLA GOVERNANCE ED IDENTIFICA ALCUNI ASPETTI DA COMUNICARE LORO.</a:t>
            </a:r>
          </a:p>
          <a:p>
            <a:pPr algn="ctr"/>
            <a:r>
              <a:rPr lang="it-IT" dirty="0">
                <a:latin typeface="Calibri" pitchFamily="34" charset="0"/>
              </a:rPr>
              <a:t>AD INTEGRAZIONE DI ALCUNE REGOLE, IN ALTRI PRINCIPI DI REVISIONE SONO ESPRESSAMENTE INDICATI ULTERIORI ASPETTI DA COMUNICARE </a:t>
            </a:r>
            <a:r>
              <a:rPr lang="it-IT" dirty="0">
                <a:latin typeface="Calibri" pitchFamily="34" charset="0"/>
                <a:sym typeface="Wingdings" pitchFamily="2" charset="2"/>
              </a:rPr>
              <a:t> ALLEGATO 1</a:t>
            </a:r>
          </a:p>
          <a:p>
            <a:endParaRPr lang="it-IT" dirty="0">
              <a:latin typeface="Calibri" pitchFamily="34" charset="0"/>
              <a:sym typeface="Wingdings" pitchFamily="2" charset="2"/>
            </a:endParaRPr>
          </a:p>
          <a:p>
            <a:endParaRPr lang="it-IT" dirty="0">
              <a:latin typeface="Calibri" pitchFamily="34" charset="0"/>
            </a:endParaRPr>
          </a:p>
        </p:txBody>
      </p:sp>
      <p:graphicFrame>
        <p:nvGraphicFramePr>
          <p:cNvPr id="17445" name="Group 37"/>
          <p:cNvGraphicFramePr>
            <a:graphicFrameLocks noGrp="1"/>
          </p:cNvGraphicFramePr>
          <p:nvPr>
            <p:extLst>
              <p:ext uri="{D42A27DB-BD31-4B8C-83A1-F6EECF244321}">
                <p14:modId xmlns:p14="http://schemas.microsoft.com/office/powerpoint/2010/main" val="1764018693"/>
              </p:ext>
            </p:extLst>
          </p:nvPr>
        </p:nvGraphicFramePr>
        <p:xfrm>
          <a:off x="747713" y="2875915"/>
          <a:ext cx="10526712" cy="3505200"/>
        </p:xfrm>
        <a:graphic>
          <a:graphicData uri="http://schemas.openxmlformats.org/drawingml/2006/table">
            <a:tbl>
              <a:tblPr>
                <a:tableStyleId>{69CF1AB2-1976-4502-BF36-3FF5EA218861}</a:tableStyleId>
              </a:tblPr>
              <a:tblGrid>
                <a:gridCol w="3098800">
                  <a:extLst>
                    <a:ext uri="{9D8B030D-6E8A-4147-A177-3AD203B41FA5}">
                      <a16:colId xmlns:a16="http://schemas.microsoft.com/office/drawing/2014/main" val="20000"/>
                    </a:ext>
                  </a:extLst>
                </a:gridCol>
                <a:gridCol w="7427912">
                  <a:extLst>
                    <a:ext uri="{9D8B030D-6E8A-4147-A177-3AD203B41FA5}">
                      <a16:colId xmlns:a16="http://schemas.microsoft.com/office/drawing/2014/main" val="20001"/>
                    </a:ext>
                  </a:extLst>
                </a:gridCol>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2000" b="1" u="none" strike="noStrike" cap="none" normalizeH="0" baseline="0" dirty="0">
                          <a:ln>
                            <a:noFill/>
                          </a:ln>
                          <a:solidFill>
                            <a:schemeClr val="accent5">
                              <a:lumMod val="75000"/>
                            </a:schemeClr>
                          </a:solidFill>
                          <a:effectLst>
                            <a:outerShdw blurRad="38100" dist="38100" dir="2700000" algn="tl">
                              <a:srgbClr val="000000">
                                <a:alpha val="43137"/>
                              </a:srgbClr>
                            </a:outerShdw>
                          </a:effectLst>
                        </a:rPr>
                        <a:t>PRINCIPIO</a:t>
                      </a:r>
                      <a:endParaRPr kumimoji="0" lang="it-IT" sz="2000" b="1" i="0" u="none" strike="noStrike" cap="none" normalizeH="0" baseline="0" dirty="0">
                        <a:ln>
                          <a:noFill/>
                        </a:ln>
                        <a:solidFill>
                          <a:schemeClr val="accent5">
                            <a:lumMod val="75000"/>
                          </a:schemeClr>
                        </a:solidFill>
                        <a:effectLst>
                          <a:outerShdw blurRad="38100" dist="38100" dir="2700000" algn="tl">
                            <a:srgbClr val="000000">
                              <a:alpha val="43137"/>
                            </a:srgbClr>
                          </a:outerShdw>
                        </a:effectLst>
                        <a:latin typeface="Calibri" pitchFamily="34" charset="0"/>
                        <a:cs typeface="Arial"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1" i="0" u="none" strike="noStrike" cap="none" normalizeH="0" baseline="0">
                        <a:ln>
                          <a:noFill/>
                        </a:ln>
                        <a:solidFill>
                          <a:srgbClr val="FFFFFF"/>
                        </a:solidFill>
                        <a:effectLst/>
                        <a:latin typeface="Calibri" pitchFamily="34" charset="0"/>
                        <a:cs typeface="Arial" charset="0"/>
                      </a:endParaRPr>
                    </a:p>
                  </a:txBody>
                  <a:tcPr horzOverflow="overflow"/>
                </a:tc>
                <a:extLst>
                  <a:ext uri="{0D108BD9-81ED-4DB2-BD59-A6C34878D82A}">
                    <a16:rowId xmlns:a16="http://schemas.microsoft.com/office/drawing/2014/main" val="10000"/>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u="none" strike="noStrike" cap="none" normalizeH="0" baseline="0" dirty="0">
                          <a:ln>
                            <a:noFill/>
                          </a:ln>
                          <a:effectLst/>
                        </a:rPr>
                        <a:t>PRINCIPIO INTERNAZIONALE SUL CONTROLLO DELLA QUALITA’ ISQC ITALIA 1</a:t>
                      </a:r>
                      <a:endParaRPr kumimoji="0" lang="it-IT" sz="1800" b="1" i="0" u="none" strike="noStrike" cap="none" normalizeH="0" baseline="0" dirty="0">
                        <a:ln>
                          <a:noFill/>
                        </a:ln>
                        <a:solidFill>
                          <a:srgbClr val="000000"/>
                        </a:solidFill>
                        <a:effectLst/>
                        <a:latin typeface="Calibri" pitchFamily="34" charset="0"/>
                        <a:cs typeface="Arial"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u="none" strike="noStrike" cap="none" normalizeH="0" baseline="0">
                          <a:ln>
                            <a:noFill/>
                          </a:ln>
                          <a:effectLst/>
                        </a:rPr>
                        <a:t>CONTROLLO DELLA QUALITA’ PER I SOGGETTI ABILITATI CHE SVOLGONO REVISIONI CONTABILI COMPLETE E LIMITATE DEL BILANCIO, NONCHE’ ALTRI INCARICHI FINALIZZATI A FORNIRE UN LIVELLO DI ATTENDIBILITA’ AD UN’INFORMAZIONE E SERVIZI CONNESSI </a:t>
                      </a:r>
                      <a:r>
                        <a:rPr kumimoji="0" lang="it-IT" sz="1800" u="none" strike="noStrike" cap="none" normalizeH="0" baseline="0">
                          <a:ln>
                            <a:noFill/>
                          </a:ln>
                          <a:effectLst/>
                          <a:sym typeface="Wingdings" pitchFamily="2" charset="2"/>
                        </a:rPr>
                        <a:t> paragrafo 30 a)</a:t>
                      </a:r>
                      <a:endParaRPr kumimoji="0" lang="it-IT" sz="1800" b="0" i="0" u="none" strike="noStrike" cap="none" normalizeH="0" baseline="0">
                        <a:ln>
                          <a:noFill/>
                        </a:ln>
                        <a:solidFill>
                          <a:srgbClr val="000000"/>
                        </a:solidFill>
                        <a:effectLst/>
                        <a:latin typeface="Calibri" pitchFamily="34" charset="0"/>
                        <a:cs typeface="Arial" charset="0"/>
                      </a:endParaRPr>
                    </a:p>
                  </a:txBody>
                  <a:tcPr horzOverflow="overflow"/>
                </a:tc>
                <a:extLst>
                  <a:ext uri="{0D108BD9-81ED-4DB2-BD59-A6C34878D82A}">
                    <a16:rowId xmlns:a16="http://schemas.microsoft.com/office/drawing/2014/main" val="10001"/>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u="none" strike="noStrike" cap="none" normalizeH="0" baseline="0">
                          <a:ln>
                            <a:noFill/>
                          </a:ln>
                          <a:effectLst/>
                        </a:rPr>
                        <a:t>ISA N. 240</a:t>
                      </a:r>
                      <a:endParaRPr kumimoji="0" lang="it-IT" sz="1800" b="1" i="0" u="none" strike="noStrike" cap="none" normalizeH="0" baseline="0">
                        <a:ln>
                          <a:noFill/>
                        </a:ln>
                        <a:solidFill>
                          <a:srgbClr val="000000"/>
                        </a:solidFill>
                        <a:effectLst/>
                        <a:latin typeface="Calibri" pitchFamily="34" charset="0"/>
                        <a:cs typeface="Arial"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u="none" strike="noStrike" cap="none" normalizeH="0" baseline="0">
                          <a:ln>
                            <a:noFill/>
                          </a:ln>
                          <a:effectLst/>
                        </a:rPr>
                        <a:t>LE RESPONSABILITA’ DEL REVISORE RELATIVAMENTE ALLE FRODI NELLA REVISIONE CONTABILE DEL BILANCIO </a:t>
                      </a:r>
                      <a:r>
                        <a:rPr kumimoji="0" lang="it-IT" sz="1800" u="none" strike="noStrike" cap="none" normalizeH="0" baseline="0">
                          <a:ln>
                            <a:noFill/>
                          </a:ln>
                          <a:effectLst/>
                          <a:sym typeface="Wingdings" pitchFamily="2" charset="2"/>
                        </a:rPr>
                        <a:t> paragrafi 21, 38 c) e 40-42</a:t>
                      </a:r>
                      <a:endParaRPr kumimoji="0" lang="it-IT" sz="1800" b="0" i="0" u="none" strike="noStrike" cap="none" normalizeH="0" baseline="0">
                        <a:ln>
                          <a:noFill/>
                        </a:ln>
                        <a:solidFill>
                          <a:srgbClr val="000000"/>
                        </a:solidFill>
                        <a:effectLst/>
                        <a:latin typeface="Calibri" pitchFamily="34" charset="0"/>
                        <a:cs typeface="Arial" charset="0"/>
                      </a:endParaRPr>
                    </a:p>
                  </a:txBody>
                  <a:tcPr horzOverflow="overflow"/>
                </a:tc>
                <a:extLst>
                  <a:ext uri="{0D108BD9-81ED-4DB2-BD59-A6C34878D82A}">
                    <a16:rowId xmlns:a16="http://schemas.microsoft.com/office/drawing/2014/main" val="10002"/>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u="none" strike="noStrike" cap="none" normalizeH="0" baseline="0">
                          <a:ln>
                            <a:noFill/>
                          </a:ln>
                          <a:effectLst/>
                        </a:rPr>
                        <a:t>ISA N. 250</a:t>
                      </a:r>
                      <a:endParaRPr kumimoji="0" lang="it-IT" sz="1800" b="1" i="0" u="none" strike="noStrike" cap="none" normalizeH="0" baseline="0">
                        <a:ln>
                          <a:noFill/>
                        </a:ln>
                        <a:solidFill>
                          <a:srgbClr val="000000"/>
                        </a:solidFill>
                        <a:effectLst/>
                        <a:latin typeface="Calibri" pitchFamily="34" charset="0"/>
                        <a:cs typeface="Arial"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u="none" strike="noStrike" cap="none" normalizeH="0" baseline="0">
                          <a:ln>
                            <a:noFill/>
                          </a:ln>
                          <a:effectLst/>
                        </a:rPr>
                        <a:t>LA CONSIDERAZIONE DI LEGGI E REGOLAMENTI NELLA REVISIONE CONTABILE DI BILANCIO </a:t>
                      </a:r>
                      <a:r>
                        <a:rPr kumimoji="0" lang="it-IT" sz="1800" u="none" strike="noStrike" cap="none" normalizeH="0" baseline="0">
                          <a:ln>
                            <a:noFill/>
                          </a:ln>
                          <a:effectLst/>
                          <a:sym typeface="Wingdings" pitchFamily="2" charset="2"/>
                        </a:rPr>
                        <a:t> paragrafi 14, 19 e 22-24</a:t>
                      </a:r>
                      <a:endParaRPr kumimoji="0" lang="it-IT" sz="1800" b="0" i="0" u="none" strike="noStrike" cap="none" normalizeH="0" baseline="0">
                        <a:ln>
                          <a:noFill/>
                        </a:ln>
                        <a:solidFill>
                          <a:srgbClr val="000000"/>
                        </a:solidFill>
                        <a:effectLst/>
                        <a:latin typeface="Calibri" pitchFamily="34" charset="0"/>
                        <a:cs typeface="Arial" charset="0"/>
                      </a:endParaRPr>
                    </a:p>
                  </a:txBody>
                  <a:tcPr horzOverflow="overflow"/>
                </a:tc>
                <a:extLst>
                  <a:ext uri="{0D108BD9-81ED-4DB2-BD59-A6C34878D82A}">
                    <a16:rowId xmlns:a16="http://schemas.microsoft.com/office/drawing/2014/main" val="10003"/>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u="none" strike="noStrike" cap="none" normalizeH="0" baseline="0">
                          <a:ln>
                            <a:noFill/>
                          </a:ln>
                          <a:effectLst/>
                        </a:rPr>
                        <a:t>ISA N. 250B</a:t>
                      </a:r>
                      <a:endParaRPr kumimoji="0" lang="it-IT" sz="1800" b="1" i="0" u="none" strike="noStrike" cap="none" normalizeH="0" baseline="0">
                        <a:ln>
                          <a:noFill/>
                        </a:ln>
                        <a:solidFill>
                          <a:srgbClr val="000000"/>
                        </a:solidFill>
                        <a:effectLst/>
                        <a:latin typeface="Calibri" pitchFamily="34" charset="0"/>
                        <a:cs typeface="Arial"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u="none" strike="noStrike" cap="none" normalizeH="0" baseline="0" dirty="0">
                          <a:ln>
                            <a:noFill/>
                          </a:ln>
                          <a:effectLst/>
                        </a:rPr>
                        <a:t>LE VERIFICHE DELLA REGOLARE TENUTA DELLA CONTABILITA’ SOCIALE </a:t>
                      </a:r>
                      <a:r>
                        <a:rPr kumimoji="0" lang="it-IT" sz="1800" u="none" strike="noStrike" cap="none" normalizeH="0" baseline="0" dirty="0">
                          <a:ln>
                            <a:noFill/>
                          </a:ln>
                          <a:effectLst/>
                          <a:sym typeface="Wingdings" pitchFamily="2" charset="2"/>
                        </a:rPr>
                        <a:t> paragrafo 16</a:t>
                      </a:r>
                      <a:endParaRPr kumimoji="0" lang="it-IT" sz="1800" b="0" i="0" u="none" strike="noStrike" cap="none" normalizeH="0" baseline="0" dirty="0">
                        <a:ln>
                          <a:noFill/>
                        </a:ln>
                        <a:solidFill>
                          <a:srgbClr val="000000"/>
                        </a:solidFill>
                        <a:effectLst/>
                        <a:latin typeface="Calibri" pitchFamily="34" charset="0"/>
                        <a:cs typeface="Arial" charset="0"/>
                      </a:endParaRPr>
                    </a:p>
                  </a:txBody>
                  <a:tcPr horzOverflow="overflow"/>
                </a:tc>
                <a:extLst>
                  <a:ext uri="{0D108BD9-81ED-4DB2-BD59-A6C34878D82A}">
                    <a16:rowId xmlns:a16="http://schemas.microsoft.com/office/drawing/2014/main" val="10004"/>
                  </a:ext>
                </a:extLst>
              </a:tr>
            </a:tbl>
          </a:graphicData>
        </a:graphic>
      </p:graphicFrame>
      <p:sp>
        <p:nvSpPr>
          <p:cNvPr id="2" name="Segnaposto numero diapositiva 1">
            <a:extLst>
              <a:ext uri="{FF2B5EF4-FFF2-40B4-BE49-F238E27FC236}">
                <a16:creationId xmlns:a16="http://schemas.microsoft.com/office/drawing/2014/main" id="{DAD2D4B8-BC38-4E87-ACED-ED4D4E023AC5}"/>
              </a:ext>
            </a:extLst>
          </p:cNvPr>
          <p:cNvSpPr>
            <a:spLocks noGrp="1"/>
          </p:cNvSpPr>
          <p:nvPr>
            <p:ph type="sldNum" sz="quarter" idx="12"/>
          </p:nvPr>
        </p:nvSpPr>
        <p:spPr/>
        <p:txBody>
          <a:bodyPr/>
          <a:lstStyle/>
          <a:p>
            <a:pPr>
              <a:defRPr/>
            </a:pPr>
            <a:fld id="{C42169B4-C44B-4B6A-B140-B6FB0EAAB19E}" type="slidenum">
              <a:rPr lang="it-IT" smtClean="0"/>
              <a:pPr>
                <a:defRPr/>
              </a:pPr>
              <a:t>5</a:t>
            </a:fld>
            <a:endParaRPr lang="it-IT"/>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76" name="Group 44"/>
          <p:cNvGraphicFramePr>
            <a:graphicFrameLocks noGrp="1"/>
          </p:cNvGraphicFramePr>
          <p:nvPr>
            <p:extLst>
              <p:ext uri="{D42A27DB-BD31-4B8C-83A1-F6EECF244321}">
                <p14:modId xmlns:p14="http://schemas.microsoft.com/office/powerpoint/2010/main" val="3565555547"/>
              </p:ext>
            </p:extLst>
          </p:nvPr>
        </p:nvGraphicFramePr>
        <p:xfrm>
          <a:off x="838200" y="1222945"/>
          <a:ext cx="10652125" cy="5133405"/>
        </p:xfrm>
        <a:graphic>
          <a:graphicData uri="http://schemas.openxmlformats.org/drawingml/2006/table">
            <a:tbl>
              <a:tblPr>
                <a:tableStyleId>{69CF1AB2-1976-4502-BF36-3FF5EA218861}</a:tableStyleId>
              </a:tblPr>
              <a:tblGrid>
                <a:gridCol w="3425825">
                  <a:extLst>
                    <a:ext uri="{9D8B030D-6E8A-4147-A177-3AD203B41FA5}">
                      <a16:colId xmlns:a16="http://schemas.microsoft.com/office/drawing/2014/main" val="20000"/>
                    </a:ext>
                  </a:extLst>
                </a:gridCol>
                <a:gridCol w="7226300">
                  <a:extLst>
                    <a:ext uri="{9D8B030D-6E8A-4147-A177-3AD203B41FA5}">
                      <a16:colId xmlns:a16="http://schemas.microsoft.com/office/drawing/2014/main" val="20001"/>
                    </a:ext>
                  </a:extLst>
                </a:gridCol>
              </a:tblGrid>
              <a:tr h="601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2400" b="1" u="none" strike="noStrike" kern="1200" cap="none" normalizeH="0" baseline="0" dirty="0">
                          <a:ln>
                            <a:noFill/>
                          </a:ln>
                          <a:solidFill>
                            <a:schemeClr val="accent5">
                              <a:lumMod val="75000"/>
                            </a:schemeClr>
                          </a:solidFill>
                          <a:effectLst>
                            <a:outerShdw blurRad="38100" dist="38100" dir="2700000" algn="tl">
                              <a:srgbClr val="000000">
                                <a:alpha val="43137"/>
                              </a:srgbClr>
                            </a:outerShdw>
                          </a:effectLst>
                          <a:latin typeface="+mn-lt"/>
                          <a:ea typeface="+mn-ea"/>
                          <a:cs typeface="+mn-cs"/>
                        </a:rPr>
                        <a:t>PRINCIPIO</a:t>
                      </a:r>
                    </a:p>
                  </a:txBody>
                  <a:tcPr horzOverflow="overflow"/>
                </a:tc>
                <a:tc>
                  <a:txBody>
                    <a:bodyPr/>
                    <a:lstStyle/>
                    <a:p>
                      <a:pPr marL="0" marR="0" lvl="0" indent="0" algn="l" defTabSz="914400" rtl="0" eaLnBrk="1" fontAlgn="base" latinLnBrk="0" hangingPunct="1">
                        <a:lnSpc>
                          <a:spcPct val="90000"/>
                        </a:lnSpc>
                        <a:spcBef>
                          <a:spcPts val="1000"/>
                        </a:spcBef>
                        <a:spcAft>
                          <a:spcPct val="0"/>
                        </a:spcAft>
                        <a:buClrTx/>
                        <a:buSzTx/>
                        <a:buFont typeface="Arial" charset="0"/>
                        <a:buNone/>
                        <a:tabLst/>
                      </a:pPr>
                      <a:endParaRPr kumimoji="0" lang="it-IT" sz="2400" b="0" i="0" u="none" strike="noStrike" cap="none" normalizeH="0" baseline="0">
                        <a:ln>
                          <a:noFill/>
                        </a:ln>
                        <a:solidFill>
                          <a:schemeClr val="tx1"/>
                        </a:solidFill>
                        <a:effectLst/>
                        <a:latin typeface="Calibri" pitchFamily="34" charset="0"/>
                      </a:endParaRPr>
                    </a:p>
                  </a:txBody>
                  <a:tcPr horzOverflow="overflow"/>
                </a:tc>
                <a:extLst>
                  <a:ext uri="{0D108BD9-81ED-4DB2-BD59-A6C34878D82A}">
                    <a16:rowId xmlns:a16="http://schemas.microsoft.com/office/drawing/2014/main" val="10000"/>
                  </a:ext>
                </a:extLst>
              </a:tr>
              <a:tr h="601663">
                <a:tc>
                  <a:txBody>
                    <a:bodyPr/>
                    <a:lstStyle/>
                    <a:p>
                      <a:pPr marL="0" marR="0" lvl="0" indent="0" algn="l" defTabSz="914400" rtl="0" eaLnBrk="1" fontAlgn="base" latinLnBrk="0" hangingPunct="1">
                        <a:lnSpc>
                          <a:spcPct val="90000"/>
                        </a:lnSpc>
                        <a:spcBef>
                          <a:spcPts val="1000"/>
                        </a:spcBef>
                        <a:spcAft>
                          <a:spcPct val="0"/>
                        </a:spcAft>
                        <a:buClrTx/>
                        <a:buSzTx/>
                        <a:buFont typeface="Arial" charset="0"/>
                        <a:buNone/>
                        <a:tabLst/>
                      </a:pPr>
                      <a:r>
                        <a:rPr kumimoji="0" lang="it-IT" sz="2400" u="none" strike="noStrike" cap="none" normalizeH="0" baseline="0">
                          <a:ln>
                            <a:noFill/>
                          </a:ln>
                          <a:effectLst/>
                        </a:rPr>
                        <a:t>ISA N.265</a:t>
                      </a:r>
                      <a:endParaRPr kumimoji="0" lang="it-IT" sz="2400" b="1" i="0" u="none" strike="noStrike" cap="none" normalizeH="0" baseline="0">
                        <a:ln>
                          <a:noFill/>
                        </a:ln>
                        <a:solidFill>
                          <a:schemeClr val="tx1"/>
                        </a:solidFill>
                        <a:effectLst/>
                        <a:latin typeface="Calibri" pitchFamily="34" charset="0"/>
                      </a:endParaRPr>
                    </a:p>
                  </a:txBody>
                  <a:tcPr horzOverflow="overflow"/>
                </a:tc>
                <a:tc>
                  <a:txBody>
                    <a:bodyPr/>
                    <a:lstStyle/>
                    <a:p>
                      <a:pPr marL="0" marR="0" lvl="0" indent="0" algn="l" defTabSz="914400" rtl="0" eaLnBrk="1" fontAlgn="base" latinLnBrk="0" hangingPunct="1">
                        <a:lnSpc>
                          <a:spcPct val="90000"/>
                        </a:lnSpc>
                        <a:spcBef>
                          <a:spcPts val="1000"/>
                        </a:spcBef>
                        <a:spcAft>
                          <a:spcPct val="0"/>
                        </a:spcAft>
                        <a:buClrTx/>
                        <a:buSzTx/>
                        <a:buFont typeface="Arial" charset="0"/>
                        <a:buNone/>
                        <a:tabLst/>
                      </a:pPr>
                      <a:r>
                        <a:rPr kumimoji="0" lang="it-IT" sz="2400" u="none" strike="noStrike" cap="none" normalizeH="0" baseline="0">
                          <a:ln>
                            <a:noFill/>
                          </a:ln>
                          <a:effectLst/>
                        </a:rPr>
                        <a:t>COMUNICAZIONE DELLE CARENZE NEL CONTROLLO INTERNO AI RESPONSABILI DELLE ATTIVITA’ DI GOVERNANCE E ALLA DIREZIONE </a:t>
                      </a:r>
                      <a:r>
                        <a:rPr kumimoji="0" lang="it-IT" sz="2400" u="none" strike="noStrike" cap="none" normalizeH="0" baseline="0">
                          <a:ln>
                            <a:noFill/>
                          </a:ln>
                          <a:effectLst/>
                          <a:sym typeface="Wingdings" pitchFamily="2" charset="2"/>
                        </a:rPr>
                        <a:t> paragrafo 9</a:t>
                      </a:r>
                      <a:endParaRPr kumimoji="0" lang="it-IT" sz="2400" b="0" i="0" u="none" strike="noStrike" cap="none" normalizeH="0" baseline="0">
                        <a:ln>
                          <a:noFill/>
                        </a:ln>
                        <a:solidFill>
                          <a:schemeClr val="tx1"/>
                        </a:solidFill>
                        <a:effectLst/>
                        <a:latin typeface="Calibri" pitchFamily="34" charset="0"/>
                      </a:endParaRPr>
                    </a:p>
                  </a:txBody>
                  <a:tcPr horzOverflow="overflow"/>
                </a:tc>
                <a:extLst>
                  <a:ext uri="{0D108BD9-81ED-4DB2-BD59-A6C34878D82A}">
                    <a16:rowId xmlns:a16="http://schemas.microsoft.com/office/drawing/2014/main" val="10001"/>
                  </a:ext>
                </a:extLst>
              </a:tr>
              <a:tr h="603250">
                <a:tc>
                  <a:txBody>
                    <a:bodyPr/>
                    <a:lstStyle/>
                    <a:p>
                      <a:pPr marL="0" marR="0" lvl="0" indent="0" algn="l" defTabSz="914400" rtl="0" eaLnBrk="1" fontAlgn="base" latinLnBrk="0" hangingPunct="1">
                        <a:lnSpc>
                          <a:spcPct val="90000"/>
                        </a:lnSpc>
                        <a:spcBef>
                          <a:spcPts val="1000"/>
                        </a:spcBef>
                        <a:spcAft>
                          <a:spcPct val="0"/>
                        </a:spcAft>
                        <a:buClrTx/>
                        <a:buSzTx/>
                        <a:buFont typeface="Arial" charset="0"/>
                        <a:buNone/>
                        <a:tabLst/>
                      </a:pPr>
                      <a:r>
                        <a:rPr kumimoji="0" lang="it-IT" sz="2400" u="none" strike="noStrike" cap="none" normalizeH="0" baseline="0">
                          <a:ln>
                            <a:noFill/>
                          </a:ln>
                          <a:effectLst/>
                        </a:rPr>
                        <a:t>ISA N. 450</a:t>
                      </a:r>
                      <a:endParaRPr kumimoji="0" lang="it-IT" sz="2400" b="1" i="0" u="none" strike="noStrike" cap="none" normalizeH="0" baseline="0">
                        <a:ln>
                          <a:noFill/>
                        </a:ln>
                        <a:solidFill>
                          <a:schemeClr val="tx1"/>
                        </a:solidFill>
                        <a:effectLst/>
                        <a:latin typeface="Calibri" pitchFamily="34" charset="0"/>
                      </a:endParaRPr>
                    </a:p>
                  </a:txBody>
                  <a:tcPr horzOverflow="overflow"/>
                </a:tc>
                <a:tc>
                  <a:txBody>
                    <a:bodyPr/>
                    <a:lstStyle/>
                    <a:p>
                      <a:pPr marL="0" marR="0" lvl="0" indent="0" algn="l" defTabSz="914400" rtl="0" eaLnBrk="1" fontAlgn="base" latinLnBrk="0" hangingPunct="1">
                        <a:lnSpc>
                          <a:spcPct val="90000"/>
                        </a:lnSpc>
                        <a:spcBef>
                          <a:spcPts val="1000"/>
                        </a:spcBef>
                        <a:spcAft>
                          <a:spcPct val="0"/>
                        </a:spcAft>
                        <a:buClrTx/>
                        <a:buSzTx/>
                        <a:buFont typeface="Arial" charset="0"/>
                        <a:buNone/>
                        <a:tabLst/>
                      </a:pPr>
                      <a:r>
                        <a:rPr kumimoji="0" lang="it-IT" sz="2400" u="none" strike="noStrike" cap="none" normalizeH="0" baseline="0">
                          <a:ln>
                            <a:noFill/>
                          </a:ln>
                          <a:effectLst/>
                        </a:rPr>
                        <a:t>VALUTAZIONE DEGLI ERRORI IDENTIFICATI NEL CORSO DELLA REVISIONE CONTABILE </a:t>
                      </a:r>
                      <a:r>
                        <a:rPr kumimoji="0" lang="it-IT" sz="2400" u="none" strike="noStrike" cap="none" normalizeH="0" baseline="0">
                          <a:ln>
                            <a:noFill/>
                          </a:ln>
                          <a:effectLst/>
                          <a:sym typeface="Wingdings" pitchFamily="2" charset="2"/>
                        </a:rPr>
                        <a:t> paragrafo 12-13</a:t>
                      </a:r>
                      <a:endParaRPr kumimoji="0" lang="it-IT" sz="2400" b="0" i="0" u="none" strike="noStrike" cap="none" normalizeH="0" baseline="0">
                        <a:ln>
                          <a:noFill/>
                        </a:ln>
                        <a:solidFill>
                          <a:schemeClr val="tx1"/>
                        </a:solidFill>
                        <a:effectLst/>
                        <a:latin typeface="Calibri" pitchFamily="34" charset="0"/>
                      </a:endParaRPr>
                    </a:p>
                  </a:txBody>
                  <a:tcPr horzOverflow="overflow"/>
                </a:tc>
                <a:extLst>
                  <a:ext uri="{0D108BD9-81ED-4DB2-BD59-A6C34878D82A}">
                    <a16:rowId xmlns:a16="http://schemas.microsoft.com/office/drawing/2014/main" val="10002"/>
                  </a:ext>
                </a:extLst>
              </a:tr>
              <a:tr h="601663">
                <a:tc>
                  <a:txBody>
                    <a:bodyPr/>
                    <a:lstStyle/>
                    <a:p>
                      <a:pPr marL="0" marR="0" lvl="0" indent="0" algn="l" defTabSz="914400" rtl="0" eaLnBrk="1" fontAlgn="base" latinLnBrk="0" hangingPunct="1">
                        <a:lnSpc>
                          <a:spcPct val="90000"/>
                        </a:lnSpc>
                        <a:spcBef>
                          <a:spcPts val="1000"/>
                        </a:spcBef>
                        <a:spcAft>
                          <a:spcPct val="0"/>
                        </a:spcAft>
                        <a:buClrTx/>
                        <a:buSzTx/>
                        <a:buFont typeface="Arial" charset="0"/>
                        <a:buNone/>
                        <a:tabLst/>
                      </a:pPr>
                      <a:r>
                        <a:rPr kumimoji="0" lang="it-IT" sz="2400" u="none" strike="noStrike" cap="none" normalizeH="0" baseline="0">
                          <a:ln>
                            <a:noFill/>
                          </a:ln>
                          <a:effectLst/>
                        </a:rPr>
                        <a:t>ISA N. 505</a:t>
                      </a:r>
                      <a:endParaRPr kumimoji="0" lang="it-IT" sz="2400" b="1" i="0" u="none" strike="noStrike" cap="none" normalizeH="0" baseline="0">
                        <a:ln>
                          <a:noFill/>
                        </a:ln>
                        <a:solidFill>
                          <a:schemeClr val="tx1"/>
                        </a:solidFill>
                        <a:effectLst/>
                        <a:latin typeface="Calibri" pitchFamily="34" charset="0"/>
                      </a:endParaRPr>
                    </a:p>
                  </a:txBody>
                  <a:tcPr horzOverflow="overflow"/>
                </a:tc>
                <a:tc>
                  <a:txBody>
                    <a:bodyPr/>
                    <a:lstStyle/>
                    <a:p>
                      <a:pPr marL="0" marR="0" lvl="0" indent="0" algn="l" defTabSz="914400" rtl="0" eaLnBrk="1" fontAlgn="base" latinLnBrk="0" hangingPunct="1">
                        <a:lnSpc>
                          <a:spcPct val="90000"/>
                        </a:lnSpc>
                        <a:spcBef>
                          <a:spcPts val="1000"/>
                        </a:spcBef>
                        <a:spcAft>
                          <a:spcPct val="0"/>
                        </a:spcAft>
                        <a:buClrTx/>
                        <a:buSzTx/>
                        <a:buFont typeface="Arial" charset="0"/>
                        <a:buNone/>
                        <a:tabLst/>
                      </a:pPr>
                      <a:r>
                        <a:rPr kumimoji="0" lang="it-IT" sz="2400" u="none" strike="noStrike" cap="none" normalizeH="0" baseline="0">
                          <a:ln>
                            <a:noFill/>
                          </a:ln>
                          <a:effectLst/>
                        </a:rPr>
                        <a:t>CONFERME ESTERNE </a:t>
                      </a:r>
                      <a:r>
                        <a:rPr kumimoji="0" lang="it-IT" sz="2400" u="none" strike="noStrike" cap="none" normalizeH="0" baseline="0">
                          <a:ln>
                            <a:noFill/>
                          </a:ln>
                          <a:effectLst/>
                          <a:sym typeface="Wingdings" pitchFamily="2" charset="2"/>
                        </a:rPr>
                        <a:t> paragrafo 9</a:t>
                      </a:r>
                      <a:endParaRPr kumimoji="0" lang="it-IT" sz="2400" b="0" i="0" u="none" strike="noStrike" cap="none" normalizeH="0" baseline="0">
                        <a:ln>
                          <a:noFill/>
                        </a:ln>
                        <a:solidFill>
                          <a:schemeClr val="tx1"/>
                        </a:solidFill>
                        <a:effectLst/>
                        <a:latin typeface="Calibri" pitchFamily="34" charset="0"/>
                      </a:endParaRPr>
                    </a:p>
                  </a:txBody>
                  <a:tcPr horzOverflow="overflow"/>
                </a:tc>
                <a:extLst>
                  <a:ext uri="{0D108BD9-81ED-4DB2-BD59-A6C34878D82A}">
                    <a16:rowId xmlns:a16="http://schemas.microsoft.com/office/drawing/2014/main" val="10003"/>
                  </a:ext>
                </a:extLst>
              </a:tr>
              <a:tr h="601663">
                <a:tc>
                  <a:txBody>
                    <a:bodyPr/>
                    <a:lstStyle/>
                    <a:p>
                      <a:pPr marL="0" marR="0" lvl="0" indent="0" algn="l" defTabSz="914400" rtl="0" eaLnBrk="1" fontAlgn="base" latinLnBrk="0" hangingPunct="1">
                        <a:lnSpc>
                          <a:spcPct val="90000"/>
                        </a:lnSpc>
                        <a:spcBef>
                          <a:spcPts val="1000"/>
                        </a:spcBef>
                        <a:spcAft>
                          <a:spcPct val="0"/>
                        </a:spcAft>
                        <a:buClrTx/>
                        <a:buSzTx/>
                        <a:buFont typeface="Arial" charset="0"/>
                        <a:buNone/>
                        <a:tabLst/>
                      </a:pPr>
                      <a:r>
                        <a:rPr kumimoji="0" lang="it-IT" sz="2400" u="none" strike="noStrike" cap="none" normalizeH="0" baseline="0">
                          <a:ln>
                            <a:noFill/>
                          </a:ln>
                          <a:effectLst/>
                        </a:rPr>
                        <a:t>ISA N. 510</a:t>
                      </a:r>
                      <a:endParaRPr kumimoji="0" lang="it-IT" sz="2400" b="0" i="0" u="none" strike="noStrike" cap="none" normalizeH="0" baseline="0">
                        <a:ln>
                          <a:noFill/>
                        </a:ln>
                        <a:solidFill>
                          <a:schemeClr val="tx1"/>
                        </a:solidFill>
                        <a:effectLst/>
                        <a:latin typeface="Calibri" pitchFamily="34" charset="0"/>
                      </a:endParaRPr>
                    </a:p>
                  </a:txBody>
                  <a:tcPr horzOverflow="overflow"/>
                </a:tc>
                <a:tc>
                  <a:txBody>
                    <a:bodyPr/>
                    <a:lstStyle/>
                    <a:p>
                      <a:pPr marL="0" marR="0" lvl="0" indent="0" algn="l" defTabSz="914400" rtl="0" eaLnBrk="1" fontAlgn="base" latinLnBrk="0" hangingPunct="1">
                        <a:lnSpc>
                          <a:spcPct val="90000"/>
                        </a:lnSpc>
                        <a:spcBef>
                          <a:spcPts val="1000"/>
                        </a:spcBef>
                        <a:spcAft>
                          <a:spcPct val="0"/>
                        </a:spcAft>
                        <a:buClrTx/>
                        <a:buSzTx/>
                        <a:buFont typeface="Arial" charset="0"/>
                        <a:buNone/>
                        <a:tabLst/>
                      </a:pPr>
                      <a:r>
                        <a:rPr kumimoji="0" lang="it-IT" sz="2400" u="none" strike="noStrike" cap="none" normalizeH="0" baseline="0">
                          <a:ln>
                            <a:noFill/>
                          </a:ln>
                          <a:effectLst/>
                        </a:rPr>
                        <a:t>PRIMI INCARICHI DI REVISIONE CONTABILE – I SALDI DI APERTURA </a:t>
                      </a:r>
                      <a:r>
                        <a:rPr kumimoji="0" lang="it-IT" sz="2400" u="none" strike="noStrike" cap="none" normalizeH="0" baseline="0">
                          <a:ln>
                            <a:noFill/>
                          </a:ln>
                          <a:effectLst/>
                          <a:sym typeface="Wingdings" pitchFamily="2" charset="2"/>
                        </a:rPr>
                        <a:t> paragrafo 7</a:t>
                      </a:r>
                      <a:endParaRPr kumimoji="0" lang="it-IT" sz="2400" b="0" i="0" u="none" strike="noStrike" cap="none" normalizeH="0" baseline="0">
                        <a:ln>
                          <a:noFill/>
                        </a:ln>
                        <a:solidFill>
                          <a:schemeClr val="tx1"/>
                        </a:solidFill>
                        <a:effectLst/>
                        <a:latin typeface="Calibri" pitchFamily="34" charset="0"/>
                      </a:endParaRPr>
                    </a:p>
                  </a:txBody>
                  <a:tcPr horzOverflow="overflow"/>
                </a:tc>
                <a:extLst>
                  <a:ext uri="{0D108BD9-81ED-4DB2-BD59-A6C34878D82A}">
                    <a16:rowId xmlns:a16="http://schemas.microsoft.com/office/drawing/2014/main" val="10004"/>
                  </a:ext>
                </a:extLst>
              </a:tr>
              <a:tr h="601663">
                <a:tc>
                  <a:txBody>
                    <a:bodyPr/>
                    <a:lstStyle/>
                    <a:p>
                      <a:pPr marL="0" marR="0" lvl="0" indent="0" algn="l" defTabSz="914400" rtl="0" eaLnBrk="1" fontAlgn="base" latinLnBrk="0" hangingPunct="1">
                        <a:lnSpc>
                          <a:spcPct val="90000"/>
                        </a:lnSpc>
                        <a:spcBef>
                          <a:spcPts val="1000"/>
                        </a:spcBef>
                        <a:spcAft>
                          <a:spcPct val="0"/>
                        </a:spcAft>
                        <a:buClrTx/>
                        <a:buSzTx/>
                        <a:buFont typeface="Arial" charset="0"/>
                        <a:buNone/>
                        <a:tabLst/>
                      </a:pPr>
                      <a:r>
                        <a:rPr kumimoji="0" lang="it-IT" sz="2400" u="none" strike="noStrike" cap="none" normalizeH="0" baseline="0">
                          <a:ln>
                            <a:noFill/>
                          </a:ln>
                          <a:effectLst/>
                        </a:rPr>
                        <a:t>ISA N. 550</a:t>
                      </a:r>
                      <a:endParaRPr kumimoji="0" lang="it-IT" sz="2400" b="0" i="0" u="none" strike="noStrike" cap="none" normalizeH="0" baseline="0">
                        <a:ln>
                          <a:noFill/>
                        </a:ln>
                        <a:solidFill>
                          <a:schemeClr val="tx1"/>
                        </a:solidFill>
                        <a:effectLst/>
                        <a:latin typeface="Calibri" pitchFamily="34" charset="0"/>
                      </a:endParaRPr>
                    </a:p>
                  </a:txBody>
                  <a:tcPr horzOverflow="overflow"/>
                </a:tc>
                <a:tc>
                  <a:txBody>
                    <a:bodyPr/>
                    <a:lstStyle/>
                    <a:p>
                      <a:pPr marL="0" marR="0" lvl="0" indent="0" algn="l" defTabSz="914400" rtl="0" eaLnBrk="1" fontAlgn="base" latinLnBrk="0" hangingPunct="1">
                        <a:lnSpc>
                          <a:spcPct val="90000"/>
                        </a:lnSpc>
                        <a:spcBef>
                          <a:spcPts val="1000"/>
                        </a:spcBef>
                        <a:spcAft>
                          <a:spcPct val="0"/>
                        </a:spcAft>
                        <a:buClrTx/>
                        <a:buSzTx/>
                        <a:buFont typeface="Arial" charset="0"/>
                        <a:buNone/>
                        <a:tabLst/>
                      </a:pPr>
                      <a:r>
                        <a:rPr kumimoji="0" lang="it-IT" sz="2400" u="none" strike="noStrike" cap="none" normalizeH="0" baseline="0">
                          <a:ln>
                            <a:noFill/>
                          </a:ln>
                          <a:effectLst/>
                        </a:rPr>
                        <a:t>PARTI CORRELATE </a:t>
                      </a:r>
                      <a:r>
                        <a:rPr kumimoji="0" lang="it-IT" sz="2400" u="none" strike="noStrike" cap="none" normalizeH="0" baseline="0">
                          <a:ln>
                            <a:noFill/>
                          </a:ln>
                          <a:effectLst/>
                          <a:sym typeface="Wingdings" pitchFamily="2" charset="2"/>
                        </a:rPr>
                        <a:t> paragrafo 27</a:t>
                      </a:r>
                      <a:endParaRPr kumimoji="0" lang="it-IT" sz="2400" b="0" i="0" u="none" strike="noStrike" cap="none" normalizeH="0" baseline="0">
                        <a:ln>
                          <a:noFill/>
                        </a:ln>
                        <a:solidFill>
                          <a:schemeClr val="tx1"/>
                        </a:solidFill>
                        <a:effectLst/>
                        <a:latin typeface="Calibri" pitchFamily="34" charset="0"/>
                      </a:endParaRPr>
                    </a:p>
                  </a:txBody>
                  <a:tcPr horzOverflow="overflow"/>
                </a:tc>
                <a:extLst>
                  <a:ext uri="{0D108BD9-81ED-4DB2-BD59-A6C34878D82A}">
                    <a16:rowId xmlns:a16="http://schemas.microsoft.com/office/drawing/2014/main" val="10005"/>
                  </a:ext>
                </a:extLst>
              </a:tr>
              <a:tr h="603250">
                <a:tc>
                  <a:txBody>
                    <a:bodyPr/>
                    <a:lstStyle/>
                    <a:p>
                      <a:pPr marL="0" marR="0" lvl="0" indent="0" algn="l" defTabSz="914400" rtl="0" eaLnBrk="1" fontAlgn="base" latinLnBrk="0" hangingPunct="1">
                        <a:lnSpc>
                          <a:spcPct val="90000"/>
                        </a:lnSpc>
                        <a:spcBef>
                          <a:spcPts val="1000"/>
                        </a:spcBef>
                        <a:spcAft>
                          <a:spcPct val="0"/>
                        </a:spcAft>
                        <a:buClrTx/>
                        <a:buSzTx/>
                        <a:buFont typeface="Arial" charset="0"/>
                        <a:buNone/>
                        <a:tabLst/>
                      </a:pPr>
                      <a:r>
                        <a:rPr kumimoji="0" lang="it-IT" sz="2400" u="none" strike="noStrike" cap="none" normalizeH="0" baseline="0" dirty="0">
                          <a:ln>
                            <a:noFill/>
                          </a:ln>
                          <a:effectLst/>
                        </a:rPr>
                        <a:t>ISA N. 560</a:t>
                      </a:r>
                      <a:endParaRPr kumimoji="0" lang="it-IT" sz="2400" b="0" i="0" u="none" strike="noStrike" cap="none" normalizeH="0" baseline="0" dirty="0">
                        <a:ln>
                          <a:noFill/>
                        </a:ln>
                        <a:solidFill>
                          <a:schemeClr val="tx1"/>
                        </a:solidFill>
                        <a:effectLst/>
                        <a:latin typeface="Calibri" pitchFamily="34" charset="0"/>
                      </a:endParaRPr>
                    </a:p>
                  </a:txBody>
                  <a:tcPr horzOverflow="overflow"/>
                </a:tc>
                <a:tc>
                  <a:txBody>
                    <a:bodyPr/>
                    <a:lstStyle/>
                    <a:p>
                      <a:pPr marL="0" marR="0" lvl="0" indent="0" algn="l" defTabSz="914400" rtl="0" eaLnBrk="1" fontAlgn="base" latinLnBrk="0" hangingPunct="1">
                        <a:lnSpc>
                          <a:spcPct val="90000"/>
                        </a:lnSpc>
                        <a:spcBef>
                          <a:spcPts val="1000"/>
                        </a:spcBef>
                        <a:spcAft>
                          <a:spcPct val="0"/>
                        </a:spcAft>
                        <a:buClrTx/>
                        <a:buSzTx/>
                        <a:buFont typeface="Arial" charset="0"/>
                        <a:buNone/>
                        <a:tabLst/>
                      </a:pPr>
                      <a:r>
                        <a:rPr kumimoji="0" lang="it-IT" sz="2400" u="none" strike="noStrike" cap="none" normalizeH="0" baseline="0" dirty="0">
                          <a:ln>
                            <a:noFill/>
                          </a:ln>
                          <a:effectLst/>
                        </a:rPr>
                        <a:t>EVENTI SUCCESSIVI </a:t>
                      </a:r>
                      <a:r>
                        <a:rPr kumimoji="0" lang="it-IT" sz="2400" u="none" strike="noStrike" cap="none" normalizeH="0" baseline="0" dirty="0">
                          <a:ln>
                            <a:noFill/>
                          </a:ln>
                          <a:effectLst/>
                          <a:sym typeface="Wingdings" pitchFamily="2" charset="2"/>
                        </a:rPr>
                        <a:t> paragrafi 7 b) e c), 10 a), 13 b), 14 a) e 17</a:t>
                      </a:r>
                      <a:endParaRPr kumimoji="0" lang="it-IT" sz="2400" b="0" i="0" u="none" strike="noStrike" cap="none" normalizeH="0" baseline="0" dirty="0">
                        <a:ln>
                          <a:noFill/>
                        </a:ln>
                        <a:solidFill>
                          <a:schemeClr val="tx1"/>
                        </a:solidFill>
                        <a:effectLst/>
                        <a:latin typeface="Calibri" pitchFamily="34" charset="0"/>
                      </a:endParaRPr>
                    </a:p>
                  </a:txBody>
                  <a:tcPr horzOverflow="overflow"/>
                </a:tc>
                <a:extLst>
                  <a:ext uri="{0D108BD9-81ED-4DB2-BD59-A6C34878D82A}">
                    <a16:rowId xmlns:a16="http://schemas.microsoft.com/office/drawing/2014/main" val="10006"/>
                  </a:ext>
                </a:extLst>
              </a:tr>
            </a:tbl>
          </a:graphicData>
        </a:graphic>
      </p:graphicFrame>
      <p:sp>
        <p:nvSpPr>
          <p:cNvPr id="2" name="Segnaposto numero diapositiva 1">
            <a:extLst>
              <a:ext uri="{FF2B5EF4-FFF2-40B4-BE49-F238E27FC236}">
                <a16:creationId xmlns:a16="http://schemas.microsoft.com/office/drawing/2014/main" id="{5312C29F-B653-405A-B9C0-65E6EA0BCEE4}"/>
              </a:ext>
            </a:extLst>
          </p:cNvPr>
          <p:cNvSpPr>
            <a:spLocks noGrp="1"/>
          </p:cNvSpPr>
          <p:nvPr>
            <p:ph type="sldNum" sz="quarter" idx="12"/>
          </p:nvPr>
        </p:nvSpPr>
        <p:spPr/>
        <p:txBody>
          <a:bodyPr/>
          <a:lstStyle/>
          <a:p>
            <a:pPr>
              <a:defRPr/>
            </a:pPr>
            <a:fld id="{C42169B4-C44B-4B6A-B140-B6FB0EAAB19E}" type="slidenum">
              <a:rPr lang="it-IT" smtClean="0"/>
              <a:pPr>
                <a:defRPr/>
              </a:pPr>
              <a:t>6</a:t>
            </a:fld>
            <a:endParaRPr lang="it-IT"/>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495" name="Group 39"/>
          <p:cNvGraphicFramePr>
            <a:graphicFrameLocks noGrp="1"/>
          </p:cNvGraphicFramePr>
          <p:nvPr>
            <p:extLst>
              <p:ext uri="{D42A27DB-BD31-4B8C-83A1-F6EECF244321}">
                <p14:modId xmlns:p14="http://schemas.microsoft.com/office/powerpoint/2010/main" val="2372643546"/>
              </p:ext>
            </p:extLst>
          </p:nvPr>
        </p:nvGraphicFramePr>
        <p:xfrm>
          <a:off x="774700" y="1321304"/>
          <a:ext cx="10642600" cy="4756087"/>
        </p:xfrm>
        <a:graphic>
          <a:graphicData uri="http://schemas.openxmlformats.org/drawingml/2006/table">
            <a:tbl>
              <a:tblPr>
                <a:tableStyleId>{69CF1AB2-1976-4502-BF36-3FF5EA218861}</a:tableStyleId>
              </a:tblPr>
              <a:tblGrid>
                <a:gridCol w="3521075">
                  <a:extLst>
                    <a:ext uri="{9D8B030D-6E8A-4147-A177-3AD203B41FA5}">
                      <a16:colId xmlns:a16="http://schemas.microsoft.com/office/drawing/2014/main" val="20000"/>
                    </a:ext>
                  </a:extLst>
                </a:gridCol>
                <a:gridCol w="7121525">
                  <a:extLst>
                    <a:ext uri="{9D8B030D-6E8A-4147-A177-3AD203B41FA5}">
                      <a16:colId xmlns:a16="http://schemas.microsoft.com/office/drawing/2014/main" val="20001"/>
                    </a:ext>
                  </a:extLst>
                </a:gridCol>
              </a:tblGrid>
              <a:tr h="677863">
                <a:tc>
                  <a:txBody>
                    <a:bodyPr/>
                    <a:lstStyle/>
                    <a:p>
                      <a:pPr marL="0" marR="0" lvl="0" indent="0" algn="l" defTabSz="914400" rtl="0" eaLnBrk="0" fontAlgn="base" latinLnBrk="0" hangingPunct="0">
                        <a:lnSpc>
                          <a:spcPct val="90000"/>
                        </a:lnSpc>
                        <a:spcBef>
                          <a:spcPts val="1000"/>
                        </a:spcBef>
                        <a:spcAft>
                          <a:spcPct val="0"/>
                        </a:spcAft>
                        <a:buClrTx/>
                        <a:buSzTx/>
                        <a:buFont typeface="Arial" charset="0"/>
                        <a:buNone/>
                        <a:tabLst/>
                      </a:pPr>
                      <a:r>
                        <a:rPr kumimoji="0" lang="it-IT" sz="2400" u="none" strike="noStrike" cap="none" normalizeH="0" baseline="0">
                          <a:ln>
                            <a:noFill/>
                          </a:ln>
                          <a:effectLst/>
                        </a:rPr>
                        <a:t>ISA N. 570</a:t>
                      </a:r>
                      <a:endParaRPr kumimoji="0" lang="it-IT" sz="2400" b="0" i="0" u="none" strike="noStrike" cap="none" normalizeH="0" baseline="0">
                        <a:ln>
                          <a:noFill/>
                        </a:ln>
                        <a:solidFill>
                          <a:schemeClr val="tx1"/>
                        </a:solidFill>
                        <a:effectLst/>
                        <a:latin typeface="Calibri" pitchFamily="34" charset="0"/>
                      </a:endParaRPr>
                    </a:p>
                  </a:txBody>
                  <a:tcPr horzOverflow="overflow"/>
                </a:tc>
                <a:tc>
                  <a:txBody>
                    <a:bodyPr/>
                    <a:lstStyle/>
                    <a:p>
                      <a:pPr marL="0" marR="0" lvl="0" indent="0" algn="l" defTabSz="914400" rtl="0" eaLnBrk="0" fontAlgn="base" latinLnBrk="0" hangingPunct="0">
                        <a:lnSpc>
                          <a:spcPct val="90000"/>
                        </a:lnSpc>
                        <a:spcBef>
                          <a:spcPts val="1000"/>
                        </a:spcBef>
                        <a:spcAft>
                          <a:spcPct val="0"/>
                        </a:spcAft>
                        <a:buClrTx/>
                        <a:buSzTx/>
                        <a:buFont typeface="Arial" charset="0"/>
                        <a:buNone/>
                        <a:tabLst/>
                      </a:pPr>
                      <a:r>
                        <a:rPr kumimoji="0" lang="it-IT" sz="2400" u="none" strike="noStrike" cap="none" normalizeH="0" baseline="0">
                          <a:ln>
                            <a:noFill/>
                          </a:ln>
                          <a:effectLst/>
                        </a:rPr>
                        <a:t>CONTINUITA’ AZIENDALE </a:t>
                      </a:r>
                      <a:r>
                        <a:rPr kumimoji="0" lang="it-IT" sz="2400" u="none" strike="noStrike" cap="none" normalizeH="0" baseline="0">
                          <a:ln>
                            <a:noFill/>
                          </a:ln>
                          <a:effectLst/>
                          <a:sym typeface="Wingdings" pitchFamily="2" charset="2"/>
                        </a:rPr>
                        <a:t> paragrafo 25</a:t>
                      </a:r>
                      <a:endParaRPr kumimoji="0" lang="it-IT" sz="2400" b="0" i="0" u="none" strike="noStrike" cap="none" normalizeH="0" baseline="0">
                        <a:ln>
                          <a:noFill/>
                        </a:ln>
                        <a:solidFill>
                          <a:schemeClr val="tx1"/>
                        </a:solidFill>
                        <a:effectLst/>
                        <a:latin typeface="Calibri" pitchFamily="34" charset="0"/>
                      </a:endParaRPr>
                    </a:p>
                  </a:txBody>
                  <a:tcPr horzOverflow="overflow"/>
                </a:tc>
                <a:extLst>
                  <a:ext uri="{0D108BD9-81ED-4DB2-BD59-A6C34878D82A}">
                    <a16:rowId xmlns:a16="http://schemas.microsoft.com/office/drawing/2014/main" val="10000"/>
                  </a:ext>
                </a:extLst>
              </a:tr>
              <a:tr h="676275">
                <a:tc>
                  <a:txBody>
                    <a:bodyPr/>
                    <a:lstStyle/>
                    <a:p>
                      <a:pPr marL="0" marR="0" lvl="0" indent="0" algn="l" defTabSz="914400" rtl="0" eaLnBrk="0" fontAlgn="base" latinLnBrk="0" hangingPunct="0">
                        <a:lnSpc>
                          <a:spcPct val="90000"/>
                        </a:lnSpc>
                        <a:spcBef>
                          <a:spcPts val="1000"/>
                        </a:spcBef>
                        <a:spcAft>
                          <a:spcPct val="0"/>
                        </a:spcAft>
                        <a:buClrTx/>
                        <a:buSzTx/>
                        <a:buFont typeface="Arial" charset="0"/>
                        <a:buNone/>
                        <a:tabLst/>
                      </a:pPr>
                      <a:r>
                        <a:rPr kumimoji="0" lang="it-IT" sz="2400" u="none" strike="noStrike" cap="none" normalizeH="0" baseline="0">
                          <a:ln>
                            <a:noFill/>
                          </a:ln>
                          <a:effectLst/>
                        </a:rPr>
                        <a:t>ISA N. 600</a:t>
                      </a:r>
                      <a:endParaRPr kumimoji="0" lang="it-IT" sz="2400" b="0" i="0" u="none" strike="noStrike" cap="none" normalizeH="0" baseline="0">
                        <a:ln>
                          <a:noFill/>
                        </a:ln>
                        <a:solidFill>
                          <a:schemeClr val="tx1"/>
                        </a:solidFill>
                        <a:effectLst/>
                        <a:latin typeface="Calibri" pitchFamily="34" charset="0"/>
                      </a:endParaRPr>
                    </a:p>
                  </a:txBody>
                  <a:tcPr horzOverflow="overflow"/>
                </a:tc>
                <a:tc>
                  <a:txBody>
                    <a:bodyPr/>
                    <a:lstStyle/>
                    <a:p>
                      <a:pPr marL="0" marR="0" lvl="0" indent="0" algn="l" defTabSz="914400" rtl="0" eaLnBrk="0" fontAlgn="base" latinLnBrk="0" hangingPunct="0">
                        <a:lnSpc>
                          <a:spcPct val="90000"/>
                        </a:lnSpc>
                        <a:spcBef>
                          <a:spcPts val="1000"/>
                        </a:spcBef>
                        <a:spcAft>
                          <a:spcPct val="0"/>
                        </a:spcAft>
                        <a:buClrTx/>
                        <a:buSzTx/>
                        <a:buFont typeface="Arial" charset="0"/>
                        <a:buNone/>
                        <a:tabLst/>
                      </a:pPr>
                      <a:r>
                        <a:rPr kumimoji="0" lang="it-IT" sz="2400" u="none" strike="noStrike" cap="none" normalizeH="0" baseline="0">
                          <a:ln>
                            <a:noFill/>
                          </a:ln>
                          <a:effectLst/>
                        </a:rPr>
                        <a:t>LA REVISIONE DEL BILANCIO DI GRUPPO – CONSIDERAZIONI SPECIFICHE </a:t>
                      </a:r>
                      <a:r>
                        <a:rPr kumimoji="0" lang="it-IT" sz="2400" u="none" strike="noStrike" cap="none" normalizeH="0" baseline="0">
                          <a:ln>
                            <a:noFill/>
                          </a:ln>
                          <a:effectLst/>
                          <a:sym typeface="Wingdings" pitchFamily="2" charset="2"/>
                        </a:rPr>
                        <a:t> paragrafo 49</a:t>
                      </a:r>
                      <a:endParaRPr kumimoji="0" lang="it-IT" sz="2400" b="0" i="0" u="none" strike="noStrike" cap="none" normalizeH="0" baseline="0">
                        <a:ln>
                          <a:noFill/>
                        </a:ln>
                        <a:solidFill>
                          <a:schemeClr val="tx1"/>
                        </a:solidFill>
                        <a:effectLst/>
                        <a:latin typeface="Calibri" pitchFamily="34" charset="0"/>
                      </a:endParaRPr>
                    </a:p>
                  </a:txBody>
                  <a:tcPr horzOverflow="overflow"/>
                </a:tc>
                <a:extLst>
                  <a:ext uri="{0D108BD9-81ED-4DB2-BD59-A6C34878D82A}">
                    <a16:rowId xmlns:a16="http://schemas.microsoft.com/office/drawing/2014/main" val="10001"/>
                  </a:ext>
                </a:extLst>
              </a:tr>
              <a:tr h="677863">
                <a:tc>
                  <a:txBody>
                    <a:bodyPr/>
                    <a:lstStyle/>
                    <a:p>
                      <a:pPr marL="0" marR="0" lvl="0" indent="0" algn="l" defTabSz="914400" rtl="0" eaLnBrk="0" fontAlgn="base" latinLnBrk="0" hangingPunct="0">
                        <a:lnSpc>
                          <a:spcPct val="90000"/>
                        </a:lnSpc>
                        <a:spcBef>
                          <a:spcPts val="1000"/>
                        </a:spcBef>
                        <a:spcAft>
                          <a:spcPct val="0"/>
                        </a:spcAft>
                        <a:buClrTx/>
                        <a:buSzTx/>
                        <a:buFont typeface="Arial" charset="0"/>
                        <a:buNone/>
                        <a:tabLst/>
                      </a:pPr>
                      <a:r>
                        <a:rPr kumimoji="0" lang="it-IT" sz="2400" u="none" strike="noStrike" cap="none" normalizeH="0" baseline="0">
                          <a:ln>
                            <a:noFill/>
                          </a:ln>
                          <a:effectLst/>
                        </a:rPr>
                        <a:t>ISA N. 610</a:t>
                      </a:r>
                      <a:endParaRPr kumimoji="0" lang="it-IT" sz="2400" b="0" i="0" u="none" strike="noStrike" cap="none" normalizeH="0" baseline="0">
                        <a:ln>
                          <a:noFill/>
                        </a:ln>
                        <a:solidFill>
                          <a:schemeClr val="tx1"/>
                        </a:solidFill>
                        <a:effectLst/>
                        <a:latin typeface="Calibri" pitchFamily="34" charset="0"/>
                      </a:endParaRPr>
                    </a:p>
                  </a:txBody>
                  <a:tcPr horzOverflow="overflow"/>
                </a:tc>
                <a:tc>
                  <a:txBody>
                    <a:bodyPr/>
                    <a:lstStyle/>
                    <a:p>
                      <a:pPr marL="0" marR="0" lvl="0" indent="0" algn="l" defTabSz="914400" rtl="0" eaLnBrk="0" fontAlgn="base" latinLnBrk="0" hangingPunct="0">
                        <a:lnSpc>
                          <a:spcPct val="90000"/>
                        </a:lnSpc>
                        <a:spcBef>
                          <a:spcPts val="1000"/>
                        </a:spcBef>
                        <a:spcAft>
                          <a:spcPct val="0"/>
                        </a:spcAft>
                        <a:buClrTx/>
                        <a:buSzTx/>
                        <a:buFont typeface="Arial" charset="0"/>
                        <a:buNone/>
                        <a:tabLst/>
                      </a:pPr>
                      <a:r>
                        <a:rPr kumimoji="0" lang="it-IT" sz="2400" u="none" strike="noStrike" cap="none" normalizeH="0" baseline="0">
                          <a:ln>
                            <a:noFill/>
                          </a:ln>
                          <a:effectLst/>
                        </a:rPr>
                        <a:t>UTILIZZO DEL LAVORO DEI REVISORI INTERNI </a:t>
                      </a:r>
                      <a:r>
                        <a:rPr kumimoji="0" lang="it-IT" sz="2400" u="none" strike="noStrike" cap="none" normalizeH="0" baseline="0">
                          <a:ln>
                            <a:noFill/>
                          </a:ln>
                          <a:effectLst/>
                          <a:sym typeface="Wingdings" pitchFamily="2" charset="2"/>
                        </a:rPr>
                        <a:t>paragrafi 20 e 31</a:t>
                      </a:r>
                      <a:endParaRPr kumimoji="0" lang="it-IT" sz="2400" b="0" i="0" u="none" strike="noStrike" cap="none" normalizeH="0" baseline="0">
                        <a:ln>
                          <a:noFill/>
                        </a:ln>
                        <a:solidFill>
                          <a:schemeClr val="tx1"/>
                        </a:solidFill>
                        <a:effectLst/>
                        <a:latin typeface="Calibri" pitchFamily="34" charset="0"/>
                      </a:endParaRPr>
                    </a:p>
                  </a:txBody>
                  <a:tcPr horzOverflow="overflow"/>
                </a:tc>
                <a:extLst>
                  <a:ext uri="{0D108BD9-81ED-4DB2-BD59-A6C34878D82A}">
                    <a16:rowId xmlns:a16="http://schemas.microsoft.com/office/drawing/2014/main" val="10002"/>
                  </a:ext>
                </a:extLst>
              </a:tr>
              <a:tr h="677863">
                <a:tc>
                  <a:txBody>
                    <a:bodyPr/>
                    <a:lstStyle/>
                    <a:p>
                      <a:pPr marL="0" marR="0" lvl="0" indent="0" algn="l" defTabSz="914400" rtl="0" eaLnBrk="0" fontAlgn="base" latinLnBrk="0" hangingPunct="0">
                        <a:lnSpc>
                          <a:spcPct val="90000"/>
                        </a:lnSpc>
                        <a:spcBef>
                          <a:spcPts val="1000"/>
                        </a:spcBef>
                        <a:spcAft>
                          <a:spcPct val="0"/>
                        </a:spcAft>
                        <a:buClrTx/>
                        <a:buSzTx/>
                        <a:buFont typeface="Arial" charset="0"/>
                        <a:buNone/>
                        <a:tabLst/>
                      </a:pPr>
                      <a:r>
                        <a:rPr kumimoji="0" lang="it-IT" sz="2400" u="none" strike="noStrike" cap="none" normalizeH="0" baseline="0">
                          <a:ln>
                            <a:noFill/>
                          </a:ln>
                          <a:effectLst/>
                        </a:rPr>
                        <a:t>ISA N. 700</a:t>
                      </a:r>
                      <a:endParaRPr kumimoji="0" lang="it-IT" sz="2400" b="0" i="0" u="none" strike="noStrike" cap="none" normalizeH="0" baseline="0">
                        <a:ln>
                          <a:noFill/>
                        </a:ln>
                        <a:solidFill>
                          <a:schemeClr val="tx1"/>
                        </a:solidFill>
                        <a:effectLst/>
                        <a:latin typeface="Calibri" pitchFamily="34" charset="0"/>
                      </a:endParaRPr>
                    </a:p>
                  </a:txBody>
                  <a:tcPr horzOverflow="overflow"/>
                </a:tc>
                <a:tc>
                  <a:txBody>
                    <a:bodyPr/>
                    <a:lstStyle/>
                    <a:p>
                      <a:pPr marL="0" marR="0" lvl="0" indent="0" algn="l" defTabSz="914400" rtl="0" eaLnBrk="0" fontAlgn="base" latinLnBrk="0" hangingPunct="0">
                        <a:lnSpc>
                          <a:spcPct val="90000"/>
                        </a:lnSpc>
                        <a:spcBef>
                          <a:spcPts val="1000"/>
                        </a:spcBef>
                        <a:spcAft>
                          <a:spcPct val="0"/>
                        </a:spcAft>
                        <a:buClrTx/>
                        <a:buSzTx/>
                        <a:buFont typeface="Arial" charset="0"/>
                        <a:buNone/>
                        <a:tabLst/>
                      </a:pPr>
                      <a:r>
                        <a:rPr kumimoji="0" lang="it-IT" sz="2400" u="none" strike="noStrike" cap="none" normalizeH="0" baseline="0">
                          <a:ln>
                            <a:noFill/>
                          </a:ln>
                          <a:effectLst/>
                        </a:rPr>
                        <a:t>FORMAZIONE DEL GIUDIZIO E RELAZIONE SUL BILANCIO </a:t>
                      </a:r>
                      <a:r>
                        <a:rPr kumimoji="0" lang="it-IT" sz="2400" u="none" strike="noStrike" cap="none" normalizeH="0" baseline="0">
                          <a:ln>
                            <a:noFill/>
                          </a:ln>
                          <a:effectLst/>
                          <a:sym typeface="Wingdings" pitchFamily="2" charset="2"/>
                        </a:rPr>
                        <a:t> paragrafo 45</a:t>
                      </a:r>
                      <a:endParaRPr kumimoji="0" lang="it-IT" sz="2400" b="0" i="0" u="none" strike="noStrike" cap="none" normalizeH="0" baseline="0">
                        <a:ln>
                          <a:noFill/>
                        </a:ln>
                        <a:solidFill>
                          <a:schemeClr val="tx1"/>
                        </a:solidFill>
                        <a:effectLst/>
                        <a:latin typeface="Calibri" pitchFamily="34" charset="0"/>
                      </a:endParaRPr>
                    </a:p>
                  </a:txBody>
                  <a:tcPr horzOverflow="overflow"/>
                </a:tc>
                <a:extLst>
                  <a:ext uri="{0D108BD9-81ED-4DB2-BD59-A6C34878D82A}">
                    <a16:rowId xmlns:a16="http://schemas.microsoft.com/office/drawing/2014/main" val="10003"/>
                  </a:ext>
                </a:extLst>
              </a:tr>
              <a:tr h="676275">
                <a:tc>
                  <a:txBody>
                    <a:bodyPr/>
                    <a:lstStyle/>
                    <a:p>
                      <a:pPr marL="0" marR="0" lvl="0" indent="0" algn="l" defTabSz="914400" rtl="0" eaLnBrk="0" fontAlgn="base" latinLnBrk="0" hangingPunct="0">
                        <a:lnSpc>
                          <a:spcPct val="90000"/>
                        </a:lnSpc>
                        <a:spcBef>
                          <a:spcPts val="1000"/>
                        </a:spcBef>
                        <a:spcAft>
                          <a:spcPct val="0"/>
                        </a:spcAft>
                        <a:buClrTx/>
                        <a:buSzTx/>
                        <a:buFont typeface="Arial" charset="0"/>
                        <a:buNone/>
                        <a:tabLst/>
                      </a:pPr>
                      <a:r>
                        <a:rPr kumimoji="0" lang="it-IT" sz="2400" u="none" strike="noStrike" cap="none" normalizeH="0" baseline="0">
                          <a:ln>
                            <a:noFill/>
                          </a:ln>
                          <a:effectLst/>
                        </a:rPr>
                        <a:t>ISA N. 701</a:t>
                      </a:r>
                      <a:endParaRPr kumimoji="0" lang="it-IT" sz="2400" b="0" i="0" u="none" strike="noStrike" cap="none" normalizeH="0" baseline="0">
                        <a:ln>
                          <a:noFill/>
                        </a:ln>
                        <a:solidFill>
                          <a:schemeClr val="tx1"/>
                        </a:solidFill>
                        <a:effectLst/>
                        <a:latin typeface="Calibri" pitchFamily="34" charset="0"/>
                      </a:endParaRPr>
                    </a:p>
                  </a:txBody>
                  <a:tcPr horzOverflow="overflow"/>
                </a:tc>
                <a:tc>
                  <a:txBody>
                    <a:bodyPr/>
                    <a:lstStyle/>
                    <a:p>
                      <a:pPr marL="0" marR="0" lvl="0" indent="0" algn="l" defTabSz="914400" rtl="0" eaLnBrk="0" fontAlgn="base" latinLnBrk="0" hangingPunct="0">
                        <a:lnSpc>
                          <a:spcPct val="90000"/>
                        </a:lnSpc>
                        <a:spcBef>
                          <a:spcPts val="1000"/>
                        </a:spcBef>
                        <a:spcAft>
                          <a:spcPct val="0"/>
                        </a:spcAft>
                        <a:buClrTx/>
                        <a:buSzTx/>
                        <a:buFont typeface="Arial" charset="0"/>
                        <a:buNone/>
                        <a:tabLst/>
                      </a:pPr>
                      <a:r>
                        <a:rPr kumimoji="0" lang="it-IT" sz="2400" u="none" strike="noStrike" cap="none" normalizeH="0" baseline="0">
                          <a:ln>
                            <a:noFill/>
                          </a:ln>
                          <a:effectLst/>
                        </a:rPr>
                        <a:t>LA COMUNICAZIONE DEGLI ASPETTI CHIAVE DELLA REVISIONE CONTABILE NELLA RELAZIONE DEL REVISORE INDIPENDENTE </a:t>
                      </a:r>
                      <a:r>
                        <a:rPr kumimoji="0" lang="it-IT" sz="2400" u="none" strike="noStrike" cap="none" normalizeH="0" baseline="0">
                          <a:ln>
                            <a:noFill/>
                          </a:ln>
                          <a:effectLst/>
                          <a:sym typeface="Wingdings" pitchFamily="2" charset="2"/>
                        </a:rPr>
                        <a:t> paragrafo 17</a:t>
                      </a:r>
                      <a:endParaRPr kumimoji="0" lang="it-IT" sz="2400" b="0" i="0" u="none" strike="noStrike" cap="none" normalizeH="0" baseline="0">
                        <a:ln>
                          <a:noFill/>
                        </a:ln>
                        <a:solidFill>
                          <a:schemeClr val="tx1"/>
                        </a:solidFill>
                        <a:effectLst/>
                        <a:latin typeface="Calibri" pitchFamily="34" charset="0"/>
                      </a:endParaRPr>
                    </a:p>
                  </a:txBody>
                  <a:tcPr horzOverflow="overflow"/>
                </a:tc>
                <a:extLst>
                  <a:ext uri="{0D108BD9-81ED-4DB2-BD59-A6C34878D82A}">
                    <a16:rowId xmlns:a16="http://schemas.microsoft.com/office/drawing/2014/main" val="10004"/>
                  </a:ext>
                </a:extLst>
              </a:tr>
              <a:tr h="677863">
                <a:tc>
                  <a:txBody>
                    <a:bodyPr/>
                    <a:lstStyle/>
                    <a:p>
                      <a:pPr marL="0" marR="0" lvl="0" indent="0" algn="l" defTabSz="914400" rtl="0" eaLnBrk="0" fontAlgn="base" latinLnBrk="0" hangingPunct="0">
                        <a:lnSpc>
                          <a:spcPct val="90000"/>
                        </a:lnSpc>
                        <a:spcBef>
                          <a:spcPts val="1000"/>
                        </a:spcBef>
                        <a:spcAft>
                          <a:spcPct val="0"/>
                        </a:spcAft>
                        <a:buClrTx/>
                        <a:buSzTx/>
                        <a:buFont typeface="Arial" charset="0"/>
                        <a:buNone/>
                        <a:tabLst/>
                      </a:pPr>
                      <a:r>
                        <a:rPr kumimoji="0" lang="it-IT" sz="2400" u="none" strike="noStrike" cap="none" normalizeH="0" baseline="0" dirty="0">
                          <a:ln>
                            <a:noFill/>
                          </a:ln>
                          <a:effectLst/>
                        </a:rPr>
                        <a:t>ISA N. 705</a:t>
                      </a:r>
                      <a:endParaRPr kumimoji="0" lang="it-IT" sz="2400" b="0" i="0" u="none" strike="noStrike" cap="none" normalizeH="0" baseline="0" dirty="0">
                        <a:ln>
                          <a:noFill/>
                        </a:ln>
                        <a:solidFill>
                          <a:schemeClr val="tx1"/>
                        </a:solidFill>
                        <a:effectLst/>
                        <a:latin typeface="Calibri" pitchFamily="34" charset="0"/>
                      </a:endParaRPr>
                    </a:p>
                  </a:txBody>
                  <a:tcPr horzOverflow="overflow"/>
                </a:tc>
                <a:tc>
                  <a:txBody>
                    <a:bodyPr/>
                    <a:lstStyle/>
                    <a:p>
                      <a:pPr marL="0" marR="0" lvl="0" indent="0" algn="l" defTabSz="914400" rtl="0" eaLnBrk="0" fontAlgn="base" latinLnBrk="0" hangingPunct="0">
                        <a:lnSpc>
                          <a:spcPct val="90000"/>
                        </a:lnSpc>
                        <a:spcBef>
                          <a:spcPts val="1000"/>
                        </a:spcBef>
                        <a:spcAft>
                          <a:spcPct val="0"/>
                        </a:spcAft>
                        <a:buClrTx/>
                        <a:buSzTx/>
                        <a:buFont typeface="Arial" charset="0"/>
                        <a:buNone/>
                        <a:tabLst/>
                      </a:pPr>
                      <a:r>
                        <a:rPr kumimoji="0" lang="it-IT" sz="2400" u="none" strike="noStrike" cap="none" normalizeH="0" baseline="0" dirty="0">
                          <a:ln>
                            <a:noFill/>
                          </a:ln>
                          <a:effectLst/>
                        </a:rPr>
                        <a:t>MODIFICHE AL GIUDIZIO NELLA RELAZIONE DEL REVISORE INDIPENDENTE -- &gt; paragrafi 12, 14, 23 e 30</a:t>
                      </a:r>
                      <a:endParaRPr kumimoji="0" lang="it-IT" sz="2400" b="0" i="0" u="none" strike="noStrike" cap="none" normalizeH="0" baseline="0" dirty="0">
                        <a:ln>
                          <a:noFill/>
                        </a:ln>
                        <a:solidFill>
                          <a:schemeClr val="tx1"/>
                        </a:solidFill>
                        <a:effectLst/>
                        <a:latin typeface="Calibri" pitchFamily="34" charset="0"/>
                      </a:endParaRPr>
                    </a:p>
                  </a:txBody>
                  <a:tcPr horzOverflow="overflow"/>
                </a:tc>
                <a:extLst>
                  <a:ext uri="{0D108BD9-81ED-4DB2-BD59-A6C34878D82A}">
                    <a16:rowId xmlns:a16="http://schemas.microsoft.com/office/drawing/2014/main" val="10005"/>
                  </a:ext>
                </a:extLst>
              </a:tr>
            </a:tbl>
          </a:graphicData>
        </a:graphic>
      </p:graphicFrame>
      <p:sp>
        <p:nvSpPr>
          <p:cNvPr id="2" name="Segnaposto numero diapositiva 1">
            <a:extLst>
              <a:ext uri="{FF2B5EF4-FFF2-40B4-BE49-F238E27FC236}">
                <a16:creationId xmlns:a16="http://schemas.microsoft.com/office/drawing/2014/main" id="{4E1384EA-A0EE-4C67-B003-51223CAD4DAB}"/>
              </a:ext>
            </a:extLst>
          </p:cNvPr>
          <p:cNvSpPr>
            <a:spLocks noGrp="1"/>
          </p:cNvSpPr>
          <p:nvPr>
            <p:ph type="sldNum" sz="quarter" idx="12"/>
          </p:nvPr>
        </p:nvSpPr>
        <p:spPr/>
        <p:txBody>
          <a:bodyPr/>
          <a:lstStyle/>
          <a:p>
            <a:pPr>
              <a:defRPr/>
            </a:pPr>
            <a:fld id="{C42169B4-C44B-4B6A-B140-B6FB0EAAB19E}" type="slidenum">
              <a:rPr lang="it-IT" smtClean="0"/>
              <a:pPr>
                <a:defRPr/>
              </a:pPr>
              <a:t>7</a:t>
            </a:fld>
            <a:endParaRPr lang="it-IT"/>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35" name="Group 55"/>
          <p:cNvGraphicFramePr>
            <a:graphicFrameLocks noGrp="1"/>
          </p:cNvGraphicFramePr>
          <p:nvPr>
            <p:extLst>
              <p:ext uri="{D42A27DB-BD31-4B8C-83A1-F6EECF244321}">
                <p14:modId xmlns:p14="http://schemas.microsoft.com/office/powerpoint/2010/main" val="79400605"/>
              </p:ext>
            </p:extLst>
          </p:nvPr>
        </p:nvGraphicFramePr>
        <p:xfrm>
          <a:off x="626269" y="1052830"/>
          <a:ext cx="10939462" cy="5303520"/>
        </p:xfrm>
        <a:graphic>
          <a:graphicData uri="http://schemas.openxmlformats.org/drawingml/2006/table">
            <a:tbl>
              <a:tblPr>
                <a:tableStyleId>{69CF1AB2-1976-4502-BF36-3FF5EA218861}</a:tableStyleId>
              </a:tblPr>
              <a:tblGrid>
                <a:gridCol w="3413125">
                  <a:extLst>
                    <a:ext uri="{9D8B030D-6E8A-4147-A177-3AD203B41FA5}">
                      <a16:colId xmlns:a16="http://schemas.microsoft.com/office/drawing/2014/main" val="20000"/>
                    </a:ext>
                  </a:extLst>
                </a:gridCol>
                <a:gridCol w="7526337">
                  <a:extLst>
                    <a:ext uri="{9D8B030D-6E8A-4147-A177-3AD203B41FA5}">
                      <a16:colId xmlns:a16="http://schemas.microsoft.com/office/drawing/2014/main" val="20001"/>
                    </a:ext>
                  </a:extLst>
                </a:gridCol>
              </a:tblGrid>
              <a:tr h="677863">
                <a:tc>
                  <a:txBody>
                    <a:bodyPr/>
                    <a:lstStyle/>
                    <a:p>
                      <a:pPr marL="0" marR="0" lvl="0" indent="0" algn="l" defTabSz="914400" rtl="0" eaLnBrk="0" fontAlgn="base" latinLnBrk="0" hangingPunct="0">
                        <a:lnSpc>
                          <a:spcPct val="90000"/>
                        </a:lnSpc>
                        <a:spcBef>
                          <a:spcPts val="1000"/>
                        </a:spcBef>
                        <a:spcAft>
                          <a:spcPct val="0"/>
                        </a:spcAft>
                        <a:buClrTx/>
                        <a:buSzTx/>
                        <a:buFont typeface="Arial" charset="0"/>
                        <a:buNone/>
                        <a:tabLst/>
                      </a:pPr>
                      <a:r>
                        <a:rPr kumimoji="0" lang="it-IT" sz="2400" u="none" strike="noStrike" cap="none" normalizeH="0" baseline="0">
                          <a:ln>
                            <a:noFill/>
                          </a:ln>
                          <a:effectLst/>
                        </a:rPr>
                        <a:t>ISA N. 706</a:t>
                      </a:r>
                      <a:endParaRPr kumimoji="0" lang="it-IT" sz="2400" b="0" i="0" u="none" strike="noStrike" cap="none" normalizeH="0" baseline="0">
                        <a:ln>
                          <a:noFill/>
                        </a:ln>
                        <a:solidFill>
                          <a:schemeClr val="tx1"/>
                        </a:solidFill>
                        <a:effectLst/>
                        <a:latin typeface="Calibri" pitchFamily="34" charset="0"/>
                      </a:endParaRPr>
                    </a:p>
                  </a:txBody>
                  <a:tcPr horzOverflow="overflow"/>
                </a:tc>
                <a:tc>
                  <a:txBody>
                    <a:bodyPr/>
                    <a:lstStyle/>
                    <a:p>
                      <a:pPr marL="0" marR="0" lvl="0" indent="0" algn="l" defTabSz="914400" rtl="0" eaLnBrk="0" fontAlgn="base" latinLnBrk="0" hangingPunct="0">
                        <a:lnSpc>
                          <a:spcPct val="90000"/>
                        </a:lnSpc>
                        <a:spcBef>
                          <a:spcPts val="1000"/>
                        </a:spcBef>
                        <a:spcAft>
                          <a:spcPct val="0"/>
                        </a:spcAft>
                        <a:buClrTx/>
                        <a:buSzTx/>
                        <a:buFont typeface="Arial" charset="0"/>
                        <a:buNone/>
                        <a:tabLst/>
                      </a:pPr>
                      <a:r>
                        <a:rPr kumimoji="0" lang="it-IT" sz="2400" u="none" strike="noStrike" cap="none" normalizeH="0" baseline="0">
                          <a:ln>
                            <a:noFill/>
                          </a:ln>
                          <a:effectLst/>
                        </a:rPr>
                        <a:t>RICHIAMI DI INFORMATIVA E PARAGRAFI RELATIVI AD ALTRI ASPETTI NELLA RELAZIONE DEL REVISORE INDIPENDENTE </a:t>
                      </a:r>
                      <a:r>
                        <a:rPr kumimoji="0" lang="it-IT" sz="2400" u="none" strike="noStrike" cap="none" normalizeH="0" baseline="0">
                          <a:ln>
                            <a:noFill/>
                          </a:ln>
                          <a:effectLst/>
                          <a:sym typeface="Wingdings" pitchFamily="2" charset="2"/>
                        </a:rPr>
                        <a:t></a:t>
                      </a:r>
                      <a:r>
                        <a:rPr kumimoji="0" lang="it-IT" sz="2400" u="none" strike="noStrike" cap="none" normalizeH="0" baseline="0">
                          <a:ln>
                            <a:noFill/>
                          </a:ln>
                          <a:effectLst/>
                        </a:rPr>
                        <a:t>  paragrafo 12</a:t>
                      </a:r>
                      <a:endParaRPr kumimoji="0" lang="it-IT" sz="2400" b="0" i="0" u="none" strike="noStrike" cap="none" normalizeH="0" baseline="0">
                        <a:ln>
                          <a:noFill/>
                        </a:ln>
                        <a:solidFill>
                          <a:schemeClr val="tx1"/>
                        </a:solidFill>
                        <a:effectLst/>
                        <a:latin typeface="Calibri" pitchFamily="34" charset="0"/>
                      </a:endParaRPr>
                    </a:p>
                  </a:txBody>
                  <a:tcPr horzOverflow="overflow"/>
                </a:tc>
                <a:extLst>
                  <a:ext uri="{0D108BD9-81ED-4DB2-BD59-A6C34878D82A}">
                    <a16:rowId xmlns:a16="http://schemas.microsoft.com/office/drawing/2014/main" val="10000"/>
                  </a:ext>
                </a:extLst>
              </a:tr>
              <a:tr h="676275">
                <a:tc>
                  <a:txBody>
                    <a:bodyPr/>
                    <a:lstStyle/>
                    <a:p>
                      <a:pPr marL="0" marR="0" lvl="0" indent="0" algn="l" defTabSz="914400" rtl="0" eaLnBrk="0" fontAlgn="base" latinLnBrk="0" hangingPunct="0">
                        <a:lnSpc>
                          <a:spcPct val="90000"/>
                        </a:lnSpc>
                        <a:spcBef>
                          <a:spcPts val="1000"/>
                        </a:spcBef>
                        <a:spcAft>
                          <a:spcPct val="0"/>
                        </a:spcAft>
                        <a:buClrTx/>
                        <a:buSzTx/>
                        <a:buFont typeface="Arial" charset="0"/>
                        <a:buNone/>
                        <a:tabLst/>
                      </a:pPr>
                      <a:r>
                        <a:rPr kumimoji="0" lang="it-IT" sz="2400" u="none" strike="noStrike" cap="none" normalizeH="0" baseline="0">
                          <a:ln>
                            <a:noFill/>
                          </a:ln>
                          <a:effectLst/>
                        </a:rPr>
                        <a:t>ISA N. 710</a:t>
                      </a:r>
                      <a:endParaRPr kumimoji="0" lang="it-IT" sz="2400" b="0" i="0" u="none" strike="noStrike" cap="none" normalizeH="0" baseline="0">
                        <a:ln>
                          <a:noFill/>
                        </a:ln>
                        <a:solidFill>
                          <a:schemeClr val="tx1"/>
                        </a:solidFill>
                        <a:effectLst/>
                        <a:latin typeface="Calibri" pitchFamily="34" charset="0"/>
                      </a:endParaRPr>
                    </a:p>
                  </a:txBody>
                  <a:tcPr horzOverflow="overflow"/>
                </a:tc>
                <a:tc>
                  <a:txBody>
                    <a:bodyPr/>
                    <a:lstStyle/>
                    <a:p>
                      <a:pPr marL="0" marR="0" lvl="0" indent="0" algn="l" defTabSz="914400" rtl="0" eaLnBrk="0" fontAlgn="base" latinLnBrk="0" hangingPunct="0">
                        <a:lnSpc>
                          <a:spcPct val="90000"/>
                        </a:lnSpc>
                        <a:spcBef>
                          <a:spcPts val="1000"/>
                        </a:spcBef>
                        <a:spcAft>
                          <a:spcPct val="0"/>
                        </a:spcAft>
                        <a:buClrTx/>
                        <a:buSzTx/>
                        <a:buFont typeface="Arial" charset="0"/>
                        <a:buNone/>
                        <a:tabLst/>
                      </a:pPr>
                      <a:r>
                        <a:rPr kumimoji="0" lang="it-IT" sz="2400" u="none" strike="noStrike" cap="none" normalizeH="0" baseline="0">
                          <a:ln>
                            <a:noFill/>
                          </a:ln>
                          <a:effectLst/>
                        </a:rPr>
                        <a:t>INFORMAZIONI COMPARATIVE – DATI CORRISPONDENTI E BILANCIO COMPARATIVO </a:t>
                      </a:r>
                      <a:r>
                        <a:rPr kumimoji="0" lang="it-IT" sz="2400" u="none" strike="noStrike" cap="none" normalizeH="0" baseline="0">
                          <a:ln>
                            <a:noFill/>
                          </a:ln>
                          <a:effectLst/>
                          <a:sym typeface="Wingdings" pitchFamily="2" charset="2"/>
                        </a:rPr>
                        <a:t> paragrafo 18</a:t>
                      </a:r>
                      <a:endParaRPr kumimoji="0" lang="it-IT" sz="2400" b="0" i="0" u="none" strike="noStrike" cap="none" normalizeH="0" baseline="0">
                        <a:ln>
                          <a:noFill/>
                        </a:ln>
                        <a:solidFill>
                          <a:schemeClr val="tx1"/>
                        </a:solidFill>
                        <a:effectLst/>
                        <a:latin typeface="Calibri" pitchFamily="34" charset="0"/>
                      </a:endParaRPr>
                    </a:p>
                  </a:txBody>
                  <a:tcPr horzOverflow="overflow"/>
                </a:tc>
                <a:extLst>
                  <a:ext uri="{0D108BD9-81ED-4DB2-BD59-A6C34878D82A}">
                    <a16:rowId xmlns:a16="http://schemas.microsoft.com/office/drawing/2014/main" val="10001"/>
                  </a:ext>
                </a:extLst>
              </a:tr>
              <a:tr h="677863">
                <a:tc>
                  <a:txBody>
                    <a:bodyPr/>
                    <a:lstStyle/>
                    <a:p>
                      <a:pPr marL="0" marR="0" lvl="0" indent="0" algn="l" defTabSz="914400" rtl="0" eaLnBrk="0" fontAlgn="base" latinLnBrk="0" hangingPunct="0">
                        <a:lnSpc>
                          <a:spcPct val="90000"/>
                        </a:lnSpc>
                        <a:spcBef>
                          <a:spcPts val="1000"/>
                        </a:spcBef>
                        <a:spcAft>
                          <a:spcPct val="0"/>
                        </a:spcAft>
                        <a:buClrTx/>
                        <a:buSzTx/>
                        <a:buFont typeface="Arial" charset="0"/>
                        <a:buNone/>
                        <a:tabLst/>
                      </a:pPr>
                      <a:r>
                        <a:rPr kumimoji="0" lang="it-IT" sz="2400" u="none" strike="noStrike" cap="none" normalizeH="0" baseline="0">
                          <a:ln>
                            <a:noFill/>
                          </a:ln>
                          <a:effectLst/>
                        </a:rPr>
                        <a:t>ISA N. 720</a:t>
                      </a:r>
                      <a:endParaRPr kumimoji="0" lang="it-IT" sz="2400" b="0" i="0" u="none" strike="noStrike" cap="none" normalizeH="0" baseline="0">
                        <a:ln>
                          <a:noFill/>
                        </a:ln>
                        <a:solidFill>
                          <a:schemeClr val="tx1"/>
                        </a:solidFill>
                        <a:effectLst/>
                        <a:latin typeface="Calibri" pitchFamily="34" charset="0"/>
                      </a:endParaRPr>
                    </a:p>
                  </a:txBody>
                  <a:tcPr horzOverflow="overflow"/>
                </a:tc>
                <a:tc>
                  <a:txBody>
                    <a:bodyPr/>
                    <a:lstStyle/>
                    <a:p>
                      <a:pPr marL="0" marR="0" lvl="0" indent="0" algn="l" defTabSz="914400" rtl="0" eaLnBrk="0" fontAlgn="base" latinLnBrk="0" hangingPunct="0">
                        <a:lnSpc>
                          <a:spcPct val="90000"/>
                        </a:lnSpc>
                        <a:spcBef>
                          <a:spcPts val="1000"/>
                        </a:spcBef>
                        <a:spcAft>
                          <a:spcPct val="0"/>
                        </a:spcAft>
                        <a:buClrTx/>
                        <a:buSzTx/>
                        <a:buFont typeface="Arial" charset="0"/>
                        <a:buNone/>
                        <a:tabLst/>
                      </a:pPr>
                      <a:r>
                        <a:rPr kumimoji="0" lang="it-IT" sz="2400" u="none" strike="noStrike" cap="none" normalizeH="0" baseline="0">
                          <a:ln>
                            <a:noFill/>
                          </a:ln>
                          <a:effectLst/>
                        </a:rPr>
                        <a:t>LE RESPONSABILITA’ DEL REVISORE RELATIVAMENTE ALLE ALTRE INFORMAZIONI PRESENTI NEI DOCUMENTI CHE CONTENGONO IL BILANCIO OGGETTO  DI REVISIONE CONTABILE </a:t>
                      </a:r>
                      <a:r>
                        <a:rPr kumimoji="0" lang="it-IT" sz="2400" u="none" strike="noStrike" cap="none" normalizeH="0" baseline="0">
                          <a:ln>
                            <a:noFill/>
                          </a:ln>
                          <a:effectLst/>
                          <a:sym typeface="Wingdings" pitchFamily="2" charset="2"/>
                        </a:rPr>
                        <a:t> paragrafi 10, 13 e 16</a:t>
                      </a:r>
                      <a:endParaRPr kumimoji="0" lang="it-IT" sz="2400" b="0" i="0" u="none" strike="noStrike" cap="none" normalizeH="0" baseline="0">
                        <a:ln>
                          <a:noFill/>
                        </a:ln>
                        <a:solidFill>
                          <a:schemeClr val="tx1"/>
                        </a:solidFill>
                        <a:effectLst/>
                        <a:latin typeface="Calibri" pitchFamily="34" charset="0"/>
                      </a:endParaRPr>
                    </a:p>
                  </a:txBody>
                  <a:tcPr horzOverflow="overflow"/>
                </a:tc>
                <a:extLst>
                  <a:ext uri="{0D108BD9-81ED-4DB2-BD59-A6C34878D82A}">
                    <a16:rowId xmlns:a16="http://schemas.microsoft.com/office/drawing/2014/main" val="10002"/>
                  </a:ext>
                </a:extLst>
              </a:tr>
              <a:tr h="677863">
                <a:tc>
                  <a:txBody>
                    <a:bodyPr/>
                    <a:lstStyle/>
                    <a:p>
                      <a:pPr marL="0" marR="0" lvl="0" indent="0" algn="l" defTabSz="914400" rtl="0" eaLnBrk="0" fontAlgn="base" latinLnBrk="0" hangingPunct="0">
                        <a:lnSpc>
                          <a:spcPct val="90000"/>
                        </a:lnSpc>
                        <a:spcBef>
                          <a:spcPts val="1000"/>
                        </a:spcBef>
                        <a:spcAft>
                          <a:spcPct val="0"/>
                        </a:spcAft>
                        <a:buClrTx/>
                        <a:buSzTx/>
                        <a:buFont typeface="Arial" charset="0"/>
                        <a:buNone/>
                        <a:tabLst/>
                      </a:pPr>
                      <a:r>
                        <a:rPr kumimoji="0" lang="it-IT" sz="2400" u="none" strike="noStrike" cap="none" normalizeH="0" baseline="0" dirty="0">
                          <a:ln>
                            <a:noFill/>
                          </a:ln>
                          <a:effectLst/>
                        </a:rPr>
                        <a:t>ISA N. 720B</a:t>
                      </a:r>
                      <a:endParaRPr kumimoji="0" lang="it-IT" sz="2400" b="0" i="0" u="none" strike="noStrike" cap="none" normalizeH="0" baseline="0" dirty="0">
                        <a:ln>
                          <a:noFill/>
                        </a:ln>
                        <a:solidFill>
                          <a:schemeClr val="tx1"/>
                        </a:solidFill>
                        <a:effectLst/>
                        <a:latin typeface="Calibri" pitchFamily="34" charset="0"/>
                      </a:endParaRPr>
                    </a:p>
                  </a:txBody>
                  <a:tcPr horzOverflow="overflow"/>
                </a:tc>
                <a:tc>
                  <a:txBody>
                    <a:bodyPr/>
                    <a:lstStyle/>
                    <a:p>
                      <a:pPr marL="0" marR="0" lvl="0" indent="0" algn="l" defTabSz="914400" rtl="0" eaLnBrk="0" fontAlgn="base" latinLnBrk="0" hangingPunct="0">
                        <a:lnSpc>
                          <a:spcPct val="90000"/>
                        </a:lnSpc>
                        <a:spcBef>
                          <a:spcPts val="1000"/>
                        </a:spcBef>
                        <a:spcAft>
                          <a:spcPct val="0"/>
                        </a:spcAft>
                        <a:buClrTx/>
                        <a:buSzTx/>
                        <a:buFont typeface="Arial" charset="0"/>
                        <a:buNone/>
                        <a:tabLst/>
                      </a:pPr>
                      <a:r>
                        <a:rPr kumimoji="0" lang="it-IT" sz="2400" u="none" strike="noStrike" cap="none" normalizeH="0" baseline="0" dirty="0">
                          <a:ln>
                            <a:noFill/>
                          </a:ln>
                          <a:effectLst/>
                        </a:rPr>
                        <a:t>LE RESPONSABILITA’ DEL  SOGGETTO INCARICATO DELLA REVISIONE LEGALE RELATIVAMENTE ALLA RELAZIONE SULLA GESTIONE SULLA GESTIONE E AD ALCUNE SPECIFICHE INFORMAZIONI CONTENUTE NELLA RELAZIONE SUL GOVERNO SOCIETARIO E GLI ASSETTI PROPRIETARI </a:t>
                      </a:r>
                      <a:r>
                        <a:rPr kumimoji="0" lang="it-IT" sz="2400" u="none" strike="noStrike" cap="none" normalizeH="0" baseline="0" dirty="0">
                          <a:ln>
                            <a:noFill/>
                          </a:ln>
                          <a:effectLst/>
                          <a:sym typeface="Wingdings" pitchFamily="2" charset="2"/>
                        </a:rPr>
                        <a:t> paragrafo 15</a:t>
                      </a:r>
                      <a:endParaRPr kumimoji="0" lang="it-IT" sz="2400" b="0" i="0" u="none" strike="noStrike" cap="none" normalizeH="0" baseline="0" dirty="0">
                        <a:ln>
                          <a:noFill/>
                        </a:ln>
                        <a:solidFill>
                          <a:schemeClr val="tx1"/>
                        </a:solidFill>
                        <a:effectLst/>
                        <a:latin typeface="Calibri" pitchFamily="34" charset="0"/>
                      </a:endParaRPr>
                    </a:p>
                  </a:txBody>
                  <a:tcPr horzOverflow="overflow"/>
                </a:tc>
                <a:extLst>
                  <a:ext uri="{0D108BD9-81ED-4DB2-BD59-A6C34878D82A}">
                    <a16:rowId xmlns:a16="http://schemas.microsoft.com/office/drawing/2014/main" val="10003"/>
                  </a:ext>
                </a:extLst>
              </a:tr>
            </a:tbl>
          </a:graphicData>
        </a:graphic>
      </p:graphicFrame>
      <p:sp>
        <p:nvSpPr>
          <p:cNvPr id="2" name="Segnaposto numero diapositiva 1">
            <a:extLst>
              <a:ext uri="{FF2B5EF4-FFF2-40B4-BE49-F238E27FC236}">
                <a16:creationId xmlns:a16="http://schemas.microsoft.com/office/drawing/2014/main" id="{3A82B97C-8F93-4F5E-9DBD-DC5ECF7F7BA1}"/>
              </a:ext>
            </a:extLst>
          </p:cNvPr>
          <p:cNvSpPr>
            <a:spLocks noGrp="1"/>
          </p:cNvSpPr>
          <p:nvPr>
            <p:ph type="sldNum" sz="quarter" idx="12"/>
          </p:nvPr>
        </p:nvSpPr>
        <p:spPr/>
        <p:txBody>
          <a:bodyPr/>
          <a:lstStyle/>
          <a:p>
            <a:pPr>
              <a:defRPr/>
            </a:pPr>
            <a:fld id="{C42169B4-C44B-4B6A-B140-B6FB0EAAB19E}" type="slidenum">
              <a:rPr lang="it-IT" smtClean="0"/>
              <a:pPr>
                <a:defRPr/>
              </a:pPr>
              <a:t>8</a:t>
            </a:fld>
            <a:endParaRPr lang="it-IT"/>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 Box 6"/>
          <p:cNvSpPr txBox="1">
            <a:spLocks noChangeArrowheads="1"/>
          </p:cNvSpPr>
          <p:nvPr/>
        </p:nvSpPr>
        <p:spPr bwMode="auto">
          <a:xfrm>
            <a:off x="477838" y="1003048"/>
            <a:ext cx="3438525" cy="83099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spcBef>
                <a:spcPct val="50000"/>
              </a:spcBef>
            </a:pPr>
            <a:r>
              <a:rPr lang="it-IT" sz="2400" b="1" dirty="0">
                <a:solidFill>
                  <a:schemeClr val="accent5">
                    <a:lumMod val="75000"/>
                  </a:schemeClr>
                </a:solidFill>
                <a:effectLst>
                  <a:outerShdw blurRad="38100" dist="38100" dir="2700000" algn="tl">
                    <a:srgbClr val="000000">
                      <a:alpha val="43137"/>
                    </a:srgbClr>
                  </a:outerShdw>
                </a:effectLst>
              </a:rPr>
              <a:t>COMUNICAZIONE RECIPROCA</a:t>
            </a:r>
          </a:p>
        </p:txBody>
      </p:sp>
      <p:sp>
        <p:nvSpPr>
          <p:cNvPr id="21506" name="AutoShape 7"/>
          <p:cNvSpPr>
            <a:spLocks noChangeArrowheads="1"/>
          </p:cNvSpPr>
          <p:nvPr/>
        </p:nvSpPr>
        <p:spPr bwMode="auto">
          <a:xfrm>
            <a:off x="3913101" y="1287633"/>
            <a:ext cx="1638300" cy="301625"/>
          </a:xfrm>
          <a:prstGeom prst="rightArrow">
            <a:avLst>
              <a:gd name="adj1" fmla="val 50000"/>
              <a:gd name="adj2" fmla="val 135789"/>
            </a:avLst>
          </a:prstGeom>
          <a:solidFill>
            <a:schemeClr val="accent1"/>
          </a:solidFill>
          <a:ln w="9525">
            <a:solidFill>
              <a:schemeClr val="tx1"/>
            </a:solidFill>
            <a:miter lim="800000"/>
            <a:headEnd/>
            <a:tailEnd/>
          </a:ln>
        </p:spPr>
        <p:txBody>
          <a:bodyPr wrap="none" anchor="ctr"/>
          <a:lstStyle/>
          <a:p>
            <a:endParaRPr lang="it-IT"/>
          </a:p>
        </p:txBody>
      </p:sp>
      <p:sp>
        <p:nvSpPr>
          <p:cNvPr id="21512" name="Text Box 8"/>
          <p:cNvSpPr txBox="1">
            <a:spLocks noChangeArrowheads="1"/>
          </p:cNvSpPr>
          <p:nvPr/>
        </p:nvSpPr>
        <p:spPr bwMode="auto">
          <a:xfrm>
            <a:off x="5551401" y="1226612"/>
            <a:ext cx="3998913" cy="466725"/>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spAutoFit/>
          </a:bodyPr>
          <a:lstStyle/>
          <a:p>
            <a:pPr>
              <a:spcBef>
                <a:spcPct val="50000"/>
              </a:spcBef>
              <a:defRPr/>
            </a:pPr>
            <a:r>
              <a:rPr lang="it-IT" sz="2400" dirty="0"/>
              <a:t>DEVE ESSERE </a:t>
            </a:r>
            <a:r>
              <a:rPr lang="it-IT" sz="2400" b="1" dirty="0">
                <a:effectLst>
                  <a:outerShdw blurRad="38100" dist="38100" dir="2700000" algn="tl">
                    <a:srgbClr val="FFFFFF"/>
                  </a:outerShdw>
                </a:effectLst>
              </a:rPr>
              <a:t>EFFICACE</a:t>
            </a:r>
            <a:r>
              <a:rPr lang="it-IT" b="1" dirty="0">
                <a:effectLst>
                  <a:outerShdw blurRad="38100" dist="38100" dir="2700000" algn="tl">
                    <a:srgbClr val="FFFFFF"/>
                  </a:outerShdw>
                </a:effectLst>
              </a:rPr>
              <a:t> </a:t>
            </a:r>
          </a:p>
        </p:txBody>
      </p:sp>
      <p:sp>
        <p:nvSpPr>
          <p:cNvPr id="21508" name="Text Box 9"/>
          <p:cNvSpPr txBox="1">
            <a:spLocks noChangeArrowheads="1"/>
          </p:cNvSpPr>
          <p:nvPr/>
        </p:nvSpPr>
        <p:spPr bwMode="auto">
          <a:xfrm>
            <a:off x="477838" y="2087563"/>
            <a:ext cx="11068050" cy="3949700"/>
          </a:xfrm>
          <a:prstGeom prst="rect">
            <a:avLst/>
          </a:prstGeom>
          <a:solidFill>
            <a:srgbClr val="99CCFF"/>
          </a:solidFill>
          <a:ln w="9525">
            <a:solidFill>
              <a:schemeClr val="tx1"/>
            </a:solidFill>
            <a:miter lim="800000"/>
            <a:headEnd/>
            <a:tailEnd/>
          </a:ln>
        </p:spPr>
        <p:txBody>
          <a:bodyPr>
            <a:spAutoFit/>
          </a:bodyPr>
          <a:lstStyle/>
          <a:p>
            <a:pPr marL="342900" indent="-342900">
              <a:spcBef>
                <a:spcPct val="50000"/>
              </a:spcBef>
              <a:buFontTx/>
              <a:buAutoNum type="arabicPeriod"/>
            </a:pPr>
            <a:r>
              <a:rPr lang="it-IT" sz="2100"/>
              <a:t>ASSISTERE IL REVISORE ED I RESPONSABILI DELLE ATTIVITA’ DI GOVERNANCE NELLA COMPRENSIONE DEGLI ASPETTI RELATIVI AL CONTESTO DELLA REVISIONE CONTABILE E NELLO SVILUPPO DI UN RAPPORTO DI COLLABORAZIONE COSTRUTTIVO NEL RISPETTO DELL’INDIPENDENZA  E DELL’OBBIETTIVITA’ DEL REVISORE;</a:t>
            </a:r>
          </a:p>
          <a:p>
            <a:pPr marL="342900" indent="-342900">
              <a:spcBef>
                <a:spcPct val="50000"/>
              </a:spcBef>
              <a:buFontTx/>
              <a:buAutoNum type="arabicPeriod"/>
            </a:pPr>
            <a:r>
              <a:rPr lang="it-IT" sz="2100"/>
              <a:t>ASSISTERE IL REVISORE NELL’ACQUISIZIONE DI INFORMAZIONI PERTINENTI ALLA REVISIONE CONTABILE DAI RESPONSABILI DELLE ATTIVITA’ DI GOVERNANCE;</a:t>
            </a:r>
          </a:p>
          <a:p>
            <a:pPr marL="342900" indent="-342900">
              <a:spcBef>
                <a:spcPct val="50000"/>
              </a:spcBef>
              <a:buFontTx/>
              <a:buAutoNum type="arabicPeriod"/>
            </a:pPr>
            <a:r>
              <a:rPr lang="it-IT" sz="2100"/>
              <a:t>ASSISTE IL REVISORE NEL PROCESSO DI PREDISPOSIZIONE DELL’INFORMAZIONE FINANZIARIA, RIDUCENDO I RISCHI DI ERRORI SIGNIFICATIVI NEL BILANCIO.</a:t>
            </a:r>
          </a:p>
        </p:txBody>
      </p:sp>
      <p:sp>
        <p:nvSpPr>
          <p:cNvPr id="2" name="Segnaposto numero diapositiva 1">
            <a:extLst>
              <a:ext uri="{FF2B5EF4-FFF2-40B4-BE49-F238E27FC236}">
                <a16:creationId xmlns:a16="http://schemas.microsoft.com/office/drawing/2014/main" id="{57A4F2C7-7F99-4C69-A3EA-DC46C6655F11}"/>
              </a:ext>
            </a:extLst>
          </p:cNvPr>
          <p:cNvSpPr>
            <a:spLocks noGrp="1"/>
          </p:cNvSpPr>
          <p:nvPr>
            <p:ph type="sldNum" sz="quarter" idx="12"/>
          </p:nvPr>
        </p:nvSpPr>
        <p:spPr/>
        <p:txBody>
          <a:bodyPr/>
          <a:lstStyle/>
          <a:p>
            <a:pPr>
              <a:defRPr/>
            </a:pPr>
            <a:fld id="{41B4E027-1B35-431E-B1BF-7747F69132DB}" type="slidenum">
              <a:rPr lang="it-IT" smtClean="0"/>
              <a:pPr>
                <a:defRPr/>
              </a:pPr>
              <a:t>9</a:t>
            </a:fld>
            <a:endParaRPr lang="it-IT"/>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1463</TotalTime>
  <Words>3657</Words>
  <Application>Microsoft Office PowerPoint</Application>
  <PresentationFormat>Widescreen</PresentationFormat>
  <Paragraphs>322</Paragraphs>
  <Slides>48</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48</vt:i4>
      </vt:variant>
    </vt:vector>
  </HeadingPairs>
  <TitlesOfParts>
    <vt:vector size="53" baseType="lpstr">
      <vt:lpstr>Arial</vt:lpstr>
      <vt:lpstr>Calibri</vt:lpstr>
      <vt:lpstr>Calibri Light</vt:lpstr>
      <vt:lpstr>Wingdings</vt:lpstr>
      <vt:lpstr>Tema di Office</vt:lpstr>
      <vt:lpstr>La comunicazione con gli organi sociali</vt:lpstr>
      <vt:lpstr>Oggetto dell’analisi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Comunicazione inadeguata</vt:lpstr>
      <vt:lpstr>Comunicazione inadeguata: azioni del revisore</vt:lpstr>
      <vt:lpstr>Struttura del Principio ISA n.260</vt:lpstr>
      <vt:lpstr>Destinatari delle comunicazioni</vt:lpstr>
      <vt:lpstr>Presentazione standard di PowerPoint</vt:lpstr>
      <vt:lpstr>Fatti e circostanze oggetto di comunicazione</vt:lpstr>
      <vt:lpstr>Presentazione standard di PowerPoint</vt:lpstr>
      <vt:lpstr>Presentazione standard di PowerPoint</vt:lpstr>
      <vt:lpstr>Nello specifico:</vt:lpstr>
      <vt:lpstr>Presentazione standard di PowerPoint</vt:lpstr>
      <vt:lpstr>Presentazione standard di PowerPoint</vt:lpstr>
      <vt:lpstr>Presentazione standard di PowerPoint</vt:lpstr>
      <vt:lpstr>Presentazione standard di PowerPoint</vt:lpstr>
      <vt:lpstr>Il Processo di Comunicazione</vt:lpstr>
      <vt:lpstr>Presentazione standard di PowerPoint</vt:lpstr>
      <vt:lpstr>Presentazione standard di PowerPoint</vt:lpstr>
      <vt:lpstr>Presentazione standard di PowerPoint</vt:lpstr>
      <vt:lpstr>Principio ISA n.265</vt:lpstr>
      <vt:lpstr>Presentazione standard di PowerPoint</vt:lpstr>
      <vt:lpstr>Presentazione standard di PowerPoint</vt:lpstr>
      <vt:lpstr>Il sistema di controllo interno</vt:lpstr>
      <vt:lpstr>Presentazione standard di PowerPoint</vt:lpstr>
      <vt:lpstr>Presentazione standard di PowerPoint</vt:lpstr>
      <vt:lpstr>Presentazione standard di PowerPoint</vt:lpstr>
      <vt:lpstr>Presentazione standard di PowerPoint</vt:lpstr>
      <vt:lpstr>Presentazione standard di PowerPoint</vt:lpstr>
      <vt:lpstr>Carenze significative:</vt:lpstr>
      <vt:lpstr>Presentazione standard di PowerPoint</vt:lpstr>
      <vt:lpstr>Presentazione standard di PowerPoint</vt:lpstr>
      <vt:lpstr>La comunicazione delle carenze nel controllo interno</vt:lpstr>
      <vt:lpstr>Presentazione standard di PowerPoint</vt:lpstr>
      <vt:lpstr>Presentazione standard di PowerPoint</vt:lpstr>
      <vt:lpstr>Presentazione standard di PowerPoint</vt:lpstr>
      <vt:lpstr>Presentazione standard di PowerPoint</vt:lpstr>
      <vt:lpstr>Comunicazione con il management</vt:lpstr>
      <vt:lpstr>Presentazione standard di PowerPoint</vt:lpstr>
      <vt:lpstr>Comunicazione negli EIP</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comunicazione con gli organi sociali</dc:title>
  <dc:creator>Simuni</dc:creator>
  <cp:lastModifiedBy>Simuni</cp:lastModifiedBy>
  <cp:revision>30</cp:revision>
  <dcterms:created xsi:type="dcterms:W3CDTF">2018-02-28T15:36:29Z</dcterms:created>
  <dcterms:modified xsi:type="dcterms:W3CDTF">2018-03-05T17:06:24Z</dcterms:modified>
</cp:coreProperties>
</file>