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6" r:id="rId1"/>
  </p:sldMasterIdLst>
  <p:notesMasterIdLst>
    <p:notesMasterId r:id="rId43"/>
  </p:notesMasterIdLst>
  <p:handoutMasterIdLst>
    <p:handoutMasterId r:id="rId44"/>
  </p:handoutMasterIdLst>
  <p:sldIdLst>
    <p:sldId id="256" r:id="rId2"/>
    <p:sldId id="299" r:id="rId3"/>
    <p:sldId id="258" r:id="rId4"/>
    <p:sldId id="300" r:id="rId5"/>
    <p:sldId id="259" r:id="rId6"/>
    <p:sldId id="260" r:id="rId7"/>
    <p:sldId id="301" r:id="rId8"/>
    <p:sldId id="263" r:id="rId9"/>
    <p:sldId id="267" r:id="rId10"/>
    <p:sldId id="281" r:id="rId11"/>
    <p:sldId id="268" r:id="rId12"/>
    <p:sldId id="302" r:id="rId13"/>
    <p:sldId id="261" r:id="rId14"/>
    <p:sldId id="265" r:id="rId15"/>
    <p:sldId id="262" r:id="rId16"/>
    <p:sldId id="270" r:id="rId17"/>
    <p:sldId id="282" r:id="rId18"/>
    <p:sldId id="271" r:id="rId19"/>
    <p:sldId id="272" r:id="rId20"/>
    <p:sldId id="273" r:id="rId21"/>
    <p:sldId id="275" r:id="rId22"/>
    <p:sldId id="303" r:id="rId23"/>
    <p:sldId id="276" r:id="rId24"/>
    <p:sldId id="277" r:id="rId25"/>
    <p:sldId id="278" r:id="rId26"/>
    <p:sldId id="279" r:id="rId27"/>
    <p:sldId id="280" r:id="rId28"/>
    <p:sldId id="284" r:id="rId29"/>
    <p:sldId id="285" r:id="rId30"/>
    <p:sldId id="286" r:id="rId31"/>
    <p:sldId id="294" r:id="rId32"/>
    <p:sldId id="287" r:id="rId33"/>
    <p:sldId id="296" r:id="rId34"/>
    <p:sldId id="288" r:id="rId35"/>
    <p:sldId id="295" r:id="rId36"/>
    <p:sldId id="289" r:id="rId37"/>
    <p:sldId id="290" r:id="rId38"/>
    <p:sldId id="291" r:id="rId39"/>
    <p:sldId id="293" r:id="rId40"/>
    <p:sldId id="269" r:id="rId41"/>
    <p:sldId id="297" r:id="rId42"/>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5501" autoAdjust="0"/>
  </p:normalViewPr>
  <p:slideViewPr>
    <p:cSldViewPr snapToGrid="0">
      <p:cViewPr>
        <p:scale>
          <a:sx n="80" d="100"/>
          <a:sy n="80" d="100"/>
        </p:scale>
        <p:origin x="270"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5C973-8FA6-490A-91D6-1C69AD77D183}"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it-IT"/>
        </a:p>
      </dgm:t>
    </dgm:pt>
    <dgm:pt modelId="{F466D61F-9608-447B-A068-4D87EBA03AEF}">
      <dgm:prSet phldrT="[Testo]"/>
      <dgm:spPr/>
      <dgm:t>
        <a:bodyPr/>
        <a:lstStyle/>
        <a:p>
          <a:r>
            <a:rPr lang="it-IT" b="1" dirty="0" smtClean="0"/>
            <a:t>COMMA 882 LEGGE DI BILANCIO 2018</a:t>
          </a:r>
          <a:endParaRPr lang="it-IT" b="1" dirty="0"/>
        </a:p>
      </dgm:t>
    </dgm:pt>
    <dgm:pt modelId="{CC40BCC8-109B-4B5A-98CA-45A2B6348EC1}" type="parTrans" cxnId="{89F214C7-2339-4107-A704-2AFA8C1C281A}">
      <dgm:prSet/>
      <dgm:spPr/>
      <dgm:t>
        <a:bodyPr/>
        <a:lstStyle/>
        <a:p>
          <a:endParaRPr lang="it-IT"/>
        </a:p>
      </dgm:t>
    </dgm:pt>
    <dgm:pt modelId="{56299E43-67A3-459C-BA0B-AD68893657C6}" type="sibTrans" cxnId="{89F214C7-2339-4107-A704-2AFA8C1C281A}">
      <dgm:prSet/>
      <dgm:spPr/>
      <dgm:t>
        <a:bodyPr/>
        <a:lstStyle/>
        <a:p>
          <a:endParaRPr lang="it-IT"/>
        </a:p>
      </dgm:t>
    </dgm:pt>
    <dgm:pt modelId="{990FF62C-C133-432B-8CA0-ECA75A0CBF98}">
      <dgm:prSet phldrT="[Testo]"/>
      <dgm:spPr/>
      <dgm:t>
        <a:bodyPr/>
        <a:lstStyle/>
        <a:p>
          <a:r>
            <a:rPr lang="it-IT" b="1" dirty="0" smtClean="0"/>
            <a:t>ESEMPIO 5 ALLEGATO AL PRINCIPIO CONTABILE APPLICATO ALLA CONTABILITA’ FINANZIARIA 4/2 D.LGS 118/2011  </a:t>
          </a:r>
          <a:endParaRPr lang="it-IT" b="1" dirty="0"/>
        </a:p>
      </dgm:t>
    </dgm:pt>
    <dgm:pt modelId="{AF1C93D0-1B7F-4BD9-B696-F5556BA2E951}" type="parTrans" cxnId="{60D9B258-8768-48EC-98B3-F6869DA6B5C3}">
      <dgm:prSet/>
      <dgm:spPr/>
      <dgm:t>
        <a:bodyPr/>
        <a:lstStyle/>
        <a:p>
          <a:endParaRPr lang="it-IT"/>
        </a:p>
      </dgm:t>
    </dgm:pt>
    <dgm:pt modelId="{311A1696-B3DA-4B64-8D0D-4CE139CAF7F3}" type="sibTrans" cxnId="{60D9B258-8768-48EC-98B3-F6869DA6B5C3}">
      <dgm:prSet/>
      <dgm:spPr/>
      <dgm:t>
        <a:bodyPr/>
        <a:lstStyle/>
        <a:p>
          <a:endParaRPr lang="it-IT"/>
        </a:p>
      </dgm:t>
    </dgm:pt>
    <dgm:pt modelId="{DDF82CD3-4343-454F-AE15-394C140BCC35}">
      <dgm:prSet/>
      <dgm:spPr/>
      <dgm:t>
        <a:bodyPr/>
        <a:lstStyle/>
        <a:p>
          <a:r>
            <a:rPr lang="it-IT" b="1" smtClean="0"/>
            <a:t>PUNTO 3.3 DEL PRINCIPIO CONTABILE APPLICATO ALLA CONTABILITA’ FINANZIARIA 4/2 D.LGS 118/2011</a:t>
          </a:r>
          <a:endParaRPr lang="it-IT" b="1" dirty="0"/>
        </a:p>
      </dgm:t>
    </dgm:pt>
    <dgm:pt modelId="{257739D3-55E0-4729-BFB0-1CCA11621087}" type="parTrans" cxnId="{217B88F2-F5F9-484A-AAC2-2DCFE778616D}">
      <dgm:prSet/>
      <dgm:spPr/>
      <dgm:t>
        <a:bodyPr/>
        <a:lstStyle/>
        <a:p>
          <a:endParaRPr lang="it-IT"/>
        </a:p>
      </dgm:t>
    </dgm:pt>
    <dgm:pt modelId="{065F1A9C-7F84-4DAB-AA40-A4B4F3295777}" type="sibTrans" cxnId="{217B88F2-F5F9-484A-AAC2-2DCFE778616D}">
      <dgm:prSet/>
      <dgm:spPr/>
      <dgm:t>
        <a:bodyPr/>
        <a:lstStyle/>
        <a:p>
          <a:endParaRPr lang="it-IT"/>
        </a:p>
      </dgm:t>
    </dgm:pt>
    <dgm:pt modelId="{CA8C35DC-0F17-4230-94B0-2CB4C210F4AF}" type="pres">
      <dgm:prSet presAssocID="{36A5C973-8FA6-490A-91D6-1C69AD77D183}" presName="linear" presStyleCnt="0">
        <dgm:presLayoutVars>
          <dgm:animLvl val="lvl"/>
          <dgm:resizeHandles val="exact"/>
        </dgm:presLayoutVars>
      </dgm:prSet>
      <dgm:spPr/>
      <dgm:t>
        <a:bodyPr/>
        <a:lstStyle/>
        <a:p>
          <a:endParaRPr lang="it-IT"/>
        </a:p>
      </dgm:t>
    </dgm:pt>
    <dgm:pt modelId="{5837E167-BBB7-4C46-AFBD-DD2A0931B4FF}" type="pres">
      <dgm:prSet presAssocID="{F466D61F-9608-447B-A068-4D87EBA03AEF}" presName="parentText" presStyleLbl="node1" presStyleIdx="0" presStyleCnt="3" custScaleY="69019">
        <dgm:presLayoutVars>
          <dgm:chMax val="0"/>
          <dgm:bulletEnabled val="1"/>
        </dgm:presLayoutVars>
      </dgm:prSet>
      <dgm:spPr/>
      <dgm:t>
        <a:bodyPr/>
        <a:lstStyle/>
        <a:p>
          <a:endParaRPr lang="it-IT"/>
        </a:p>
      </dgm:t>
    </dgm:pt>
    <dgm:pt modelId="{84E6CC33-FC3E-48C1-847A-85C93A163B8E}" type="pres">
      <dgm:prSet presAssocID="{56299E43-67A3-459C-BA0B-AD68893657C6}" presName="spacer" presStyleCnt="0"/>
      <dgm:spPr/>
    </dgm:pt>
    <dgm:pt modelId="{5B7CEC61-A586-4D26-BA1F-D865914CFE9C}" type="pres">
      <dgm:prSet presAssocID="{DDF82CD3-4343-454F-AE15-394C140BCC35}" presName="parentText" presStyleLbl="node1" presStyleIdx="1" presStyleCnt="3">
        <dgm:presLayoutVars>
          <dgm:chMax val="0"/>
          <dgm:bulletEnabled val="1"/>
        </dgm:presLayoutVars>
      </dgm:prSet>
      <dgm:spPr/>
    </dgm:pt>
    <dgm:pt modelId="{75172B52-FE7E-454C-9237-60B3CD9F2455}" type="pres">
      <dgm:prSet presAssocID="{065F1A9C-7F84-4DAB-AA40-A4B4F3295777}" presName="spacer" presStyleCnt="0"/>
      <dgm:spPr/>
    </dgm:pt>
    <dgm:pt modelId="{981411AA-CD0B-462B-A88B-53FE023E525D}" type="pres">
      <dgm:prSet presAssocID="{990FF62C-C133-432B-8CA0-ECA75A0CBF98}" presName="parentText" presStyleLbl="node1" presStyleIdx="2" presStyleCnt="3" custScaleY="69019">
        <dgm:presLayoutVars>
          <dgm:chMax val="0"/>
          <dgm:bulletEnabled val="1"/>
        </dgm:presLayoutVars>
      </dgm:prSet>
      <dgm:spPr/>
      <dgm:t>
        <a:bodyPr/>
        <a:lstStyle/>
        <a:p>
          <a:endParaRPr lang="it-IT"/>
        </a:p>
      </dgm:t>
    </dgm:pt>
  </dgm:ptLst>
  <dgm:cxnLst>
    <dgm:cxn modelId="{9E36322C-FA86-4FA8-82D5-328B0B4B89F1}" type="presOf" srcId="{990FF62C-C133-432B-8CA0-ECA75A0CBF98}" destId="{981411AA-CD0B-462B-A88B-53FE023E525D}" srcOrd="0" destOrd="0" presId="urn:microsoft.com/office/officeart/2005/8/layout/vList2"/>
    <dgm:cxn modelId="{89F214C7-2339-4107-A704-2AFA8C1C281A}" srcId="{36A5C973-8FA6-490A-91D6-1C69AD77D183}" destId="{F466D61F-9608-447B-A068-4D87EBA03AEF}" srcOrd="0" destOrd="0" parTransId="{CC40BCC8-109B-4B5A-98CA-45A2B6348EC1}" sibTransId="{56299E43-67A3-459C-BA0B-AD68893657C6}"/>
    <dgm:cxn modelId="{60D9B258-8768-48EC-98B3-F6869DA6B5C3}" srcId="{36A5C973-8FA6-490A-91D6-1C69AD77D183}" destId="{990FF62C-C133-432B-8CA0-ECA75A0CBF98}" srcOrd="2" destOrd="0" parTransId="{AF1C93D0-1B7F-4BD9-B696-F5556BA2E951}" sibTransId="{311A1696-B3DA-4B64-8D0D-4CE139CAF7F3}"/>
    <dgm:cxn modelId="{217B88F2-F5F9-484A-AAC2-2DCFE778616D}" srcId="{36A5C973-8FA6-490A-91D6-1C69AD77D183}" destId="{DDF82CD3-4343-454F-AE15-394C140BCC35}" srcOrd="1" destOrd="0" parTransId="{257739D3-55E0-4729-BFB0-1CCA11621087}" sibTransId="{065F1A9C-7F84-4DAB-AA40-A4B4F3295777}"/>
    <dgm:cxn modelId="{DB74E19F-EB91-41B6-B5E7-4FDC97219AD6}" type="presOf" srcId="{F466D61F-9608-447B-A068-4D87EBA03AEF}" destId="{5837E167-BBB7-4C46-AFBD-DD2A0931B4FF}" srcOrd="0" destOrd="0" presId="urn:microsoft.com/office/officeart/2005/8/layout/vList2"/>
    <dgm:cxn modelId="{D4010015-CFDB-4F5F-A50C-71C62D1742C3}" type="presOf" srcId="{36A5C973-8FA6-490A-91D6-1C69AD77D183}" destId="{CA8C35DC-0F17-4230-94B0-2CB4C210F4AF}" srcOrd="0" destOrd="0" presId="urn:microsoft.com/office/officeart/2005/8/layout/vList2"/>
    <dgm:cxn modelId="{65CC1D28-1932-480E-9A31-E4A3AB8AC592}" type="presOf" srcId="{DDF82CD3-4343-454F-AE15-394C140BCC35}" destId="{5B7CEC61-A586-4D26-BA1F-D865914CFE9C}" srcOrd="0" destOrd="0" presId="urn:microsoft.com/office/officeart/2005/8/layout/vList2"/>
    <dgm:cxn modelId="{6A9978FD-5263-4FE5-B10A-41BEEFDB8FAC}" type="presParOf" srcId="{CA8C35DC-0F17-4230-94B0-2CB4C210F4AF}" destId="{5837E167-BBB7-4C46-AFBD-DD2A0931B4FF}" srcOrd="0" destOrd="0" presId="urn:microsoft.com/office/officeart/2005/8/layout/vList2"/>
    <dgm:cxn modelId="{716900AA-B473-4815-B96C-A9152B9D85B1}" type="presParOf" srcId="{CA8C35DC-0F17-4230-94B0-2CB4C210F4AF}" destId="{84E6CC33-FC3E-48C1-847A-85C93A163B8E}" srcOrd="1" destOrd="0" presId="urn:microsoft.com/office/officeart/2005/8/layout/vList2"/>
    <dgm:cxn modelId="{E051A094-53DE-47C7-9B72-7E5E9947EA1F}" type="presParOf" srcId="{CA8C35DC-0F17-4230-94B0-2CB4C210F4AF}" destId="{5B7CEC61-A586-4D26-BA1F-D865914CFE9C}" srcOrd="2" destOrd="0" presId="urn:microsoft.com/office/officeart/2005/8/layout/vList2"/>
    <dgm:cxn modelId="{1140F417-9069-4A06-9351-9484CDFC137B}" type="presParOf" srcId="{CA8C35DC-0F17-4230-94B0-2CB4C210F4AF}" destId="{75172B52-FE7E-454C-9237-60B3CD9F2455}" srcOrd="3" destOrd="0" presId="urn:microsoft.com/office/officeart/2005/8/layout/vList2"/>
    <dgm:cxn modelId="{62343C17-8C01-4A00-83D9-3C86CEA52577}" type="presParOf" srcId="{CA8C35DC-0F17-4230-94B0-2CB4C210F4AF}" destId="{981411AA-CD0B-462B-A88B-53FE023E525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DED0A0-8B7C-4E5C-A7A5-15E7869C5341}"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it-IT"/>
        </a:p>
      </dgm:t>
    </dgm:pt>
    <dgm:pt modelId="{1A7D97CE-3E03-4C7E-BFE1-A4E6B8BEDEF4}">
      <dgm:prSet custT="1"/>
      <dgm:spPr/>
      <dgm:t>
        <a:bodyPr/>
        <a:lstStyle/>
        <a:p>
          <a:r>
            <a:rPr lang="it-IT" sz="1800" b="1" i="1" kern="1200" smtClean="0">
              <a:latin typeface="Century Gothic" pitchFamily="34" charset="0"/>
              <a:ea typeface="+mn-ea"/>
              <a:cs typeface="Times New Roman" panose="02020603050405020304" pitchFamily="18" charset="0"/>
            </a:rPr>
            <a:t>L’ISCRIZIONE DELLA POSTA CONTABILE NEL BILANCIO TRIENNALE AVVIENE IN RELAZIONE AL CRITERIO DELLA SCADENZA DEL CREDITO RISPETTO A CIASCUN ESERCIZIO FINANZIARIO.</a:t>
          </a:r>
          <a:endParaRPr lang="it-IT" sz="1800" b="1" i="1" kern="1200" dirty="0" smtClean="0">
            <a:latin typeface="Century Gothic" pitchFamily="34" charset="0"/>
            <a:ea typeface="+mn-ea"/>
            <a:cs typeface="Times New Roman" panose="02020603050405020304" pitchFamily="18" charset="0"/>
          </a:endParaRPr>
        </a:p>
      </dgm:t>
    </dgm:pt>
    <dgm:pt modelId="{AD55B0DA-B967-41C4-9155-B78037A399E4}" type="parTrans" cxnId="{DA37B761-5232-48E4-BAAB-B3E6FF9D229C}">
      <dgm:prSet/>
      <dgm:spPr/>
      <dgm:t>
        <a:bodyPr/>
        <a:lstStyle/>
        <a:p>
          <a:endParaRPr lang="it-IT"/>
        </a:p>
      </dgm:t>
    </dgm:pt>
    <dgm:pt modelId="{4610014E-F7D4-4718-9FF6-CC4ABE01DC48}" type="sibTrans" cxnId="{DA37B761-5232-48E4-BAAB-B3E6FF9D229C}">
      <dgm:prSet/>
      <dgm:spPr/>
      <dgm:t>
        <a:bodyPr/>
        <a:lstStyle/>
        <a:p>
          <a:endParaRPr lang="it-IT"/>
        </a:p>
      </dgm:t>
    </dgm:pt>
    <dgm:pt modelId="{B67B2864-4670-4C10-AC6F-9A433BAE7EBD}">
      <dgm:prSet custT="1"/>
      <dgm:spPr/>
      <dgm:t>
        <a:bodyPr/>
        <a:lstStyle/>
        <a:p>
          <a:r>
            <a:rPr lang="it-IT" sz="1800" b="1" i="1" kern="1200" dirty="0" smtClean="0">
              <a:latin typeface="Century Gothic" pitchFamily="34" charset="0"/>
              <a:ea typeface="+mn-ea"/>
              <a:cs typeface="Times New Roman" panose="02020603050405020304" pitchFamily="18" charset="0"/>
            </a:rPr>
            <a:t>L’ACCERTAMENTO DELLE ENTRATE E’ EFFETTUATO NELL’ESERCIZIO IN CUI SORGE L’OBBLIGAZIONE ATTIVA CON IMPUTAZIONE CONTABILE ALL’ESERCIZIO IN CUI SCADE IL CREDITO</a:t>
          </a:r>
          <a:endParaRPr lang="it-IT" sz="1800" b="1" i="1" kern="1200" dirty="0" smtClean="0">
            <a:latin typeface="Century Gothic" pitchFamily="34" charset="0"/>
            <a:ea typeface="+mn-ea"/>
            <a:cs typeface="Times New Roman" panose="02020603050405020304" pitchFamily="18" charset="0"/>
          </a:endParaRPr>
        </a:p>
      </dgm:t>
    </dgm:pt>
    <dgm:pt modelId="{58FBD628-BB62-4EA9-9B8C-E98169357CF1}" type="parTrans" cxnId="{932F8C21-044A-42D5-B674-9B2F864E2CD0}">
      <dgm:prSet/>
      <dgm:spPr/>
      <dgm:t>
        <a:bodyPr/>
        <a:lstStyle/>
        <a:p>
          <a:endParaRPr lang="it-IT"/>
        </a:p>
      </dgm:t>
    </dgm:pt>
    <dgm:pt modelId="{0E2B7FA9-FE70-481D-9631-3BB1C5FB9281}" type="sibTrans" cxnId="{932F8C21-044A-42D5-B674-9B2F864E2CD0}">
      <dgm:prSet/>
      <dgm:spPr/>
      <dgm:t>
        <a:bodyPr/>
        <a:lstStyle/>
        <a:p>
          <a:endParaRPr lang="it-IT"/>
        </a:p>
      </dgm:t>
    </dgm:pt>
    <dgm:pt modelId="{E1A649ED-5673-4892-9749-C954A62BA848}">
      <dgm:prSet custT="1"/>
      <dgm:spPr/>
      <dgm:t>
        <a:bodyPr/>
        <a:lstStyle/>
        <a:p>
          <a:r>
            <a:rPr lang="it-IT" sz="1800" b="1" i="1" kern="1200" smtClean="0">
              <a:latin typeface="Century Gothic" pitchFamily="34" charset="0"/>
              <a:ea typeface="+mn-ea"/>
              <a:cs typeface="Times New Roman" panose="02020603050405020304" pitchFamily="18" charset="0"/>
            </a:rPr>
            <a:t>SONO ACCERTATE PER L’INTERO IMPORTO DEL CREDITO ANCHE LE ENTRATE DI DUBBIA E DIFFICILE ESAZIONE, PER LE QUALI NON E’ CERTA LA RISCOSSIONE INTEGRALE.</a:t>
          </a:r>
          <a:endParaRPr lang="it-IT" sz="1800" b="1" i="1" kern="1200" dirty="0" smtClean="0">
            <a:latin typeface="Century Gothic" pitchFamily="34" charset="0"/>
            <a:ea typeface="+mn-ea"/>
            <a:cs typeface="Times New Roman" panose="02020603050405020304" pitchFamily="18" charset="0"/>
          </a:endParaRPr>
        </a:p>
      </dgm:t>
    </dgm:pt>
    <dgm:pt modelId="{C9D11096-988E-4A03-8897-87FF2B2853A4}" type="sibTrans" cxnId="{6EC780C6-1D01-4981-B2FB-289DDFCEB9EA}">
      <dgm:prSet/>
      <dgm:spPr/>
      <dgm:t>
        <a:bodyPr/>
        <a:lstStyle/>
        <a:p>
          <a:endParaRPr lang="it-IT"/>
        </a:p>
      </dgm:t>
    </dgm:pt>
    <dgm:pt modelId="{07849E57-9B95-4387-AAAB-67733C2E7289}" type="parTrans" cxnId="{6EC780C6-1D01-4981-B2FB-289DDFCEB9EA}">
      <dgm:prSet/>
      <dgm:spPr/>
      <dgm:t>
        <a:bodyPr/>
        <a:lstStyle/>
        <a:p>
          <a:endParaRPr lang="it-IT"/>
        </a:p>
      </dgm:t>
    </dgm:pt>
    <dgm:pt modelId="{1D75B3EB-48C2-40EE-AC2D-691BAD1DB25D}" type="pres">
      <dgm:prSet presAssocID="{54DED0A0-8B7C-4E5C-A7A5-15E7869C5341}" presName="linear" presStyleCnt="0">
        <dgm:presLayoutVars>
          <dgm:animLvl val="lvl"/>
          <dgm:resizeHandles val="exact"/>
        </dgm:presLayoutVars>
      </dgm:prSet>
      <dgm:spPr/>
      <dgm:t>
        <a:bodyPr/>
        <a:lstStyle/>
        <a:p>
          <a:endParaRPr lang="it-IT"/>
        </a:p>
      </dgm:t>
    </dgm:pt>
    <dgm:pt modelId="{6871EEB4-C248-4CDB-9AF9-F2124C1ECFD1}" type="pres">
      <dgm:prSet presAssocID="{1A7D97CE-3E03-4C7E-BFE1-A4E6B8BEDEF4}" presName="parentText" presStyleLbl="node1" presStyleIdx="0" presStyleCnt="3" custLinFactNeighborX="-478" custLinFactNeighborY="7632">
        <dgm:presLayoutVars>
          <dgm:chMax val="0"/>
          <dgm:bulletEnabled val="1"/>
        </dgm:presLayoutVars>
      </dgm:prSet>
      <dgm:spPr/>
      <dgm:t>
        <a:bodyPr/>
        <a:lstStyle/>
        <a:p>
          <a:endParaRPr lang="it-IT"/>
        </a:p>
      </dgm:t>
    </dgm:pt>
    <dgm:pt modelId="{70FE5718-E9D0-4B6B-AAF3-A623B9B7027A}" type="pres">
      <dgm:prSet presAssocID="{4610014E-F7D4-4718-9FF6-CC4ABE01DC48}" presName="spacer" presStyleCnt="0"/>
      <dgm:spPr/>
      <dgm:t>
        <a:bodyPr/>
        <a:lstStyle/>
        <a:p>
          <a:endParaRPr lang="it-IT"/>
        </a:p>
      </dgm:t>
    </dgm:pt>
    <dgm:pt modelId="{34292091-59BC-4D89-A041-F5CD01CCC5FA}" type="pres">
      <dgm:prSet presAssocID="{B67B2864-4670-4C10-AC6F-9A433BAE7EBD}" presName="parentText" presStyleLbl="node1" presStyleIdx="1" presStyleCnt="3">
        <dgm:presLayoutVars>
          <dgm:chMax val="0"/>
          <dgm:bulletEnabled val="1"/>
        </dgm:presLayoutVars>
      </dgm:prSet>
      <dgm:spPr/>
      <dgm:t>
        <a:bodyPr/>
        <a:lstStyle/>
        <a:p>
          <a:endParaRPr lang="it-IT"/>
        </a:p>
      </dgm:t>
    </dgm:pt>
    <dgm:pt modelId="{26AE0094-9C9C-4D27-97BE-3EB2899CF8A0}" type="pres">
      <dgm:prSet presAssocID="{0E2B7FA9-FE70-481D-9631-3BB1C5FB9281}" presName="spacer" presStyleCnt="0"/>
      <dgm:spPr/>
      <dgm:t>
        <a:bodyPr/>
        <a:lstStyle/>
        <a:p>
          <a:endParaRPr lang="it-IT"/>
        </a:p>
      </dgm:t>
    </dgm:pt>
    <dgm:pt modelId="{D960E20A-86EA-4D9A-B0A1-E162B7E46181}" type="pres">
      <dgm:prSet presAssocID="{E1A649ED-5673-4892-9749-C954A62BA848}" presName="parentText" presStyleLbl="node1" presStyleIdx="2" presStyleCnt="3">
        <dgm:presLayoutVars>
          <dgm:chMax val="0"/>
          <dgm:bulletEnabled val="1"/>
        </dgm:presLayoutVars>
      </dgm:prSet>
      <dgm:spPr/>
      <dgm:t>
        <a:bodyPr/>
        <a:lstStyle/>
        <a:p>
          <a:endParaRPr lang="it-IT"/>
        </a:p>
      </dgm:t>
    </dgm:pt>
  </dgm:ptLst>
  <dgm:cxnLst>
    <dgm:cxn modelId="{6EC780C6-1D01-4981-B2FB-289DDFCEB9EA}" srcId="{54DED0A0-8B7C-4E5C-A7A5-15E7869C5341}" destId="{E1A649ED-5673-4892-9749-C954A62BA848}" srcOrd="2" destOrd="0" parTransId="{07849E57-9B95-4387-AAAB-67733C2E7289}" sibTransId="{C9D11096-988E-4A03-8897-87FF2B2853A4}"/>
    <dgm:cxn modelId="{2E795B1A-71FF-4104-A77A-AF64BDFC0252}" type="presOf" srcId="{54DED0A0-8B7C-4E5C-A7A5-15E7869C5341}" destId="{1D75B3EB-48C2-40EE-AC2D-691BAD1DB25D}" srcOrd="0" destOrd="0" presId="urn:microsoft.com/office/officeart/2005/8/layout/vList2"/>
    <dgm:cxn modelId="{DA37B761-5232-48E4-BAAB-B3E6FF9D229C}" srcId="{54DED0A0-8B7C-4E5C-A7A5-15E7869C5341}" destId="{1A7D97CE-3E03-4C7E-BFE1-A4E6B8BEDEF4}" srcOrd="0" destOrd="0" parTransId="{AD55B0DA-B967-41C4-9155-B78037A399E4}" sibTransId="{4610014E-F7D4-4718-9FF6-CC4ABE01DC48}"/>
    <dgm:cxn modelId="{05BCCF16-29BB-4998-BBE5-2F5CC2382199}" type="presOf" srcId="{B67B2864-4670-4C10-AC6F-9A433BAE7EBD}" destId="{34292091-59BC-4D89-A041-F5CD01CCC5FA}" srcOrd="0" destOrd="0" presId="urn:microsoft.com/office/officeart/2005/8/layout/vList2"/>
    <dgm:cxn modelId="{A9ECB8F2-8145-442F-A654-B82350A1E0A8}" type="presOf" srcId="{1A7D97CE-3E03-4C7E-BFE1-A4E6B8BEDEF4}" destId="{6871EEB4-C248-4CDB-9AF9-F2124C1ECFD1}" srcOrd="0" destOrd="0" presId="urn:microsoft.com/office/officeart/2005/8/layout/vList2"/>
    <dgm:cxn modelId="{AB061AD2-23A0-46C3-8085-AC38DBB80EF3}" type="presOf" srcId="{E1A649ED-5673-4892-9749-C954A62BA848}" destId="{D960E20A-86EA-4D9A-B0A1-E162B7E46181}" srcOrd="0" destOrd="0" presId="urn:microsoft.com/office/officeart/2005/8/layout/vList2"/>
    <dgm:cxn modelId="{932F8C21-044A-42D5-B674-9B2F864E2CD0}" srcId="{54DED0A0-8B7C-4E5C-A7A5-15E7869C5341}" destId="{B67B2864-4670-4C10-AC6F-9A433BAE7EBD}" srcOrd="1" destOrd="0" parTransId="{58FBD628-BB62-4EA9-9B8C-E98169357CF1}" sibTransId="{0E2B7FA9-FE70-481D-9631-3BB1C5FB9281}"/>
    <dgm:cxn modelId="{C4082953-E8B8-4B56-89E2-C78A35957315}" type="presParOf" srcId="{1D75B3EB-48C2-40EE-AC2D-691BAD1DB25D}" destId="{6871EEB4-C248-4CDB-9AF9-F2124C1ECFD1}" srcOrd="0" destOrd="0" presId="urn:microsoft.com/office/officeart/2005/8/layout/vList2"/>
    <dgm:cxn modelId="{7483FBCB-784D-425D-AF3E-AE47AC09CD94}" type="presParOf" srcId="{1D75B3EB-48C2-40EE-AC2D-691BAD1DB25D}" destId="{70FE5718-E9D0-4B6B-AAF3-A623B9B7027A}" srcOrd="1" destOrd="0" presId="urn:microsoft.com/office/officeart/2005/8/layout/vList2"/>
    <dgm:cxn modelId="{CA5D9F2C-8052-4D1F-8856-6967E86E8A08}" type="presParOf" srcId="{1D75B3EB-48C2-40EE-AC2D-691BAD1DB25D}" destId="{34292091-59BC-4D89-A041-F5CD01CCC5FA}" srcOrd="2" destOrd="0" presId="urn:microsoft.com/office/officeart/2005/8/layout/vList2"/>
    <dgm:cxn modelId="{F35043AD-5907-42D0-979C-2B122A0B4500}" type="presParOf" srcId="{1D75B3EB-48C2-40EE-AC2D-691BAD1DB25D}" destId="{26AE0094-9C9C-4D27-97BE-3EB2899CF8A0}" srcOrd="3" destOrd="0" presId="urn:microsoft.com/office/officeart/2005/8/layout/vList2"/>
    <dgm:cxn modelId="{6D0455EE-B926-463E-A2D6-46D0E302E4F6}" type="presParOf" srcId="{1D75B3EB-48C2-40EE-AC2D-691BAD1DB25D}" destId="{D960E20A-86EA-4D9A-B0A1-E162B7E4618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CB7550-2C80-4495-8CFA-1FAC589144A7}"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it-IT"/>
        </a:p>
      </dgm:t>
    </dgm:pt>
    <dgm:pt modelId="{AE727E1A-AB51-4500-8CE3-F29172869249}">
      <dgm:prSet phldrT="[Testo]"/>
      <dgm:spPr/>
      <dgm:t>
        <a:bodyPr/>
        <a:lstStyle/>
        <a:p>
          <a:pPr algn="just"/>
          <a:r>
            <a:rPr lang="it-IT" b="1" i="1" smtClean="0">
              <a:latin typeface="Century Gothic" pitchFamily="34" charset="0"/>
              <a:cs typeface="Times New Roman" panose="02020603050405020304" pitchFamily="18" charset="0"/>
            </a:rPr>
            <a:t>LA COMPETENZA FINANZIARIA POTENZIATA PREVEDE CHE LE OBBLIGAZIONI DEBBANO ESSERE REGISTRATE NELLE SCRITTURE NELL’ESERCIZIO IN CUI L’OBBLIGAZIONE VIENE PERFEZIONATA E IMPUTATA ALL’ESERCIZIO IN CUI VIENE A SCADENZA (ESIGIBILITA’).</a:t>
          </a:r>
          <a:endParaRPr lang="it-IT" dirty="0"/>
        </a:p>
      </dgm:t>
    </dgm:pt>
    <dgm:pt modelId="{75AC9E05-9752-4A8B-9AF9-45794B42F94A}" type="parTrans" cxnId="{EFF1C2AD-85DA-4469-8282-53E3EB061575}">
      <dgm:prSet/>
      <dgm:spPr/>
      <dgm:t>
        <a:bodyPr/>
        <a:lstStyle/>
        <a:p>
          <a:endParaRPr lang="it-IT"/>
        </a:p>
      </dgm:t>
    </dgm:pt>
    <dgm:pt modelId="{4B5583A4-C7CD-4AE5-8AEE-9EB561E046D6}" type="sibTrans" cxnId="{EFF1C2AD-85DA-4469-8282-53E3EB061575}">
      <dgm:prSet/>
      <dgm:spPr/>
      <dgm:t>
        <a:bodyPr/>
        <a:lstStyle/>
        <a:p>
          <a:endParaRPr lang="it-IT"/>
        </a:p>
      </dgm:t>
    </dgm:pt>
    <dgm:pt modelId="{A008AD74-78B4-4885-B941-F1757D7EBB8D}">
      <dgm:prSet phldrT="[Testo]"/>
      <dgm:spPr/>
      <dgm:t>
        <a:bodyPr/>
        <a:lstStyle/>
        <a:p>
          <a:pPr algn="just"/>
          <a:r>
            <a:rPr lang="it-IT" b="1" i="1" smtClean="0">
              <a:latin typeface="Century Gothic" pitchFamily="34" charset="0"/>
              <a:cs typeface="Times New Roman" panose="02020603050405020304" pitchFamily="18" charset="0"/>
            </a:rPr>
            <a:t>PER TUTELARE GLI ENTI DAL RISCHIO DI FINANZIARE SPESA CON ENTRATE CHE, SEBBENE ACCERTATE, NON VENGONO SUCCESSIVAMENTE RISCOSSE, NELLA PARTE DI SPESA DEL BILANCIO DEVE ESSERE APPOSTATO APPOSITO FONDO CREDITI DI DUBBIA ESIGIBILITA’.</a:t>
          </a:r>
          <a:endParaRPr lang="it-IT" dirty="0"/>
        </a:p>
      </dgm:t>
    </dgm:pt>
    <dgm:pt modelId="{A7B27ADB-6B81-47B9-B9D6-9978D3B7EA2F}" type="parTrans" cxnId="{B65E664C-7950-47B5-B73B-A49FB79E19E4}">
      <dgm:prSet/>
      <dgm:spPr/>
      <dgm:t>
        <a:bodyPr/>
        <a:lstStyle/>
        <a:p>
          <a:endParaRPr lang="it-IT"/>
        </a:p>
      </dgm:t>
    </dgm:pt>
    <dgm:pt modelId="{98FE8659-8963-4236-A67F-5D8F34B1DA9D}" type="sibTrans" cxnId="{B65E664C-7950-47B5-B73B-A49FB79E19E4}">
      <dgm:prSet/>
      <dgm:spPr/>
      <dgm:t>
        <a:bodyPr/>
        <a:lstStyle/>
        <a:p>
          <a:endParaRPr lang="it-IT"/>
        </a:p>
      </dgm:t>
    </dgm:pt>
    <dgm:pt modelId="{4BF5DE12-5E4C-427E-82AF-B9F8C2422901}">
      <dgm:prSet/>
      <dgm:spPr/>
      <dgm:t>
        <a:bodyPr/>
        <a:lstStyle/>
        <a:p>
          <a:pPr algn="just"/>
          <a:r>
            <a:rPr lang="it-IT" b="1" i="1" smtClean="0">
              <a:latin typeface="Century Gothic" pitchFamily="34" charset="0"/>
              <a:cs typeface="Times New Roman" panose="02020603050405020304" pitchFamily="18" charset="0"/>
            </a:rPr>
            <a:t>LA SOLA CONTABILIZZAZIONE «PER CASSA» FORNIREBBE UNA RAPPRESENTAZIONE PARZIALE NEL BILANCIO, NON EVIDENZIANDO I REALI RAPPORTI CREDITORI CHE L’ENTE VANTA VERSO TERZE ECONOMIE: PA – IMPRESE - FAMIGLIE</a:t>
          </a:r>
          <a:endParaRPr lang="it-IT" dirty="0"/>
        </a:p>
      </dgm:t>
    </dgm:pt>
    <dgm:pt modelId="{DFBFD061-C949-4721-874B-8180F3ECE8D2}" type="parTrans" cxnId="{983DC3AF-7FCB-4932-9349-078FB50EA8DB}">
      <dgm:prSet/>
      <dgm:spPr/>
      <dgm:t>
        <a:bodyPr/>
        <a:lstStyle/>
        <a:p>
          <a:endParaRPr lang="it-IT"/>
        </a:p>
      </dgm:t>
    </dgm:pt>
    <dgm:pt modelId="{2D7F0C34-C419-42B7-B242-2E00C8268C1B}" type="sibTrans" cxnId="{983DC3AF-7FCB-4932-9349-078FB50EA8DB}">
      <dgm:prSet/>
      <dgm:spPr/>
      <dgm:t>
        <a:bodyPr/>
        <a:lstStyle/>
        <a:p>
          <a:endParaRPr lang="it-IT"/>
        </a:p>
      </dgm:t>
    </dgm:pt>
    <dgm:pt modelId="{AFE73F7B-4319-4965-B5BE-1ADB63B2458D}" type="pres">
      <dgm:prSet presAssocID="{D1CB7550-2C80-4495-8CFA-1FAC589144A7}" presName="linear" presStyleCnt="0">
        <dgm:presLayoutVars>
          <dgm:animLvl val="lvl"/>
          <dgm:resizeHandles val="exact"/>
        </dgm:presLayoutVars>
      </dgm:prSet>
      <dgm:spPr/>
      <dgm:t>
        <a:bodyPr/>
        <a:lstStyle/>
        <a:p>
          <a:endParaRPr lang="it-IT"/>
        </a:p>
      </dgm:t>
    </dgm:pt>
    <dgm:pt modelId="{5A56548F-A4F9-4B00-9990-CCC34CF43447}" type="pres">
      <dgm:prSet presAssocID="{AE727E1A-AB51-4500-8CE3-F29172869249}" presName="parentText" presStyleLbl="node1" presStyleIdx="0" presStyleCnt="3" custScaleY="61402" custLinFactNeighborX="2109" custLinFactNeighborY="14647">
        <dgm:presLayoutVars>
          <dgm:chMax val="0"/>
          <dgm:bulletEnabled val="1"/>
        </dgm:presLayoutVars>
      </dgm:prSet>
      <dgm:spPr/>
      <dgm:t>
        <a:bodyPr/>
        <a:lstStyle/>
        <a:p>
          <a:endParaRPr lang="it-IT"/>
        </a:p>
      </dgm:t>
    </dgm:pt>
    <dgm:pt modelId="{DB622453-95DB-4D53-AF52-5DC184EFB312}" type="pres">
      <dgm:prSet presAssocID="{4B5583A4-C7CD-4AE5-8AEE-9EB561E046D6}" presName="spacer" presStyleCnt="0"/>
      <dgm:spPr/>
      <dgm:t>
        <a:bodyPr/>
        <a:lstStyle/>
        <a:p>
          <a:endParaRPr lang="it-IT"/>
        </a:p>
      </dgm:t>
    </dgm:pt>
    <dgm:pt modelId="{7EEC292C-B013-4875-B92E-E152B6CA726A}" type="pres">
      <dgm:prSet presAssocID="{A008AD74-78B4-4885-B941-F1757D7EBB8D}" presName="parentText" presStyleLbl="node1" presStyleIdx="1" presStyleCnt="3" custScaleY="68133">
        <dgm:presLayoutVars>
          <dgm:chMax val="0"/>
          <dgm:bulletEnabled val="1"/>
        </dgm:presLayoutVars>
      </dgm:prSet>
      <dgm:spPr/>
      <dgm:t>
        <a:bodyPr/>
        <a:lstStyle/>
        <a:p>
          <a:endParaRPr lang="it-IT"/>
        </a:p>
      </dgm:t>
    </dgm:pt>
    <dgm:pt modelId="{C71B48EC-DD42-488A-84C9-A9BEF1D2BB97}" type="pres">
      <dgm:prSet presAssocID="{98FE8659-8963-4236-A67F-5D8F34B1DA9D}" presName="spacer" presStyleCnt="0"/>
      <dgm:spPr/>
      <dgm:t>
        <a:bodyPr/>
        <a:lstStyle/>
        <a:p>
          <a:endParaRPr lang="it-IT"/>
        </a:p>
      </dgm:t>
    </dgm:pt>
    <dgm:pt modelId="{A32CE56B-A049-4F80-B819-EC2B5EF19430}" type="pres">
      <dgm:prSet presAssocID="{4BF5DE12-5E4C-427E-82AF-B9F8C2422901}" presName="parentText" presStyleLbl="node1" presStyleIdx="2" presStyleCnt="3" custScaleY="68038">
        <dgm:presLayoutVars>
          <dgm:chMax val="0"/>
          <dgm:bulletEnabled val="1"/>
        </dgm:presLayoutVars>
      </dgm:prSet>
      <dgm:spPr/>
      <dgm:t>
        <a:bodyPr/>
        <a:lstStyle/>
        <a:p>
          <a:endParaRPr lang="it-IT"/>
        </a:p>
      </dgm:t>
    </dgm:pt>
  </dgm:ptLst>
  <dgm:cxnLst>
    <dgm:cxn modelId="{EFF1C2AD-85DA-4469-8282-53E3EB061575}" srcId="{D1CB7550-2C80-4495-8CFA-1FAC589144A7}" destId="{AE727E1A-AB51-4500-8CE3-F29172869249}" srcOrd="0" destOrd="0" parTransId="{75AC9E05-9752-4A8B-9AF9-45794B42F94A}" sibTransId="{4B5583A4-C7CD-4AE5-8AEE-9EB561E046D6}"/>
    <dgm:cxn modelId="{D181E1A5-C548-4F7F-BBAC-D929F631202D}" type="presOf" srcId="{AE727E1A-AB51-4500-8CE3-F29172869249}" destId="{5A56548F-A4F9-4B00-9990-CCC34CF43447}" srcOrd="0" destOrd="0" presId="urn:microsoft.com/office/officeart/2005/8/layout/vList2"/>
    <dgm:cxn modelId="{B65E664C-7950-47B5-B73B-A49FB79E19E4}" srcId="{D1CB7550-2C80-4495-8CFA-1FAC589144A7}" destId="{A008AD74-78B4-4885-B941-F1757D7EBB8D}" srcOrd="1" destOrd="0" parTransId="{A7B27ADB-6B81-47B9-B9D6-9978D3B7EA2F}" sibTransId="{98FE8659-8963-4236-A67F-5D8F34B1DA9D}"/>
    <dgm:cxn modelId="{A8EB90AD-07D2-4B16-B37D-7AD786D2FE8D}" type="presOf" srcId="{D1CB7550-2C80-4495-8CFA-1FAC589144A7}" destId="{AFE73F7B-4319-4965-B5BE-1ADB63B2458D}" srcOrd="0" destOrd="0" presId="urn:microsoft.com/office/officeart/2005/8/layout/vList2"/>
    <dgm:cxn modelId="{2720CD10-0E01-4ECF-86C0-48057DFF9467}" type="presOf" srcId="{4BF5DE12-5E4C-427E-82AF-B9F8C2422901}" destId="{A32CE56B-A049-4F80-B819-EC2B5EF19430}" srcOrd="0" destOrd="0" presId="urn:microsoft.com/office/officeart/2005/8/layout/vList2"/>
    <dgm:cxn modelId="{983DC3AF-7FCB-4932-9349-078FB50EA8DB}" srcId="{D1CB7550-2C80-4495-8CFA-1FAC589144A7}" destId="{4BF5DE12-5E4C-427E-82AF-B9F8C2422901}" srcOrd="2" destOrd="0" parTransId="{DFBFD061-C949-4721-874B-8180F3ECE8D2}" sibTransId="{2D7F0C34-C419-42B7-B242-2E00C8268C1B}"/>
    <dgm:cxn modelId="{CA1B31C3-218E-438B-9F77-3A3DC4D8AC2E}" type="presOf" srcId="{A008AD74-78B4-4885-B941-F1757D7EBB8D}" destId="{7EEC292C-B013-4875-B92E-E152B6CA726A}" srcOrd="0" destOrd="0" presId="urn:microsoft.com/office/officeart/2005/8/layout/vList2"/>
    <dgm:cxn modelId="{D08318A4-375D-471A-8C58-AD8FC5A64B63}" type="presParOf" srcId="{AFE73F7B-4319-4965-B5BE-1ADB63B2458D}" destId="{5A56548F-A4F9-4B00-9990-CCC34CF43447}" srcOrd="0" destOrd="0" presId="urn:microsoft.com/office/officeart/2005/8/layout/vList2"/>
    <dgm:cxn modelId="{746D8610-94EC-46F4-890C-031451E5B78E}" type="presParOf" srcId="{AFE73F7B-4319-4965-B5BE-1ADB63B2458D}" destId="{DB622453-95DB-4D53-AF52-5DC184EFB312}" srcOrd="1" destOrd="0" presId="urn:microsoft.com/office/officeart/2005/8/layout/vList2"/>
    <dgm:cxn modelId="{94881D22-B5D3-4C9A-B29F-652105432C5D}" type="presParOf" srcId="{AFE73F7B-4319-4965-B5BE-1ADB63B2458D}" destId="{7EEC292C-B013-4875-B92E-E152B6CA726A}" srcOrd="2" destOrd="0" presId="urn:microsoft.com/office/officeart/2005/8/layout/vList2"/>
    <dgm:cxn modelId="{2DF0C53F-E28C-4668-9643-16026090E658}" type="presParOf" srcId="{AFE73F7B-4319-4965-B5BE-1ADB63B2458D}" destId="{C71B48EC-DD42-488A-84C9-A9BEF1D2BB97}" srcOrd="3" destOrd="0" presId="urn:microsoft.com/office/officeart/2005/8/layout/vList2"/>
    <dgm:cxn modelId="{D150D903-ED60-4D0C-94E7-78DD951C3112}" type="presParOf" srcId="{AFE73F7B-4319-4965-B5BE-1ADB63B2458D}" destId="{A32CE56B-A049-4F80-B819-EC2B5EF1943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0B3C64-F566-4BBB-A025-41AB07D10332}"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it-IT"/>
        </a:p>
      </dgm:t>
    </dgm:pt>
    <dgm:pt modelId="{43811D81-7B08-4BD4-BA24-4CE4CCE841CC}">
      <dgm:prSet phldrT="[Testo]" custT="1"/>
      <dgm:spPr/>
      <dgm:t>
        <a:bodyPr/>
        <a:lstStyle/>
        <a:p>
          <a:pPr algn="just"/>
          <a:r>
            <a:rPr lang="it-IT" sz="1800" b="1" i="1" dirty="0" smtClean="0">
              <a:latin typeface="Century Gothic" pitchFamily="34" charset="0"/>
              <a:cs typeface="Times New Roman" panose="02020603050405020304" pitchFamily="18" charset="0"/>
            </a:rPr>
            <a:t>PER I CREDITI DI DUBBIA E DIFFICILE ESAZIONE ACCERTATI NELL’ESERCIZIO E’ EFFETTUATO UN ACCANTONAMENTO AL «FONDO CREDITI DI DUBBIA ESIGIBILITA’», VINCOLANDO A TAL FINE UNA QUOTA DI ENTRATA CORRENTE O UNA QUOTA DELL’AVANZO DI AMMINISTRAZIONE</a:t>
          </a:r>
          <a:endParaRPr lang="it-IT" sz="1800" b="1" i="1" dirty="0">
            <a:latin typeface="Century Gothic" pitchFamily="34" charset="0"/>
            <a:cs typeface="Times New Roman" panose="02020603050405020304" pitchFamily="18" charset="0"/>
          </a:endParaRPr>
        </a:p>
      </dgm:t>
    </dgm:pt>
    <dgm:pt modelId="{664E073D-F755-4B6A-838B-13FE342062BA}" type="parTrans" cxnId="{1B787BFE-3776-4B9C-9015-E4C2FC90427A}">
      <dgm:prSet/>
      <dgm:spPr/>
      <dgm:t>
        <a:bodyPr/>
        <a:lstStyle/>
        <a:p>
          <a:endParaRPr lang="it-IT"/>
        </a:p>
      </dgm:t>
    </dgm:pt>
    <dgm:pt modelId="{25AB54AA-8017-4DE7-986D-2A83EBB4A0AC}" type="sibTrans" cxnId="{1B787BFE-3776-4B9C-9015-E4C2FC90427A}">
      <dgm:prSet/>
      <dgm:spPr/>
      <dgm:t>
        <a:bodyPr/>
        <a:lstStyle/>
        <a:p>
          <a:endParaRPr lang="it-IT"/>
        </a:p>
      </dgm:t>
    </dgm:pt>
    <dgm:pt modelId="{9F4BBBA0-BB84-4D80-8624-13DC3FF629F7}">
      <dgm:prSet custT="1"/>
      <dgm:spPr/>
      <dgm:t>
        <a:bodyPr/>
        <a:lstStyle/>
        <a:p>
          <a:pPr algn="just"/>
          <a:r>
            <a:rPr lang="it-IT" sz="1800" b="1" i="1" smtClean="0">
              <a:latin typeface="Century Gothic" pitchFamily="34" charset="0"/>
              <a:cs typeface="Times New Roman" panose="02020603050405020304" pitchFamily="18" charset="0"/>
            </a:rPr>
            <a:t>L’ACCANTONAMENTO AL «FONDO CREDITI DI DUBBIA ESIGIBILITA’» NON E’ OGGETTO DI IMPEGNO E GENERA UN’ECONOMIA DI BILANCIO CHE CONFLUISCE NEL RISULTATO DI AMMINISTRAZIONE COME QUOTA ACCANTONATA.</a:t>
          </a:r>
          <a:endParaRPr lang="it-IT" sz="1800" b="1" i="1" dirty="0" smtClean="0">
            <a:latin typeface="Century Gothic" pitchFamily="34" charset="0"/>
            <a:cs typeface="Times New Roman" panose="02020603050405020304" pitchFamily="18" charset="0"/>
          </a:endParaRPr>
        </a:p>
      </dgm:t>
    </dgm:pt>
    <dgm:pt modelId="{D0E61E04-8A47-45E2-98D3-3A2E96999A3A}" type="parTrans" cxnId="{FF35AAE7-67AD-4D8D-B5BA-3033EE73A73D}">
      <dgm:prSet/>
      <dgm:spPr/>
      <dgm:t>
        <a:bodyPr/>
        <a:lstStyle/>
        <a:p>
          <a:endParaRPr lang="it-IT"/>
        </a:p>
      </dgm:t>
    </dgm:pt>
    <dgm:pt modelId="{8E91240C-D2F8-4DA4-A668-6B27B4C8A105}" type="sibTrans" cxnId="{FF35AAE7-67AD-4D8D-B5BA-3033EE73A73D}">
      <dgm:prSet/>
      <dgm:spPr/>
      <dgm:t>
        <a:bodyPr/>
        <a:lstStyle/>
        <a:p>
          <a:endParaRPr lang="it-IT"/>
        </a:p>
      </dgm:t>
    </dgm:pt>
    <dgm:pt modelId="{73CE05A6-1136-483C-A140-E1B88410A4CD}" type="pres">
      <dgm:prSet presAssocID="{BD0B3C64-F566-4BBB-A025-41AB07D10332}" presName="linear" presStyleCnt="0">
        <dgm:presLayoutVars>
          <dgm:animLvl val="lvl"/>
          <dgm:resizeHandles val="exact"/>
        </dgm:presLayoutVars>
      </dgm:prSet>
      <dgm:spPr/>
      <dgm:t>
        <a:bodyPr/>
        <a:lstStyle/>
        <a:p>
          <a:endParaRPr lang="it-IT"/>
        </a:p>
      </dgm:t>
    </dgm:pt>
    <dgm:pt modelId="{5829042A-45F9-4134-8EB7-CCA3A20CAFDD}" type="pres">
      <dgm:prSet presAssocID="{43811D81-7B08-4BD4-BA24-4CE4CCE841CC}" presName="parentText" presStyleLbl="node1" presStyleIdx="0" presStyleCnt="2">
        <dgm:presLayoutVars>
          <dgm:chMax val="0"/>
          <dgm:bulletEnabled val="1"/>
        </dgm:presLayoutVars>
      </dgm:prSet>
      <dgm:spPr/>
      <dgm:t>
        <a:bodyPr/>
        <a:lstStyle/>
        <a:p>
          <a:endParaRPr lang="it-IT"/>
        </a:p>
      </dgm:t>
    </dgm:pt>
    <dgm:pt modelId="{D7FEC70C-36CC-45E7-B42F-5ED876BFC551}" type="pres">
      <dgm:prSet presAssocID="{25AB54AA-8017-4DE7-986D-2A83EBB4A0AC}" presName="spacer" presStyleCnt="0"/>
      <dgm:spPr/>
      <dgm:t>
        <a:bodyPr/>
        <a:lstStyle/>
        <a:p>
          <a:endParaRPr lang="it-IT"/>
        </a:p>
      </dgm:t>
    </dgm:pt>
    <dgm:pt modelId="{D8D74554-69CF-4C6F-B7DC-640234DA6870}" type="pres">
      <dgm:prSet presAssocID="{9F4BBBA0-BB84-4D80-8624-13DC3FF629F7}" presName="parentText" presStyleLbl="node1" presStyleIdx="1" presStyleCnt="2">
        <dgm:presLayoutVars>
          <dgm:chMax val="0"/>
          <dgm:bulletEnabled val="1"/>
        </dgm:presLayoutVars>
      </dgm:prSet>
      <dgm:spPr/>
      <dgm:t>
        <a:bodyPr/>
        <a:lstStyle/>
        <a:p>
          <a:endParaRPr lang="it-IT"/>
        </a:p>
      </dgm:t>
    </dgm:pt>
  </dgm:ptLst>
  <dgm:cxnLst>
    <dgm:cxn modelId="{01846764-538D-4B65-AC1F-11DB7592E2C4}" type="presOf" srcId="{BD0B3C64-F566-4BBB-A025-41AB07D10332}" destId="{73CE05A6-1136-483C-A140-E1B88410A4CD}" srcOrd="0" destOrd="0" presId="urn:microsoft.com/office/officeart/2005/8/layout/vList2"/>
    <dgm:cxn modelId="{43CA8497-B8C0-4D76-BB09-995E4A969BB5}" type="presOf" srcId="{9F4BBBA0-BB84-4D80-8624-13DC3FF629F7}" destId="{D8D74554-69CF-4C6F-B7DC-640234DA6870}" srcOrd="0" destOrd="0" presId="urn:microsoft.com/office/officeart/2005/8/layout/vList2"/>
    <dgm:cxn modelId="{CAEBFC56-D12D-469D-A837-780ED1C9B59C}" type="presOf" srcId="{43811D81-7B08-4BD4-BA24-4CE4CCE841CC}" destId="{5829042A-45F9-4134-8EB7-CCA3A20CAFDD}" srcOrd="0" destOrd="0" presId="urn:microsoft.com/office/officeart/2005/8/layout/vList2"/>
    <dgm:cxn modelId="{FF35AAE7-67AD-4D8D-B5BA-3033EE73A73D}" srcId="{BD0B3C64-F566-4BBB-A025-41AB07D10332}" destId="{9F4BBBA0-BB84-4D80-8624-13DC3FF629F7}" srcOrd="1" destOrd="0" parTransId="{D0E61E04-8A47-45E2-98D3-3A2E96999A3A}" sibTransId="{8E91240C-D2F8-4DA4-A668-6B27B4C8A105}"/>
    <dgm:cxn modelId="{1B787BFE-3776-4B9C-9015-E4C2FC90427A}" srcId="{BD0B3C64-F566-4BBB-A025-41AB07D10332}" destId="{43811D81-7B08-4BD4-BA24-4CE4CCE841CC}" srcOrd="0" destOrd="0" parTransId="{664E073D-F755-4B6A-838B-13FE342062BA}" sibTransId="{25AB54AA-8017-4DE7-986D-2A83EBB4A0AC}"/>
    <dgm:cxn modelId="{A842B22E-916A-4A45-8069-5A3DDE7A367B}" type="presParOf" srcId="{73CE05A6-1136-483C-A140-E1B88410A4CD}" destId="{5829042A-45F9-4134-8EB7-CCA3A20CAFDD}" srcOrd="0" destOrd="0" presId="urn:microsoft.com/office/officeart/2005/8/layout/vList2"/>
    <dgm:cxn modelId="{DC0BED44-F273-4545-B0D2-7E56E8988F90}" type="presParOf" srcId="{73CE05A6-1136-483C-A140-E1B88410A4CD}" destId="{D7FEC70C-36CC-45E7-B42F-5ED876BFC551}" srcOrd="1" destOrd="0" presId="urn:microsoft.com/office/officeart/2005/8/layout/vList2"/>
    <dgm:cxn modelId="{2BCD17F3-BA68-4F2F-8A17-957398D14BB5}" type="presParOf" srcId="{73CE05A6-1136-483C-A140-E1B88410A4CD}" destId="{D8D74554-69CF-4C6F-B7DC-640234DA687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37E167-BBB7-4C46-AFBD-DD2A0931B4FF}">
      <dsp:nvSpPr>
        <dsp:cNvPr id="0" name=""/>
        <dsp:cNvSpPr/>
      </dsp:nvSpPr>
      <dsp:spPr>
        <a:xfrm>
          <a:off x="0" y="24608"/>
          <a:ext cx="8915400" cy="1148448"/>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it-IT" sz="2400" b="1" kern="1200" dirty="0" smtClean="0"/>
            <a:t>COMMA 882 LEGGE DI BILANCIO 2018</a:t>
          </a:r>
          <a:endParaRPr lang="it-IT" sz="2400" b="1" kern="1200" dirty="0"/>
        </a:p>
      </dsp:txBody>
      <dsp:txXfrm>
        <a:off x="56063" y="80671"/>
        <a:ext cx="8803274" cy="1036322"/>
      </dsp:txXfrm>
    </dsp:sp>
    <dsp:sp modelId="{5B7CEC61-A586-4D26-BA1F-D865914CFE9C}">
      <dsp:nvSpPr>
        <dsp:cNvPr id="0" name=""/>
        <dsp:cNvSpPr/>
      </dsp:nvSpPr>
      <dsp:spPr>
        <a:xfrm>
          <a:off x="0" y="1259456"/>
          <a:ext cx="8915400" cy="1663959"/>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it-IT" sz="2400" b="1" kern="1200" smtClean="0"/>
            <a:t>PUNTO 3.3 DEL PRINCIPIO CONTABILE APPLICATO ALLA CONTABILITA’ FINANZIARIA 4/2 D.LGS 118/2011</a:t>
          </a:r>
          <a:endParaRPr lang="it-IT" sz="2400" b="1" kern="1200" dirty="0"/>
        </a:p>
      </dsp:txBody>
      <dsp:txXfrm>
        <a:off x="81228" y="1340684"/>
        <a:ext cx="8752944" cy="1501503"/>
      </dsp:txXfrm>
    </dsp:sp>
    <dsp:sp modelId="{981411AA-CD0B-462B-A88B-53FE023E525D}">
      <dsp:nvSpPr>
        <dsp:cNvPr id="0" name=""/>
        <dsp:cNvSpPr/>
      </dsp:nvSpPr>
      <dsp:spPr>
        <a:xfrm>
          <a:off x="0" y="3009815"/>
          <a:ext cx="8915400" cy="1148448"/>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it-IT" sz="2400" b="1" kern="1200" dirty="0" smtClean="0"/>
            <a:t>ESEMPIO 5 ALLEGATO AL PRINCIPIO CONTABILE APPLICATO ALLA CONTABILITA’ FINANZIARIA 4/2 D.LGS 118/2011  </a:t>
          </a:r>
          <a:endParaRPr lang="it-IT" sz="2400" b="1" kern="1200" dirty="0"/>
        </a:p>
      </dsp:txBody>
      <dsp:txXfrm>
        <a:off x="56063" y="3065878"/>
        <a:ext cx="8803274" cy="10363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71EEB4-C248-4CDB-9AF9-F2124C1ECFD1}">
      <dsp:nvSpPr>
        <dsp:cNvPr id="0" name=""/>
        <dsp:cNvSpPr/>
      </dsp:nvSpPr>
      <dsp:spPr>
        <a:xfrm>
          <a:off x="0" y="135222"/>
          <a:ext cx="8988426" cy="121680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it-IT" sz="1800" b="1" i="1" kern="1200" smtClean="0">
              <a:latin typeface="Century Gothic" pitchFamily="34" charset="0"/>
              <a:ea typeface="+mn-ea"/>
              <a:cs typeface="Times New Roman" panose="02020603050405020304" pitchFamily="18" charset="0"/>
            </a:rPr>
            <a:t>L’ISCRIZIONE DELLA POSTA CONTABILE NEL BILANCIO TRIENNALE AVVIENE IN RELAZIONE AL CRITERIO DELLA SCADENZA DEL CREDITO RISPETTO A CIASCUN ESERCIZIO FINANZIARIO.</a:t>
          </a:r>
          <a:endParaRPr lang="it-IT" sz="1800" b="1" i="1" kern="1200" dirty="0" smtClean="0">
            <a:latin typeface="Century Gothic" pitchFamily="34" charset="0"/>
            <a:ea typeface="+mn-ea"/>
            <a:cs typeface="Times New Roman" panose="02020603050405020304" pitchFamily="18" charset="0"/>
          </a:endParaRPr>
        </a:p>
      </dsp:txBody>
      <dsp:txXfrm>
        <a:off x="59399" y="194621"/>
        <a:ext cx="8869628" cy="1098002"/>
      </dsp:txXfrm>
    </dsp:sp>
    <dsp:sp modelId="{34292091-59BC-4D89-A041-F5CD01CCC5FA}">
      <dsp:nvSpPr>
        <dsp:cNvPr id="0" name=""/>
        <dsp:cNvSpPr/>
      </dsp:nvSpPr>
      <dsp:spPr>
        <a:xfrm>
          <a:off x="0" y="1524935"/>
          <a:ext cx="8988426" cy="121680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it-IT" sz="1800" b="1" i="1" kern="1200" dirty="0" smtClean="0">
              <a:latin typeface="Century Gothic" pitchFamily="34" charset="0"/>
              <a:ea typeface="+mn-ea"/>
              <a:cs typeface="Times New Roman" panose="02020603050405020304" pitchFamily="18" charset="0"/>
            </a:rPr>
            <a:t>L’ACCERTAMENTO DELLE ENTRATE E’ EFFETTUATO NELL’ESERCIZIO IN CUI SORGE L’OBBLIGAZIONE ATTIVA CON IMPUTAZIONE CONTABILE ALL’ESERCIZIO IN CUI SCADE IL CREDITO</a:t>
          </a:r>
          <a:endParaRPr lang="it-IT" sz="1800" b="1" i="1" kern="1200" dirty="0" smtClean="0">
            <a:latin typeface="Century Gothic" pitchFamily="34" charset="0"/>
            <a:ea typeface="+mn-ea"/>
            <a:cs typeface="Times New Roman" panose="02020603050405020304" pitchFamily="18" charset="0"/>
          </a:endParaRPr>
        </a:p>
      </dsp:txBody>
      <dsp:txXfrm>
        <a:off x="59399" y="1584334"/>
        <a:ext cx="8869628" cy="1098002"/>
      </dsp:txXfrm>
    </dsp:sp>
    <dsp:sp modelId="{D960E20A-86EA-4D9A-B0A1-E162B7E46181}">
      <dsp:nvSpPr>
        <dsp:cNvPr id="0" name=""/>
        <dsp:cNvSpPr/>
      </dsp:nvSpPr>
      <dsp:spPr>
        <a:xfrm>
          <a:off x="0" y="2928935"/>
          <a:ext cx="8988426" cy="121680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it-IT" sz="1800" b="1" i="1" kern="1200" smtClean="0">
              <a:latin typeface="Century Gothic" pitchFamily="34" charset="0"/>
              <a:ea typeface="+mn-ea"/>
              <a:cs typeface="Times New Roman" panose="02020603050405020304" pitchFamily="18" charset="0"/>
            </a:rPr>
            <a:t>SONO ACCERTATE PER L’INTERO IMPORTO DEL CREDITO ANCHE LE ENTRATE DI DUBBIA E DIFFICILE ESAZIONE, PER LE QUALI NON E’ CERTA LA RISCOSSIONE INTEGRALE.</a:t>
          </a:r>
          <a:endParaRPr lang="it-IT" sz="1800" b="1" i="1" kern="1200" dirty="0" smtClean="0">
            <a:latin typeface="Century Gothic" pitchFamily="34" charset="0"/>
            <a:ea typeface="+mn-ea"/>
            <a:cs typeface="Times New Roman" panose="02020603050405020304" pitchFamily="18" charset="0"/>
          </a:endParaRPr>
        </a:p>
      </dsp:txBody>
      <dsp:txXfrm>
        <a:off x="59399" y="2988334"/>
        <a:ext cx="8869628" cy="1098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56548F-A4F9-4B00-9990-CCC34CF43447}">
      <dsp:nvSpPr>
        <dsp:cNvPr id="0" name=""/>
        <dsp:cNvSpPr/>
      </dsp:nvSpPr>
      <dsp:spPr>
        <a:xfrm>
          <a:off x="0" y="352893"/>
          <a:ext cx="8559800" cy="1275884"/>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b="1" i="1" kern="1200" smtClean="0">
              <a:latin typeface="Century Gothic" pitchFamily="34" charset="0"/>
              <a:cs typeface="Times New Roman" panose="02020603050405020304" pitchFamily="18" charset="0"/>
            </a:rPr>
            <a:t>LA COMPETENZA FINANZIARIA POTENZIATA PREVEDE CHE LE OBBLIGAZIONI DEBBANO ESSERE REGISTRATE NELLE SCRITTURE NELL’ESERCIZIO IN CUI L’OBBLIGAZIONE VIENE PERFEZIONATA E IMPUTATA ALL’ESERCIZIO IN CUI VIENE A SCADENZA (ESIGIBILITA’).</a:t>
          </a:r>
          <a:endParaRPr lang="it-IT" sz="1800" kern="1200" dirty="0"/>
        </a:p>
      </dsp:txBody>
      <dsp:txXfrm>
        <a:off x="62284" y="415177"/>
        <a:ext cx="8435232" cy="1151316"/>
      </dsp:txXfrm>
    </dsp:sp>
    <dsp:sp modelId="{7EEC292C-B013-4875-B92E-E152B6CA726A}">
      <dsp:nvSpPr>
        <dsp:cNvPr id="0" name=""/>
        <dsp:cNvSpPr/>
      </dsp:nvSpPr>
      <dsp:spPr>
        <a:xfrm>
          <a:off x="0" y="1687773"/>
          <a:ext cx="8559800" cy="1415749"/>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b="1" i="1" kern="1200" smtClean="0">
              <a:latin typeface="Century Gothic" pitchFamily="34" charset="0"/>
              <a:cs typeface="Times New Roman" panose="02020603050405020304" pitchFamily="18" charset="0"/>
            </a:rPr>
            <a:t>PER TUTELARE GLI ENTI DAL RISCHIO DI FINANZIARE SPESA CON ENTRATE CHE, SEBBENE ACCERTATE, NON VENGONO SUCCESSIVAMENTE RISCOSSE, NELLA PARTE DI SPESA DEL BILANCIO DEVE ESSERE APPOSTATO APPOSITO FONDO CREDITI DI DUBBIA ESIGIBILITA’.</a:t>
          </a:r>
          <a:endParaRPr lang="it-IT" sz="1800" kern="1200" dirty="0"/>
        </a:p>
      </dsp:txBody>
      <dsp:txXfrm>
        <a:off x="69111" y="1756884"/>
        <a:ext cx="8421578" cy="1277527"/>
      </dsp:txXfrm>
    </dsp:sp>
    <dsp:sp modelId="{A32CE56B-A049-4F80-B819-EC2B5EF19430}">
      <dsp:nvSpPr>
        <dsp:cNvPr id="0" name=""/>
        <dsp:cNvSpPr/>
      </dsp:nvSpPr>
      <dsp:spPr>
        <a:xfrm>
          <a:off x="0" y="3172643"/>
          <a:ext cx="8559800" cy="1413775"/>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b="1" i="1" kern="1200" smtClean="0">
              <a:latin typeface="Century Gothic" pitchFamily="34" charset="0"/>
              <a:cs typeface="Times New Roman" panose="02020603050405020304" pitchFamily="18" charset="0"/>
            </a:rPr>
            <a:t>LA SOLA CONTABILIZZAZIONE «PER CASSA» FORNIREBBE UNA RAPPRESENTAZIONE PARZIALE NEL BILANCIO, NON EVIDENZIANDO I REALI RAPPORTI CREDITORI CHE L’ENTE VANTA VERSO TERZE ECONOMIE: PA – IMPRESE - FAMIGLIE</a:t>
          </a:r>
          <a:endParaRPr lang="it-IT" sz="1800" kern="1200" dirty="0"/>
        </a:p>
      </dsp:txBody>
      <dsp:txXfrm>
        <a:off x="69015" y="3241658"/>
        <a:ext cx="8421770" cy="12757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29042A-45F9-4134-8EB7-CCA3A20CAFDD}">
      <dsp:nvSpPr>
        <dsp:cNvPr id="0" name=""/>
        <dsp:cNvSpPr/>
      </dsp:nvSpPr>
      <dsp:spPr>
        <a:xfrm>
          <a:off x="0" y="730741"/>
          <a:ext cx="8031162" cy="1559025"/>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b="1" i="1" kern="1200" dirty="0" smtClean="0">
              <a:latin typeface="Century Gothic" pitchFamily="34" charset="0"/>
              <a:cs typeface="Times New Roman" panose="02020603050405020304" pitchFamily="18" charset="0"/>
            </a:rPr>
            <a:t>PER I CREDITI DI DUBBIA E DIFFICILE ESAZIONE ACCERTATI NELL’ESERCIZIO E’ EFFETTUATO UN ACCANTONAMENTO AL «FONDO CREDITI DI DUBBIA ESIGIBILITA’», VINCOLANDO A TAL FINE UNA QUOTA DI ENTRATA CORRENTE O UNA QUOTA DELL’AVANZO DI AMMINISTRAZIONE</a:t>
          </a:r>
          <a:endParaRPr lang="it-IT" sz="1800" b="1" i="1" kern="1200" dirty="0">
            <a:latin typeface="Century Gothic" pitchFamily="34" charset="0"/>
            <a:cs typeface="Times New Roman" panose="02020603050405020304" pitchFamily="18" charset="0"/>
          </a:endParaRPr>
        </a:p>
      </dsp:txBody>
      <dsp:txXfrm>
        <a:off x="76105" y="806846"/>
        <a:ext cx="7878952" cy="1406815"/>
      </dsp:txXfrm>
    </dsp:sp>
    <dsp:sp modelId="{D8D74554-69CF-4C6F-B7DC-640234DA6870}">
      <dsp:nvSpPr>
        <dsp:cNvPr id="0" name=""/>
        <dsp:cNvSpPr/>
      </dsp:nvSpPr>
      <dsp:spPr>
        <a:xfrm>
          <a:off x="0" y="2476966"/>
          <a:ext cx="8031162" cy="1559025"/>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b="1" i="1" kern="1200" smtClean="0">
              <a:latin typeface="Century Gothic" pitchFamily="34" charset="0"/>
              <a:cs typeface="Times New Roman" panose="02020603050405020304" pitchFamily="18" charset="0"/>
            </a:rPr>
            <a:t>L’ACCANTONAMENTO AL «FONDO CREDITI DI DUBBIA ESIGIBILITA’» NON E’ OGGETTO DI IMPEGNO E GENERA UN’ECONOMIA DI BILANCIO CHE CONFLUISCE NEL RISULTATO DI AMMINISTRAZIONE COME QUOTA ACCANTONATA.</a:t>
          </a:r>
          <a:endParaRPr lang="it-IT" sz="1800" b="1" i="1" kern="1200" dirty="0" smtClean="0">
            <a:latin typeface="Century Gothic" pitchFamily="34" charset="0"/>
            <a:cs typeface="Times New Roman" panose="02020603050405020304" pitchFamily="18" charset="0"/>
          </a:endParaRPr>
        </a:p>
      </dsp:txBody>
      <dsp:txXfrm>
        <a:off x="76105" y="2553071"/>
        <a:ext cx="7878952" cy="140681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2"/>
            <a:ext cx="2946400" cy="49847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2"/>
            <a:ext cx="2946400" cy="498475"/>
          </a:xfrm>
          <a:prstGeom prst="rect">
            <a:avLst/>
          </a:prstGeom>
        </p:spPr>
        <p:txBody>
          <a:bodyPr vert="horz" lIns="91440" tIns="45720" rIns="91440" bIns="45720" rtlCol="0"/>
          <a:lstStyle>
            <a:lvl1pPr algn="r">
              <a:defRPr sz="1200"/>
            </a:lvl1pPr>
          </a:lstStyle>
          <a:p>
            <a:fld id="{3F335BCF-AB6A-4C82-99E4-EFB9CDD8F26C}" type="datetimeFigureOut">
              <a:rPr lang="it-IT" smtClean="0"/>
              <a:t>11/06/2018</a:t>
            </a:fld>
            <a:endParaRPr lang="it-IT"/>
          </a:p>
        </p:txBody>
      </p:sp>
      <p:sp>
        <p:nvSpPr>
          <p:cNvPr id="4" name="Segnaposto piè di pagina 3"/>
          <p:cNvSpPr>
            <a:spLocks noGrp="1"/>
          </p:cNvSpPr>
          <p:nvPr>
            <p:ph type="ftr" sz="quarter" idx="2"/>
          </p:nvPr>
        </p:nvSpPr>
        <p:spPr>
          <a:xfrm>
            <a:off x="0" y="9431340"/>
            <a:ext cx="2946400" cy="49847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31340"/>
            <a:ext cx="2946400" cy="498475"/>
          </a:xfrm>
          <a:prstGeom prst="rect">
            <a:avLst/>
          </a:prstGeom>
        </p:spPr>
        <p:txBody>
          <a:bodyPr vert="horz" lIns="91440" tIns="45720" rIns="91440" bIns="45720" rtlCol="0" anchor="b"/>
          <a:lstStyle>
            <a:lvl1pPr algn="r">
              <a:defRPr sz="1200"/>
            </a:lvl1pPr>
          </a:lstStyle>
          <a:p>
            <a:fld id="{19BFE9C3-3FC7-4FF9-A37A-8E2A77C83C71}" type="slidenum">
              <a:rPr lang="it-IT" smtClean="0"/>
              <a:t>‹N›</a:t>
            </a:fld>
            <a:endParaRPr lang="it-IT"/>
          </a:p>
        </p:txBody>
      </p:sp>
    </p:spTree>
    <p:extLst>
      <p:ext uri="{BB962C8B-B14F-4D97-AF65-F5344CB8AC3E}">
        <p14:creationId xmlns:p14="http://schemas.microsoft.com/office/powerpoint/2010/main" val="26280654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2"/>
            <a:ext cx="2946400" cy="49847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2"/>
            <a:ext cx="2946400" cy="498475"/>
          </a:xfrm>
          <a:prstGeom prst="rect">
            <a:avLst/>
          </a:prstGeom>
        </p:spPr>
        <p:txBody>
          <a:bodyPr vert="horz" lIns="91440" tIns="45720" rIns="91440" bIns="45720" rtlCol="0"/>
          <a:lstStyle>
            <a:lvl1pPr algn="r">
              <a:defRPr sz="1200"/>
            </a:lvl1pPr>
          </a:lstStyle>
          <a:p>
            <a:fld id="{70AB7D51-1B21-4981-936F-A686636113F0}" type="datetimeFigureOut">
              <a:rPr lang="it-IT" smtClean="0"/>
              <a:t>11/06/2018</a:t>
            </a:fld>
            <a:endParaRPr lang="it-IT"/>
          </a:p>
        </p:txBody>
      </p:sp>
      <p:sp>
        <p:nvSpPr>
          <p:cNvPr id="4" name="Segnaposto immagine diapositiva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78377"/>
            <a:ext cx="5438775" cy="3910013"/>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31340"/>
            <a:ext cx="2946400" cy="49847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31340"/>
            <a:ext cx="2946400" cy="498475"/>
          </a:xfrm>
          <a:prstGeom prst="rect">
            <a:avLst/>
          </a:prstGeom>
        </p:spPr>
        <p:txBody>
          <a:bodyPr vert="horz" lIns="91440" tIns="45720" rIns="91440" bIns="45720" rtlCol="0" anchor="b"/>
          <a:lstStyle>
            <a:lvl1pPr algn="r">
              <a:defRPr sz="1200"/>
            </a:lvl1pPr>
          </a:lstStyle>
          <a:p>
            <a:fld id="{4F012759-7ED5-4DC4-B5E7-A0C59006AE54}" type="slidenum">
              <a:rPr lang="it-IT" smtClean="0"/>
              <a:t>‹N›</a:t>
            </a:fld>
            <a:endParaRPr lang="it-IT"/>
          </a:p>
        </p:txBody>
      </p:sp>
    </p:spTree>
    <p:extLst>
      <p:ext uri="{BB962C8B-B14F-4D97-AF65-F5344CB8AC3E}">
        <p14:creationId xmlns:p14="http://schemas.microsoft.com/office/powerpoint/2010/main" val="348167689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F012759-7ED5-4DC4-B5E7-A0C59006AE54}" type="slidenum">
              <a:rPr lang="it-IT" smtClean="0"/>
              <a:t>2</a:t>
            </a:fld>
            <a:endParaRPr lang="it-IT"/>
          </a:p>
        </p:txBody>
      </p:sp>
    </p:spTree>
    <p:extLst>
      <p:ext uri="{BB962C8B-B14F-4D97-AF65-F5344CB8AC3E}">
        <p14:creationId xmlns:p14="http://schemas.microsoft.com/office/powerpoint/2010/main" val="3133626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F012759-7ED5-4DC4-B5E7-A0C59006AE54}" type="slidenum">
              <a:rPr lang="it-IT" smtClean="0"/>
              <a:t>6</a:t>
            </a:fld>
            <a:endParaRPr lang="it-IT"/>
          </a:p>
        </p:txBody>
      </p:sp>
    </p:spTree>
    <p:extLst>
      <p:ext uri="{BB962C8B-B14F-4D97-AF65-F5344CB8AC3E}">
        <p14:creationId xmlns:p14="http://schemas.microsoft.com/office/powerpoint/2010/main" val="580713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947E6F7-7D19-46D2-9221-35D1D7560E68}" type="datetime1">
              <a:rPr lang="en-US" smtClean="0"/>
              <a:t>6/11/2018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59673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38518DAD-589A-4554-9B43-C76B859B75CA}" type="datetime1">
              <a:rPr lang="en-US" smtClean="0"/>
              <a:t>6/11/2018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66479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BC48B92-FF70-4493-88C5-A8352205114A}" type="datetime1">
              <a:rPr lang="en-US" smtClean="0"/>
              <a:t>6/11/2018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06425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06FFEC46-0E5F-47C2-9EDC-56BF16E85D4D}" type="datetime1">
              <a:rPr lang="en-US" smtClean="0"/>
              <a:t>6/11/2018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2763284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2674B812-8E82-44BD-92CA-F80272DB9E7E}" type="datetime1">
              <a:rPr lang="en-US" smtClean="0"/>
              <a:t>6/11/2018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22640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C73D0114-D658-4FBC-A3A1-3FAA7FD6BE00}" type="datetime1">
              <a:rPr lang="en-US" smtClean="0"/>
              <a:t>6/11/2018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25563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0AE2025-74DE-477F-968E-42B0E713DC14}" type="datetime1">
              <a:rPr lang="en-US" smtClean="0"/>
              <a:t>6/11/2018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202751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F8DBE8A-A127-4328-B24E-E7C152629369}" type="datetime1">
              <a:rPr lang="en-US" smtClean="0"/>
              <a:t>6/11/2018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7129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ADA6A1A-E459-4A21-866D-77FC412E5C02}" type="datetime1">
              <a:rPr lang="en-US" smtClean="0"/>
              <a:t>6/11/2018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60643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83A512F-22ED-419F-A718-E1962FD60563}" type="datetime1">
              <a:rPr lang="en-US" smtClean="0"/>
              <a:t>6/11/2018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4685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15C13F4F-CCF7-4875-80B6-994EDFE568C5}" type="datetime1">
              <a:rPr lang="en-US" smtClean="0"/>
              <a:t>6/11/2018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93587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573ADE95-560B-47EE-86DE-2915D2556015}" type="datetime1">
              <a:rPr lang="en-US" smtClean="0"/>
              <a:t>6/11/2018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50487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8A6F108E-6161-419A-A861-6FC0F97B0360}" type="datetime1">
              <a:rPr lang="en-US" smtClean="0"/>
              <a:t>6/11/2018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92000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78FF5A-3E9F-4DA3-B127-F04F06BBA9D8}" type="datetime1">
              <a:rPr lang="en-US" smtClean="0"/>
              <a:t>6/11/2018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55636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44070C6-7742-4B45-BD97-1E7CE976953D}" type="datetime1">
              <a:rPr lang="en-US" smtClean="0"/>
              <a:t>6/11/2018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4117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A2C5522-D096-4743-A787-6BB0331E8A24}" type="datetime1">
              <a:rPr lang="en-US" smtClean="0"/>
              <a:t>6/11/2018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7839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15143AC-61B6-4961-8393-589D77E711FF}" type="datetime1">
              <a:rPr lang="en-US" smtClean="0"/>
              <a:t>6/11/2018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7941756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olo 1"/>
          <p:cNvSpPr txBox="1">
            <a:spLocks/>
          </p:cNvSpPr>
          <p:nvPr/>
        </p:nvSpPr>
        <p:spPr>
          <a:xfrm>
            <a:off x="4929302" y="1316189"/>
            <a:ext cx="6457950" cy="8382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b">
            <a:normAutofit/>
          </a:body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it-IT" sz="2400" b="1" i="0" u="none" strike="noStrike" kern="1200" cap="none" spc="0" normalizeH="0" baseline="0" noProof="0" smtClean="0">
                <a:ln>
                  <a:noFill/>
                </a:ln>
                <a:solidFill>
                  <a:schemeClr val="dk1"/>
                </a:solidFill>
                <a:effectLst/>
                <a:uLnTx/>
                <a:uFillTx/>
                <a:latin typeface="+mn-lt"/>
                <a:ea typeface="+mn-ea"/>
                <a:cs typeface="+mn-cs"/>
              </a:rPr>
              <a:t>RAG. ELISABETTA MIGLIORATI</a:t>
            </a:r>
            <a:endParaRPr kumimoji="0" lang="it-IT" sz="2400" b="1" i="0" u="none" strike="noStrike" kern="1200" cap="none" spc="0" normalizeH="0" baseline="0" noProof="0" dirty="0">
              <a:ln>
                <a:noFill/>
              </a:ln>
              <a:solidFill>
                <a:schemeClr val="dk1"/>
              </a:solidFill>
              <a:effectLst/>
              <a:uLnTx/>
              <a:uFillTx/>
              <a:latin typeface="+mn-lt"/>
              <a:ea typeface="+mn-ea"/>
              <a:cs typeface="+mn-cs"/>
            </a:endParaRPr>
          </a:p>
        </p:txBody>
      </p:sp>
      <p:sp>
        <p:nvSpPr>
          <p:cNvPr id="9" name="Rettangolo 8"/>
          <p:cNvSpPr/>
          <p:nvPr/>
        </p:nvSpPr>
        <p:spPr>
          <a:xfrm flipV="1">
            <a:off x="1085850" y="3774600"/>
            <a:ext cx="10401300" cy="9117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endParaRPr lang="it-IT" sz="2400" b="1" kern="1200" dirty="0">
              <a:solidFill>
                <a:schemeClr val="tx1"/>
              </a:solidFill>
            </a:endParaRPr>
          </a:p>
        </p:txBody>
      </p:sp>
      <p:sp>
        <p:nvSpPr>
          <p:cNvPr id="10" name="Rettangolo 9"/>
          <p:cNvSpPr/>
          <p:nvPr/>
        </p:nvSpPr>
        <p:spPr>
          <a:xfrm flipV="1">
            <a:off x="3600450" y="3613665"/>
            <a:ext cx="5103571" cy="369332"/>
          </a:xfrm>
          <a:prstGeom prst="rect">
            <a:avLst/>
          </a:prstGeom>
        </p:spPr>
        <p:txBody>
          <a:bodyPr wrap="square">
            <a:spAutoFit/>
          </a:bodyPr>
          <a:lstStyle/>
          <a:p>
            <a:pPr algn="ctr"/>
            <a:endParaRPr lang="it-IT" b="1" dirty="0">
              <a:latin typeface="Times New Roman" panose="02020603050405020304" pitchFamily="18" charset="0"/>
              <a:cs typeface="Times New Roman" panose="02020603050405020304" pitchFamily="18" charset="0"/>
            </a:endParaRPr>
          </a:p>
        </p:txBody>
      </p:sp>
      <p:grpSp>
        <p:nvGrpSpPr>
          <p:cNvPr id="11" name="Gruppo 10"/>
          <p:cNvGrpSpPr/>
          <p:nvPr/>
        </p:nvGrpSpPr>
        <p:grpSpPr>
          <a:xfrm rot="10800000" flipV="1">
            <a:off x="385763" y="4143932"/>
            <a:ext cx="6958012" cy="866218"/>
            <a:chOff x="0" y="16045"/>
            <a:chExt cx="10782300" cy="691200"/>
          </a:xfrm>
        </p:grpSpPr>
        <p:sp>
          <p:nvSpPr>
            <p:cNvPr id="12" name="Rettangolo 11"/>
            <p:cNvSpPr/>
            <p:nvPr/>
          </p:nvSpPr>
          <p:spPr>
            <a:xfrm>
              <a:off x="0" y="16045"/>
              <a:ext cx="10782300" cy="691200"/>
            </a:xfrm>
            <a:prstGeom prst="rect">
              <a:avLst/>
            </a:prstGeom>
          </p:spPr>
          <p:style>
            <a:lnRef idx="1">
              <a:schemeClr val="accent1"/>
            </a:lnRef>
            <a:fillRef idx="3">
              <a:schemeClr val="accent1"/>
            </a:fillRef>
            <a:effectRef idx="2">
              <a:schemeClr val="accent1"/>
            </a:effectRef>
            <a:fontRef idx="minor">
              <a:schemeClr val="lt1"/>
            </a:fontRef>
          </p:style>
        </p:sp>
        <p:sp>
          <p:nvSpPr>
            <p:cNvPr id="13" name="Rettangolo 12"/>
            <p:cNvSpPr/>
            <p:nvPr/>
          </p:nvSpPr>
          <p:spPr>
            <a:xfrm>
              <a:off x="0" y="16045"/>
              <a:ext cx="10782300" cy="691200"/>
            </a:xfrm>
            <a:prstGeom prst="rect">
              <a:avLst/>
            </a:prstGeom>
          </p:spPr>
          <p:style>
            <a:lnRef idx="1">
              <a:schemeClr val="accent2"/>
            </a:lnRef>
            <a:fillRef idx="2">
              <a:schemeClr val="accent2"/>
            </a:fillRef>
            <a:effectRef idx="1">
              <a:schemeClr val="accent2"/>
            </a:effectRef>
            <a:fontRef idx="minor">
              <a:schemeClr val="dk1"/>
            </a:fontRef>
          </p:style>
          <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it-IT" sz="2400" b="1" dirty="0" smtClean="0">
                  <a:solidFill>
                    <a:schemeClr val="tx1"/>
                  </a:solidFill>
                </a:rPr>
                <a:t>IL FONDO CREDITI </a:t>
              </a:r>
              <a:r>
                <a:rPr lang="it-IT" sz="2400" b="1" dirty="0" err="1" smtClean="0">
                  <a:solidFill>
                    <a:schemeClr val="tx1"/>
                  </a:solidFill>
                </a:rPr>
                <a:t>DI</a:t>
              </a:r>
              <a:r>
                <a:rPr lang="it-IT" sz="2400" b="1" dirty="0" smtClean="0">
                  <a:solidFill>
                    <a:schemeClr val="tx1"/>
                  </a:solidFill>
                </a:rPr>
                <a:t> DUBBIA ESIGIBILITA’</a:t>
              </a:r>
              <a:endParaRPr lang="it-IT" sz="2400" b="1" kern="1200" dirty="0">
                <a:solidFill>
                  <a:schemeClr val="tx1"/>
                </a:solidFill>
              </a:endParaRPr>
            </a:p>
          </p:txBody>
        </p:sp>
      </p:grpSp>
      <p:sp>
        <p:nvSpPr>
          <p:cNvPr id="3" name="Segnaposto numero diapositiva 2"/>
          <p:cNvSpPr>
            <a:spLocks noGrp="1"/>
          </p:cNvSpPr>
          <p:nvPr>
            <p:ph type="sldNum" sz="quarter" idx="12"/>
          </p:nvPr>
        </p:nvSpPr>
        <p:spPr>
          <a:xfrm>
            <a:off x="385762" y="171451"/>
            <a:ext cx="517487" cy="514350"/>
          </a:xfrm>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521040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p:cNvSpPr txBox="1"/>
          <p:nvPr/>
        </p:nvSpPr>
        <p:spPr>
          <a:xfrm>
            <a:off x="1638300" y="660400"/>
            <a:ext cx="10210800" cy="461665"/>
          </a:xfrm>
          <a:prstGeom prst="rect">
            <a:avLst/>
          </a:prstGeom>
          <a:noFill/>
        </p:spPr>
        <p:txBody>
          <a:bodyPr wrap="square" rtlCol="0">
            <a:spAutoFit/>
          </a:bodyPr>
          <a:lstStyle/>
          <a:p>
            <a:pPr algn="ctr"/>
            <a:r>
              <a:rPr lang="it-IT" sz="2400" b="1" u="sng" dirty="0">
                <a:latin typeface="Times New Roman" panose="02020603050405020304" pitchFamily="18" charset="0"/>
                <a:cs typeface="Times New Roman" panose="02020603050405020304" pitchFamily="18" charset="0"/>
              </a:rPr>
              <a:t>INQUADRAMENTO NORMATIVO </a:t>
            </a:r>
            <a:r>
              <a:rPr lang="it-IT" sz="2400" b="1" u="sng" dirty="0" smtClean="0">
                <a:latin typeface="Times New Roman" panose="02020603050405020304" pitchFamily="18" charset="0"/>
                <a:cs typeface="Times New Roman" panose="02020603050405020304" pitchFamily="18" charset="0"/>
              </a:rPr>
              <a:t>(6)</a:t>
            </a:r>
            <a:endParaRPr lang="it-IT" sz="2400" b="1" u="sng" dirty="0">
              <a:latin typeface="Times New Roman" panose="02020603050405020304" pitchFamily="18" charset="0"/>
              <a:cs typeface="Times New Roman" panose="02020603050405020304" pitchFamily="18" charset="0"/>
            </a:endParaRPr>
          </a:p>
        </p:txBody>
      </p:sp>
      <p:sp>
        <p:nvSpPr>
          <p:cNvPr id="3" name="CasellaDiTesto 2"/>
          <p:cNvSpPr txBox="1"/>
          <p:nvPr/>
        </p:nvSpPr>
        <p:spPr>
          <a:xfrm>
            <a:off x="947651" y="2128838"/>
            <a:ext cx="10901449" cy="39703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b="1" i="1" dirty="0">
                <a:solidFill>
                  <a:srgbClr val="FF0000"/>
                </a:solidFill>
                <a:latin typeface="Century Gothic" pitchFamily="34" charset="0"/>
                <a:cs typeface="Times New Roman" panose="02020603050405020304" pitchFamily="18" charset="0"/>
              </a:rPr>
              <a:t>Il primo accantonamento di una quota del risultato di amministrazione al fondo crediti di dubbia esigibilità è eseguito in occasione del </a:t>
            </a:r>
            <a:r>
              <a:rPr lang="it-IT" b="1" i="1" dirty="0" err="1">
                <a:solidFill>
                  <a:srgbClr val="FF0000"/>
                </a:solidFill>
                <a:latin typeface="Century Gothic" pitchFamily="34" charset="0"/>
                <a:cs typeface="Times New Roman" panose="02020603050405020304" pitchFamily="18" charset="0"/>
              </a:rPr>
              <a:t>riaccertamento</a:t>
            </a:r>
            <a:r>
              <a:rPr lang="it-IT" b="1" i="1" dirty="0">
                <a:solidFill>
                  <a:srgbClr val="FF0000"/>
                </a:solidFill>
                <a:latin typeface="Century Gothic" pitchFamily="34" charset="0"/>
                <a:cs typeface="Times New Roman" panose="02020603050405020304" pitchFamily="18" charset="0"/>
              </a:rPr>
              <a:t> straordinario dei residui, ed è effettuato con riferimento all’importo complessivo dei residui attivi risultanti dopo la cancellazione dei crediti al 31 dicembre 2014 cui non corrispondono obbligazioni perfezionate e scadute alla data del 1° gennaio 2015.</a:t>
            </a:r>
          </a:p>
          <a:p>
            <a:pPr algn="just"/>
            <a:r>
              <a:rPr lang="it-IT" b="1" i="1" dirty="0">
                <a:solidFill>
                  <a:srgbClr val="FF0000"/>
                </a:solidFill>
                <a:latin typeface="Century Gothic" pitchFamily="34" charset="0"/>
                <a:cs typeface="Times New Roman" panose="02020603050405020304" pitchFamily="18" charset="0"/>
              </a:rPr>
              <a:t>Per effetto della gestione ordinaria che, annualmente, comporta la formazione di nuovi residui attivi e la riscossione o  cancellazione dei vecchi crediti, lo stock complessivo dei residui attivi tende ad essere sostanzialmente stabile nel tempo.</a:t>
            </a:r>
          </a:p>
          <a:p>
            <a:pPr algn="just"/>
            <a:r>
              <a:rPr lang="it-IT" b="1" i="1" dirty="0">
                <a:solidFill>
                  <a:srgbClr val="FF0000"/>
                </a:solidFill>
                <a:latin typeface="Century Gothic" pitchFamily="34" charset="0"/>
                <a:cs typeface="Times New Roman" panose="02020603050405020304" pitchFamily="18" charset="0"/>
              </a:rPr>
              <a:t>Pertanto, se l’ammontare dei residui attivi non subisce significative variazioni nel tempo, anche la quota del risultato di amministrazione accantonata al fondo crediti di dubbia esigibilità tende ad essere stabile e, di conseguenza, gran parte dell’accantonamento al fondo crediti di dubbia esigibilità effettuato annualmente nel bilancio di previsione per evitare di spendere entrate non esigibili nell’esercizio, non è destinato a confluire nella quota del risultato di amministrazione accantonata per il fondo crediti di dubbia esigibilità.</a:t>
            </a:r>
          </a:p>
        </p:txBody>
      </p:sp>
      <p:sp>
        <p:nvSpPr>
          <p:cNvPr id="5" name="Segnaposto numero diapositiva 4"/>
          <p:cNvSpPr>
            <a:spLocks noGrp="1"/>
          </p:cNvSpPr>
          <p:nvPr>
            <p:ph type="sldNum" sz="quarter" idx="12"/>
          </p:nvPr>
        </p:nvSpPr>
        <p:spPr>
          <a:xfrm>
            <a:off x="381691" y="787782"/>
            <a:ext cx="565960" cy="365125"/>
          </a:xfrm>
        </p:spPr>
        <p:txBody>
          <a:bodyPr/>
          <a:lstStyle/>
          <a:p>
            <a:fld id="{D57F1E4F-1CFF-5643-939E-217C01CDF565}" type="slidenum">
              <a:rPr lang="en-US" smtClean="0"/>
              <a:pPr/>
              <a:t>10</a:t>
            </a:fld>
            <a:endParaRPr lang="en-US" dirty="0"/>
          </a:p>
        </p:txBody>
      </p:sp>
      <p:sp>
        <p:nvSpPr>
          <p:cNvPr id="6" name="CasellaDiTesto 5"/>
          <p:cNvSpPr txBox="1"/>
          <p:nvPr/>
        </p:nvSpPr>
        <p:spPr>
          <a:xfrm>
            <a:off x="947651" y="468631"/>
            <a:ext cx="10335489"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(9)</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PARAGRAFO </a:t>
            </a:r>
            <a:r>
              <a:rPr lang="it-IT" b="1" i="1" dirty="0">
                <a:latin typeface="Century Gothic" pitchFamily="34" charset="0"/>
                <a:cs typeface="Times New Roman" panose="02020603050405020304" pitchFamily="18" charset="0"/>
              </a:rPr>
              <a:t>3.3 DEL PRINCIPIO CONTABILE APPLICATO ALLA CONTABILITA’ FINANZIARIA</a:t>
            </a:r>
          </a:p>
          <a:p>
            <a:pPr algn="ctr"/>
            <a:r>
              <a:rPr lang="it-IT" b="1" i="1" dirty="0">
                <a:latin typeface="Century Gothic" pitchFamily="34" charset="0"/>
                <a:cs typeface="Times New Roman" panose="02020603050405020304" pitchFamily="18" charset="0"/>
              </a:rPr>
              <a:t>4/2 D.LGS. 118/2011 E SUCCESIVE </a:t>
            </a:r>
            <a:r>
              <a:rPr lang="it-IT" b="1" i="1" dirty="0" smtClean="0">
                <a:latin typeface="Century Gothic" pitchFamily="34" charset="0"/>
                <a:cs typeface="Times New Roman" panose="02020603050405020304" pitchFamily="18" charset="0"/>
              </a:rPr>
              <a:t>MODIFICAZIONI</a:t>
            </a:r>
            <a:endParaRPr lang="it-IT" b="1" i="1" dirty="0">
              <a:latin typeface="Century Gothic" pitchFamily="34" charset="0"/>
              <a:cs typeface="Times New Roman" panose="02020603050405020304" pitchFamily="18" charset="0"/>
            </a:endParaRPr>
          </a:p>
        </p:txBody>
      </p:sp>
    </p:spTree>
    <p:extLst>
      <p:ext uri="{BB962C8B-B14F-4D97-AF65-F5344CB8AC3E}">
        <p14:creationId xmlns:p14="http://schemas.microsoft.com/office/powerpoint/2010/main" val="1530700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p:cNvSpPr txBox="1"/>
          <p:nvPr/>
        </p:nvSpPr>
        <p:spPr>
          <a:xfrm>
            <a:off x="1638300" y="660400"/>
            <a:ext cx="10210800" cy="461665"/>
          </a:xfrm>
          <a:prstGeom prst="rect">
            <a:avLst/>
          </a:prstGeom>
          <a:noFill/>
        </p:spPr>
        <p:txBody>
          <a:bodyPr wrap="square" rtlCol="0">
            <a:spAutoFit/>
          </a:bodyPr>
          <a:lstStyle/>
          <a:p>
            <a:pPr algn="ctr"/>
            <a:r>
              <a:rPr lang="it-IT" sz="2400" b="1" u="sng" dirty="0">
                <a:latin typeface="Times New Roman" panose="02020603050405020304" pitchFamily="18" charset="0"/>
                <a:cs typeface="Times New Roman" panose="02020603050405020304" pitchFamily="18" charset="0"/>
              </a:rPr>
              <a:t>INQUADRAMENTO NORMATIVO </a:t>
            </a:r>
            <a:r>
              <a:rPr lang="it-IT" sz="2400" b="1" u="sng" dirty="0" smtClean="0">
                <a:latin typeface="Times New Roman" panose="02020603050405020304" pitchFamily="18" charset="0"/>
                <a:cs typeface="Times New Roman" panose="02020603050405020304" pitchFamily="18" charset="0"/>
              </a:rPr>
              <a:t>(7)</a:t>
            </a:r>
            <a:endParaRPr lang="it-IT" sz="2400" b="1" u="sng" dirty="0">
              <a:latin typeface="Times New Roman" panose="02020603050405020304" pitchFamily="18" charset="0"/>
              <a:cs typeface="Times New Roman" panose="02020603050405020304" pitchFamily="18" charset="0"/>
            </a:endParaRPr>
          </a:p>
        </p:txBody>
      </p:sp>
      <p:sp>
        <p:nvSpPr>
          <p:cNvPr id="4" name="CasellaDiTesto 3"/>
          <p:cNvSpPr txBox="1"/>
          <p:nvPr/>
        </p:nvSpPr>
        <p:spPr>
          <a:xfrm>
            <a:off x="889945" y="2111375"/>
            <a:ext cx="10337800" cy="28623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b="1" i="1" dirty="0">
                <a:solidFill>
                  <a:srgbClr val="FF0000"/>
                </a:solidFill>
                <a:latin typeface="Century Gothic" pitchFamily="34" charset="0"/>
                <a:cs typeface="Times New Roman" panose="02020603050405020304" pitchFamily="18" charset="0"/>
              </a:rPr>
              <a:t>Infatti, se i residui attivi sono stabili nel tempo, nella quota del risultato di amministrazione accantonata per il fondo crediti di dubbia esigibilità confluisce solo la parte del fondo accantonato nel bilancio di previsione di importo pari agli utilizzi del fondo crediti a seguito della cancellazione o dello stralcio dei crediti dal bilancio.</a:t>
            </a:r>
          </a:p>
          <a:p>
            <a:pPr algn="just"/>
            <a:r>
              <a:rPr lang="it-IT" b="1" i="1" dirty="0">
                <a:solidFill>
                  <a:srgbClr val="FF0000"/>
                </a:solidFill>
                <a:latin typeface="Century Gothic" pitchFamily="34" charset="0"/>
                <a:cs typeface="Times New Roman" panose="02020603050405020304" pitchFamily="18" charset="0"/>
              </a:rPr>
              <a:t>Tuttavia, in considerazione delle difficoltà di applicazione dei nuovi principi riguardanti la gestione dei residui attivi e del fondo crediti di dubbia esigibilità che hanno determinato l’esigenza di rendere graduale l’accantonamento nel bilancio di previsione, in sede di rendiconto relativo all’esercizio 2015 e agli esercizi successivi, fino al 2018, la quota accantonata nel risultato di amministrazione per il fondo crediti di dubbia esigibilità può essere determinata per un importo non inferiore al seguente</a:t>
            </a:r>
            <a:r>
              <a:rPr lang="it-IT" b="1" i="1" dirty="0" smtClean="0">
                <a:solidFill>
                  <a:srgbClr val="FF0000"/>
                </a:solidFill>
                <a:latin typeface="Century Gothic" pitchFamily="34" charset="0"/>
                <a:cs typeface="Times New Roman" panose="02020603050405020304" pitchFamily="18" charset="0"/>
              </a:rPr>
              <a:t>:</a:t>
            </a:r>
            <a:endParaRPr lang="it-IT" b="1" i="1" dirty="0">
              <a:solidFill>
                <a:srgbClr val="FF0000"/>
              </a:solidFill>
              <a:latin typeface="Century Gothic" pitchFamily="34" charset="0"/>
              <a:cs typeface="Times New Roman" panose="02020603050405020304" pitchFamily="18" charset="0"/>
            </a:endParaRPr>
          </a:p>
        </p:txBody>
      </p:sp>
      <p:sp>
        <p:nvSpPr>
          <p:cNvPr id="5" name="Segnaposto numero diapositiva 4"/>
          <p:cNvSpPr>
            <a:spLocks noGrp="1"/>
          </p:cNvSpPr>
          <p:nvPr>
            <p:ph type="sldNum" sz="quarter" idx="12"/>
          </p:nvPr>
        </p:nvSpPr>
        <p:spPr>
          <a:xfrm>
            <a:off x="200026" y="787782"/>
            <a:ext cx="689919" cy="365125"/>
          </a:xfrm>
        </p:spPr>
        <p:txBody>
          <a:bodyPr/>
          <a:lstStyle/>
          <a:p>
            <a:fld id="{D57F1E4F-1CFF-5643-939E-217C01CDF565}" type="slidenum">
              <a:rPr lang="en-US" smtClean="0"/>
              <a:pPr/>
              <a:t>11</a:t>
            </a:fld>
            <a:endParaRPr lang="en-US" dirty="0"/>
          </a:p>
        </p:txBody>
      </p:sp>
      <p:sp>
        <p:nvSpPr>
          <p:cNvPr id="6" name="CasellaDiTesto 5"/>
          <p:cNvSpPr txBox="1"/>
          <p:nvPr/>
        </p:nvSpPr>
        <p:spPr>
          <a:xfrm>
            <a:off x="947651" y="468631"/>
            <a:ext cx="10335489"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(10)</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PARAGRAFO </a:t>
            </a:r>
            <a:r>
              <a:rPr lang="it-IT" b="1" i="1" dirty="0">
                <a:latin typeface="Century Gothic" pitchFamily="34" charset="0"/>
                <a:cs typeface="Times New Roman" panose="02020603050405020304" pitchFamily="18" charset="0"/>
              </a:rPr>
              <a:t>3.3 DEL PRINCIPIO CONTABILE APPLICATO ALLA CONTABILITA’ FINANZIARIA</a:t>
            </a:r>
          </a:p>
          <a:p>
            <a:pPr algn="ctr"/>
            <a:r>
              <a:rPr lang="it-IT" b="1" i="1" dirty="0">
                <a:latin typeface="Century Gothic" pitchFamily="34" charset="0"/>
                <a:cs typeface="Times New Roman" panose="02020603050405020304" pitchFamily="18" charset="0"/>
              </a:rPr>
              <a:t>4/2 D.LGS. 118/2011 E SUCCESIVE </a:t>
            </a:r>
            <a:r>
              <a:rPr lang="it-IT" b="1" i="1" dirty="0" smtClean="0">
                <a:latin typeface="Century Gothic" pitchFamily="34" charset="0"/>
                <a:cs typeface="Times New Roman" panose="02020603050405020304" pitchFamily="18" charset="0"/>
              </a:rPr>
              <a:t>MODIFICAZIONI</a:t>
            </a:r>
            <a:endParaRPr lang="it-IT" b="1" i="1" dirty="0">
              <a:latin typeface="Century Gothic" pitchFamily="34" charset="0"/>
              <a:cs typeface="Times New Roman" panose="02020603050405020304" pitchFamily="18" charset="0"/>
            </a:endParaRPr>
          </a:p>
        </p:txBody>
      </p:sp>
    </p:spTree>
    <p:extLst>
      <p:ext uri="{BB962C8B-B14F-4D97-AF65-F5344CB8AC3E}">
        <p14:creationId xmlns:p14="http://schemas.microsoft.com/office/powerpoint/2010/main" val="499654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328613" y="787782"/>
            <a:ext cx="619038" cy="365125"/>
          </a:xfrm>
        </p:spPr>
        <p:txBody>
          <a:bodyPr/>
          <a:lstStyle/>
          <a:p>
            <a:fld id="{D57F1E4F-1CFF-5643-939E-217C01CDF565}" type="slidenum">
              <a:rPr lang="en-US" smtClean="0"/>
              <a:pPr/>
              <a:t>12</a:t>
            </a:fld>
            <a:endParaRPr lang="en-US" dirty="0"/>
          </a:p>
        </p:txBody>
      </p:sp>
      <p:sp>
        <p:nvSpPr>
          <p:cNvPr id="3" name="CasellaDiTesto 2"/>
          <p:cNvSpPr txBox="1"/>
          <p:nvPr/>
        </p:nvSpPr>
        <p:spPr>
          <a:xfrm>
            <a:off x="947651" y="468631"/>
            <a:ext cx="10335489"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(11)</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PARAGRAFO </a:t>
            </a:r>
            <a:r>
              <a:rPr lang="it-IT" b="1" i="1" dirty="0">
                <a:latin typeface="Century Gothic" pitchFamily="34" charset="0"/>
                <a:cs typeface="Times New Roman" panose="02020603050405020304" pitchFamily="18" charset="0"/>
              </a:rPr>
              <a:t>3.3 DEL PRINCIPIO CONTABILE APPLICATO ALLA CONTABILITA’ FINANZIARIA</a:t>
            </a:r>
          </a:p>
          <a:p>
            <a:pPr algn="ctr"/>
            <a:r>
              <a:rPr lang="it-IT" b="1" i="1" dirty="0">
                <a:latin typeface="Century Gothic" pitchFamily="34" charset="0"/>
                <a:cs typeface="Times New Roman" panose="02020603050405020304" pitchFamily="18" charset="0"/>
              </a:rPr>
              <a:t>4/2 D.LGS. 118/2011 E SUCCESIVE </a:t>
            </a:r>
            <a:r>
              <a:rPr lang="it-IT" b="1" i="1" dirty="0" smtClean="0">
                <a:latin typeface="Century Gothic" pitchFamily="34" charset="0"/>
                <a:cs typeface="Times New Roman" panose="02020603050405020304" pitchFamily="18" charset="0"/>
              </a:rPr>
              <a:t>MODIFICAZIONI</a:t>
            </a:r>
            <a:endParaRPr lang="it-IT" b="1" i="1" dirty="0">
              <a:latin typeface="Century Gothic" pitchFamily="34" charset="0"/>
              <a:cs typeface="Times New Roman" panose="02020603050405020304" pitchFamily="18" charset="0"/>
            </a:endParaRPr>
          </a:p>
        </p:txBody>
      </p:sp>
      <p:sp>
        <p:nvSpPr>
          <p:cNvPr id="4" name="Rettangolo 3"/>
          <p:cNvSpPr/>
          <p:nvPr/>
        </p:nvSpPr>
        <p:spPr>
          <a:xfrm>
            <a:off x="947651" y="2643188"/>
            <a:ext cx="10168024" cy="286232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it-IT" b="1" i="1" dirty="0">
                <a:solidFill>
                  <a:srgbClr val="FF0000"/>
                </a:solidFill>
                <a:latin typeface="Century Gothic" pitchFamily="34" charset="0"/>
                <a:cs typeface="Times New Roman" panose="02020603050405020304" pitchFamily="18" charset="0"/>
              </a:rPr>
              <a:t>+ Fondo crediti di dubbia esigibilità nel risultato di amministrazione al 1° gennaio dell’esercizio cui il rendiconto si riferisce </a:t>
            </a:r>
          </a:p>
          <a:p>
            <a:pPr marL="285750" indent="-285750" algn="just">
              <a:buFontTx/>
              <a:buChar char="-"/>
            </a:pPr>
            <a:r>
              <a:rPr lang="it-IT" b="1" i="1" dirty="0">
                <a:solidFill>
                  <a:srgbClr val="FF0000"/>
                </a:solidFill>
                <a:latin typeface="Century Gothic" pitchFamily="34" charset="0"/>
                <a:cs typeface="Times New Roman" panose="02020603050405020304" pitchFamily="18" charset="0"/>
              </a:rPr>
              <a:t>gli utilizzi del fondo crediti di dubbia esigibilità effettuati per la cancellazione o lo stralcio dei crediti</a:t>
            </a:r>
          </a:p>
          <a:p>
            <a:pPr algn="just"/>
            <a:r>
              <a:rPr lang="it-IT" b="1" i="1" dirty="0">
                <a:solidFill>
                  <a:srgbClr val="FF0000"/>
                </a:solidFill>
                <a:latin typeface="Century Gothic" pitchFamily="34" charset="0"/>
                <a:cs typeface="Times New Roman" panose="02020603050405020304" pitchFamily="18" charset="0"/>
              </a:rPr>
              <a:t>+ l'importo definitivamente accantonato nel bilancio di previsione per il Fondo crediti di dubbia esigibilità, nell’esercizio cui il rendiconto si riferisce</a:t>
            </a:r>
          </a:p>
          <a:p>
            <a:pPr algn="just"/>
            <a:endParaRPr lang="it-IT" b="1" i="1" dirty="0">
              <a:solidFill>
                <a:srgbClr val="FF0000"/>
              </a:solidFill>
              <a:latin typeface="Century Gothic" pitchFamily="34" charset="0"/>
              <a:cs typeface="Times New Roman" panose="02020603050405020304" pitchFamily="18" charset="0"/>
            </a:endParaRPr>
          </a:p>
          <a:p>
            <a:pPr algn="just"/>
            <a:r>
              <a:rPr lang="it-IT" b="1" i="1" dirty="0">
                <a:solidFill>
                  <a:srgbClr val="FF0000"/>
                </a:solidFill>
                <a:latin typeface="Century Gothic" pitchFamily="34" charset="0"/>
                <a:cs typeface="Times New Roman" panose="02020603050405020304" pitchFamily="18" charset="0"/>
              </a:rPr>
              <a:t>L’adozione di tale facoltà è effettuata tenendo conto  della situazione finanziaria complessiva dell’ente  e del rischio di rinviare oneri all’esercizio 2019 . (modifica D.M. 20/05/2015)</a:t>
            </a:r>
          </a:p>
        </p:txBody>
      </p:sp>
    </p:spTree>
    <p:extLst>
      <p:ext uri="{BB962C8B-B14F-4D97-AF65-F5344CB8AC3E}">
        <p14:creationId xmlns:p14="http://schemas.microsoft.com/office/powerpoint/2010/main" val="28186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asellaDiTesto 4"/>
          <p:cNvSpPr txBox="1"/>
          <p:nvPr/>
        </p:nvSpPr>
        <p:spPr>
          <a:xfrm>
            <a:off x="947651" y="1739900"/>
            <a:ext cx="10337800" cy="480131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b="1" i="1" dirty="0">
                <a:solidFill>
                  <a:schemeClr val="dk1"/>
                </a:solidFill>
                <a:latin typeface="Century Gothic" pitchFamily="34" charset="0"/>
                <a:cs typeface="Times New Roman" panose="02020603050405020304" pitchFamily="18" charset="0"/>
              </a:rPr>
              <a:t>Per determinare il fondo crediti di dubbia esigibilità, che in contabilità finanziaria deve intendersi come un fondo rischi, diretto ad evitare che le entrate di dubbia esigibilità, previste ed accertate nel corso dell’esercizio, possano finanziare delle spese esigibili nel corso del medesimo esercizio, in occasione della predisposizione del bilancio di previsione è necessario:</a:t>
            </a:r>
          </a:p>
          <a:p>
            <a:pPr marL="342900" indent="-342900" algn="just">
              <a:buAutoNum type="arabicParenR"/>
            </a:pPr>
            <a:r>
              <a:rPr lang="it-IT" b="1" i="1" dirty="0">
                <a:solidFill>
                  <a:schemeClr val="dk1"/>
                </a:solidFill>
                <a:latin typeface="Century Gothic" pitchFamily="34" charset="0"/>
                <a:cs typeface="Times New Roman" panose="02020603050405020304" pitchFamily="18" charset="0"/>
              </a:rPr>
              <a:t>individuare le categorie di entrate stanziate che possono dare luogo a crediti di dubbia e difficile esazione. La scelta del livello di analisi, è lasciata al singolo ente, il quale può decidere di fare riferimento alle tipologie o di scendere ad un maggiore livello di analisi, costituito dalle categorie, o dai capitoli. </a:t>
            </a:r>
          </a:p>
          <a:p>
            <a:pPr algn="just"/>
            <a:r>
              <a:rPr lang="it-IT" b="1" i="1" dirty="0">
                <a:solidFill>
                  <a:schemeClr val="dk1"/>
                </a:solidFill>
                <a:latin typeface="Century Gothic" pitchFamily="34" charset="0"/>
                <a:cs typeface="Times New Roman" panose="02020603050405020304" pitchFamily="18" charset="0"/>
              </a:rPr>
              <a:t>Non richiedono l’accantonamento al fondo crediti di dubbia esigibilità:</a:t>
            </a:r>
          </a:p>
          <a:p>
            <a:pPr algn="just"/>
            <a:r>
              <a:rPr lang="it-IT" b="1" i="1" dirty="0">
                <a:solidFill>
                  <a:schemeClr val="dk1"/>
                </a:solidFill>
                <a:latin typeface="Century Gothic" pitchFamily="34" charset="0"/>
                <a:cs typeface="Times New Roman" panose="02020603050405020304" pitchFamily="18" charset="0"/>
              </a:rPr>
              <a:t>a)	i crediti da altre amministrazioni pubbliche, in quanto destinate ad essere accertate a seguito dell’assunzione dell’impegno da parte dell’amministrazione erogante,  </a:t>
            </a:r>
          </a:p>
          <a:p>
            <a:pPr algn="just"/>
            <a:r>
              <a:rPr lang="it-IT" b="1" i="1" dirty="0">
                <a:solidFill>
                  <a:schemeClr val="dk1"/>
                </a:solidFill>
                <a:latin typeface="Century Gothic" pitchFamily="34" charset="0"/>
                <a:cs typeface="Times New Roman" panose="02020603050405020304" pitchFamily="18" charset="0"/>
              </a:rPr>
              <a:t>b)	 i crediti assistiti da fidejussione, </a:t>
            </a:r>
          </a:p>
          <a:p>
            <a:pPr algn="just"/>
            <a:r>
              <a:rPr lang="it-IT" b="1" i="1" dirty="0">
                <a:solidFill>
                  <a:schemeClr val="dk1"/>
                </a:solidFill>
                <a:latin typeface="Century Gothic" pitchFamily="34" charset="0"/>
                <a:cs typeface="Times New Roman" panose="02020603050405020304" pitchFamily="18" charset="0"/>
              </a:rPr>
              <a:t>c)	le entrate tributarie che, sulla base dei nuovi principi sono accertate per cassa.</a:t>
            </a:r>
          </a:p>
          <a:p>
            <a:pPr algn="just"/>
            <a:r>
              <a:rPr lang="it-IT" b="1" i="1" dirty="0">
                <a:solidFill>
                  <a:schemeClr val="dk1"/>
                </a:solidFill>
                <a:latin typeface="Century Gothic" pitchFamily="34" charset="0"/>
                <a:cs typeface="Times New Roman" panose="02020603050405020304" pitchFamily="18" charset="0"/>
              </a:rPr>
              <a:t> Con riferimento alle entrate che l’ente non considera di dubbia e difficile esazione, per le quali  non si provvede all’accantonamento al fondo crediti di dubbia esigibilità, è necessario dare adeguata illustrazione nella Nota integrativa al bilancio</a:t>
            </a:r>
            <a:r>
              <a:rPr lang="it-IT" b="1" i="1" dirty="0" smtClean="0">
                <a:solidFill>
                  <a:schemeClr val="dk1"/>
                </a:solidFill>
                <a:latin typeface="Century Gothic" pitchFamily="34" charset="0"/>
                <a:cs typeface="Times New Roman" panose="02020603050405020304" pitchFamily="18" charset="0"/>
              </a:rPr>
              <a:t>.</a:t>
            </a:r>
            <a:endParaRPr lang="it-IT" b="1" i="1" dirty="0">
              <a:solidFill>
                <a:schemeClr val="dk1"/>
              </a:solidFill>
              <a:latin typeface="Century Gothic" pitchFamily="34" charset="0"/>
              <a:cs typeface="Times New Roman" panose="02020603050405020304" pitchFamily="18" charset="0"/>
            </a:endParaRPr>
          </a:p>
        </p:txBody>
      </p:sp>
      <p:sp>
        <p:nvSpPr>
          <p:cNvPr id="3" name="Segnaposto numero diapositiva 2"/>
          <p:cNvSpPr>
            <a:spLocks noGrp="1"/>
          </p:cNvSpPr>
          <p:nvPr>
            <p:ph type="sldNum" sz="quarter" idx="12"/>
          </p:nvPr>
        </p:nvSpPr>
        <p:spPr>
          <a:xfrm>
            <a:off x="285750" y="787782"/>
            <a:ext cx="661901" cy="365125"/>
          </a:xfrm>
        </p:spPr>
        <p:txBody>
          <a:bodyPr/>
          <a:lstStyle/>
          <a:p>
            <a:fld id="{D57F1E4F-1CFF-5643-939E-217C01CDF565}" type="slidenum">
              <a:rPr lang="en-US" smtClean="0"/>
              <a:pPr/>
              <a:t>13</a:t>
            </a:fld>
            <a:endParaRPr lang="en-US" dirty="0"/>
          </a:p>
        </p:txBody>
      </p:sp>
      <p:sp>
        <p:nvSpPr>
          <p:cNvPr id="6" name="CasellaDiTesto 5"/>
          <p:cNvSpPr txBox="1"/>
          <p:nvPr/>
        </p:nvSpPr>
        <p:spPr>
          <a:xfrm>
            <a:off x="947651" y="468631"/>
            <a:ext cx="10335489" cy="80021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(1)</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ESEMPIO 5 DETERMINAZIONE DEL FONDO DI DUBBIA ESIGIBILITA’</a:t>
            </a:r>
            <a:endParaRPr lang="it-IT" b="1" i="1" dirty="0">
              <a:latin typeface="Century Gothic" pitchFamily="34" charset="0"/>
              <a:cs typeface="Times New Roman" panose="02020603050405020304" pitchFamily="18" charset="0"/>
            </a:endParaRPr>
          </a:p>
        </p:txBody>
      </p:sp>
    </p:spTree>
    <p:extLst>
      <p:ext uri="{BB962C8B-B14F-4D97-AF65-F5344CB8AC3E}">
        <p14:creationId xmlns:p14="http://schemas.microsoft.com/office/powerpoint/2010/main" val="527951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p:cNvSpPr txBox="1"/>
          <p:nvPr/>
        </p:nvSpPr>
        <p:spPr>
          <a:xfrm>
            <a:off x="600075" y="1625600"/>
            <a:ext cx="11249025" cy="480131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b="1" i="1" dirty="0">
                <a:solidFill>
                  <a:schemeClr val="dk1"/>
                </a:solidFill>
                <a:latin typeface="Century Gothic" pitchFamily="34" charset="0"/>
                <a:cs typeface="Times New Roman" panose="02020603050405020304" pitchFamily="18" charset="0"/>
              </a:rPr>
              <a:t>2)	 calcolare, per ciascuna entrata di cui al punto 1), la media tra incassi in c/competenza e accertamenti degli ultimi 5 esercizi (nel primo esercizio di adozione dei nuovi principi , con riferimento agli incassi in c/competenza e in c/residui). Per le entrate che negli esercizi precedenti all’adozione dei nuovi principi erano state accertate per cassa, il fondo crediti di dubbia esigibilità è determinato sulla base di dati extra-contabili, ad esempio confrontando il totale dei ruoli ordinari emessi negli ultimi cinque anni con gli incassi complessivi (senza distinguere gli incassi relativi ai ruoli ordinari da quelli relativi ai ruoli coattivi) registrati nei medesimi esercizi. La media può essere calcolata secondo le seguenti modalità:</a:t>
            </a:r>
          </a:p>
          <a:p>
            <a:pPr algn="just"/>
            <a:r>
              <a:rPr lang="it-IT" b="1" i="1" dirty="0">
                <a:solidFill>
                  <a:schemeClr val="dk1"/>
                </a:solidFill>
                <a:latin typeface="Century Gothic" pitchFamily="34" charset="0"/>
                <a:cs typeface="Times New Roman" panose="02020603050405020304" pitchFamily="18" charset="0"/>
              </a:rPr>
              <a:t>a.	media semplice (sia la media fra totale incassato e totale accertato, sia la  media dei rapporti annui);</a:t>
            </a:r>
          </a:p>
          <a:p>
            <a:pPr algn="just"/>
            <a:r>
              <a:rPr lang="it-IT" b="1" i="1" dirty="0">
                <a:solidFill>
                  <a:schemeClr val="dk1"/>
                </a:solidFill>
                <a:latin typeface="Century Gothic" pitchFamily="34" charset="0"/>
                <a:cs typeface="Times New Roman" panose="02020603050405020304" pitchFamily="18" charset="0"/>
              </a:rPr>
              <a:t>a.	rapporto tra la sommatoria degli incassi di ciascun anno ponderati con i seguenti pesi: 0,35 in ciascuno degli anni nel biennio precedente e il 0,10 in ciascuno degli anni del primo triennio - rispetto alla sommatoria degli accertamenti di ciascuna anno ponderati con i medesimi pesi indicati per gli incassi;</a:t>
            </a:r>
          </a:p>
          <a:p>
            <a:pPr algn="just"/>
            <a:r>
              <a:rPr lang="it-IT" b="1" i="1" dirty="0">
                <a:solidFill>
                  <a:schemeClr val="dk1"/>
                </a:solidFill>
                <a:latin typeface="Century Gothic" pitchFamily="34" charset="0"/>
                <a:cs typeface="Times New Roman" panose="02020603050405020304" pitchFamily="18" charset="0"/>
              </a:rPr>
              <a:t>b.	media ponderata del rapporto tra incassi e accertamenti registrato in ciascun anno del quinquennio con i seguenti pesi: 0,35 in ciascuno degli anni nel biennio precedente e il  0,10 in ciascuno degli anni del primo triennio;</a:t>
            </a:r>
          </a:p>
        </p:txBody>
      </p:sp>
      <p:sp>
        <p:nvSpPr>
          <p:cNvPr id="5" name="Segnaposto numero diapositiva 4"/>
          <p:cNvSpPr>
            <a:spLocks noGrp="1"/>
          </p:cNvSpPr>
          <p:nvPr>
            <p:ph type="sldNum" sz="quarter" idx="12"/>
          </p:nvPr>
        </p:nvSpPr>
        <p:spPr>
          <a:xfrm>
            <a:off x="242888" y="787782"/>
            <a:ext cx="704763" cy="365125"/>
          </a:xfrm>
        </p:spPr>
        <p:txBody>
          <a:bodyPr/>
          <a:lstStyle/>
          <a:p>
            <a:fld id="{D57F1E4F-1CFF-5643-939E-217C01CDF565}" type="slidenum">
              <a:rPr lang="en-US" smtClean="0"/>
              <a:pPr/>
              <a:t>14</a:t>
            </a:fld>
            <a:endParaRPr lang="en-US" dirty="0"/>
          </a:p>
        </p:txBody>
      </p:sp>
      <p:sp>
        <p:nvSpPr>
          <p:cNvPr id="7" name="CasellaDiTesto 6"/>
          <p:cNvSpPr txBox="1"/>
          <p:nvPr/>
        </p:nvSpPr>
        <p:spPr>
          <a:xfrm>
            <a:off x="947651" y="468631"/>
            <a:ext cx="10335489" cy="80021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(2)</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ESEMPIO 5 DETERMINAZIONE DEL FONDO DI DUBBIA ESIGIBILITA’</a:t>
            </a:r>
            <a:endParaRPr lang="it-IT" b="1" i="1" dirty="0">
              <a:latin typeface="Century Gothic" pitchFamily="34" charset="0"/>
              <a:cs typeface="Times New Roman" panose="02020603050405020304" pitchFamily="18" charset="0"/>
            </a:endParaRPr>
          </a:p>
        </p:txBody>
      </p:sp>
    </p:spTree>
    <p:extLst>
      <p:ext uri="{BB962C8B-B14F-4D97-AF65-F5344CB8AC3E}">
        <p14:creationId xmlns:p14="http://schemas.microsoft.com/office/powerpoint/2010/main" val="4160306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p:cNvSpPr txBox="1"/>
          <p:nvPr/>
        </p:nvSpPr>
        <p:spPr>
          <a:xfrm>
            <a:off x="685800" y="1625600"/>
            <a:ext cx="11163300" cy="480131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b="1" i="1" dirty="0">
                <a:solidFill>
                  <a:schemeClr val="dk1"/>
                </a:solidFill>
                <a:latin typeface="Century Gothic" pitchFamily="34" charset="0"/>
                <a:cs typeface="Times New Roman" panose="02020603050405020304" pitchFamily="18" charset="0"/>
              </a:rPr>
              <a:t>Per ciascuna formula è possibile determinare il rapporto tra incassi di competenza e i relativi accertamenti, considerando tra gli incassi anche le riscossioni effettuate nell’anno successivo  in conto residui dell’anno precedente:</a:t>
            </a:r>
          </a:p>
          <a:p>
            <a:pPr algn="just"/>
            <a:r>
              <a:rPr lang="it-IT" b="1" i="1" dirty="0">
                <a:solidFill>
                  <a:schemeClr val="dk1"/>
                </a:solidFill>
                <a:latin typeface="Century Gothic" pitchFamily="34" charset="0"/>
                <a:cs typeface="Times New Roman" panose="02020603050405020304" pitchFamily="18" charset="0"/>
              </a:rPr>
              <a:t>                   incassi di competenza es. X + incassi esercizio X+1 in c/residui X</a:t>
            </a:r>
          </a:p>
          <a:p>
            <a:pPr algn="just"/>
            <a:r>
              <a:rPr lang="it-IT" b="1" i="1" dirty="0">
                <a:solidFill>
                  <a:schemeClr val="dk1"/>
                </a:solidFill>
                <a:latin typeface="Century Gothic" pitchFamily="34" charset="0"/>
                <a:cs typeface="Times New Roman" panose="02020603050405020304" pitchFamily="18" charset="0"/>
              </a:rPr>
              <a:t>							Accertamenti esercizio X</a:t>
            </a:r>
          </a:p>
          <a:p>
            <a:pPr algn="just"/>
            <a:endParaRPr lang="it-IT" b="1" i="1" dirty="0">
              <a:solidFill>
                <a:schemeClr val="dk1"/>
              </a:solidFill>
              <a:latin typeface="Century Gothic" pitchFamily="34" charset="0"/>
              <a:cs typeface="Times New Roman" panose="02020603050405020304" pitchFamily="18" charset="0"/>
            </a:endParaRPr>
          </a:p>
          <a:p>
            <a:pPr algn="just"/>
            <a:r>
              <a:rPr lang="it-IT" b="1" i="1" dirty="0">
                <a:solidFill>
                  <a:schemeClr val="dk1"/>
                </a:solidFill>
                <a:latin typeface="Century Gothic" pitchFamily="34" charset="0"/>
                <a:cs typeface="Times New Roman" panose="02020603050405020304" pitchFamily="18" charset="0"/>
              </a:rPr>
              <a:t>In tale fattispecie è necessario slittare il quinquennio di riferimento per il calcolo della media, indietro  di un anno.</a:t>
            </a:r>
          </a:p>
          <a:p>
            <a:pPr algn="just"/>
            <a:r>
              <a:rPr lang="it-IT" b="1" i="1" dirty="0">
                <a:solidFill>
                  <a:schemeClr val="dk1"/>
                </a:solidFill>
                <a:latin typeface="Century Gothic" pitchFamily="34" charset="0"/>
                <a:cs typeface="Times New Roman" panose="02020603050405020304" pitchFamily="18" charset="0"/>
              </a:rPr>
              <a:t>Tale adeguamento non riguarda gli esercizi del quinquennio precedente, con riferimento ai quali i principi contabili prevedono di calcolare la media facendo riferimento agli incassi (in c/competenza e in c/residui) e agli accertamenti, ma con riferimento agli esercizi del quinquennio per i quali il principio prevede che la media sia determinata facendo rapporto tra gli incassi di competenza e gli accertamenti dell’anno precedente.</a:t>
            </a:r>
          </a:p>
          <a:p>
            <a:pPr algn="just"/>
            <a:endParaRPr lang="it-IT" b="1" i="1" dirty="0">
              <a:solidFill>
                <a:schemeClr val="dk1"/>
              </a:solidFill>
              <a:latin typeface="Century Gothic" pitchFamily="34" charset="0"/>
              <a:cs typeface="Times New Roman" panose="02020603050405020304" pitchFamily="18" charset="0"/>
            </a:endParaRPr>
          </a:p>
          <a:p>
            <a:pPr algn="just"/>
            <a:r>
              <a:rPr lang="it-IT" b="1" i="1" dirty="0">
                <a:solidFill>
                  <a:schemeClr val="dk1"/>
                </a:solidFill>
                <a:latin typeface="Century Gothic" pitchFamily="34" charset="0"/>
                <a:cs typeface="Times New Roman" panose="02020603050405020304" pitchFamily="18" charset="0"/>
              </a:rPr>
              <a:t>Il responsabile finanziario dell’ente sceglie la modalità di calcolo della media per ciascuna tipologia di entrata o per tutte le tipologie di entrata, indicandone la motivazione nella nota integrativa al bilancio.</a:t>
            </a:r>
          </a:p>
        </p:txBody>
      </p:sp>
      <p:sp>
        <p:nvSpPr>
          <p:cNvPr id="5" name="Segnaposto numero diapositiva 4"/>
          <p:cNvSpPr>
            <a:spLocks noGrp="1"/>
          </p:cNvSpPr>
          <p:nvPr>
            <p:ph type="sldNum" sz="quarter" idx="12"/>
          </p:nvPr>
        </p:nvSpPr>
        <p:spPr>
          <a:xfrm>
            <a:off x="214314" y="787782"/>
            <a:ext cx="685799" cy="365125"/>
          </a:xfrm>
        </p:spPr>
        <p:txBody>
          <a:bodyPr/>
          <a:lstStyle/>
          <a:p>
            <a:fld id="{D57F1E4F-1CFF-5643-939E-217C01CDF565}" type="slidenum">
              <a:rPr lang="en-US" smtClean="0"/>
              <a:pPr/>
              <a:t>15</a:t>
            </a:fld>
            <a:endParaRPr lang="en-US" dirty="0"/>
          </a:p>
        </p:txBody>
      </p:sp>
      <p:sp>
        <p:nvSpPr>
          <p:cNvPr id="6" name="CasellaDiTesto 5"/>
          <p:cNvSpPr txBox="1"/>
          <p:nvPr/>
        </p:nvSpPr>
        <p:spPr>
          <a:xfrm>
            <a:off x="900113" y="468631"/>
            <a:ext cx="10383027" cy="80021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(3)</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ESEMPIO 5 DETERMINAZIONE DEL FONDO DI DUBBIA ESIGIBILITA’</a:t>
            </a:r>
            <a:endParaRPr lang="it-IT" b="1" i="1" dirty="0">
              <a:latin typeface="Century Gothic" pitchFamily="34" charset="0"/>
              <a:cs typeface="Times New Roman" panose="02020603050405020304" pitchFamily="18" charset="0"/>
            </a:endParaRPr>
          </a:p>
        </p:txBody>
      </p:sp>
    </p:spTree>
    <p:extLst>
      <p:ext uri="{BB962C8B-B14F-4D97-AF65-F5344CB8AC3E}">
        <p14:creationId xmlns:p14="http://schemas.microsoft.com/office/powerpoint/2010/main" val="7846049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p:cNvSpPr txBox="1"/>
          <p:nvPr/>
        </p:nvSpPr>
        <p:spPr>
          <a:xfrm>
            <a:off x="900113" y="1625600"/>
            <a:ext cx="10948987" cy="480131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b="1" i="1" dirty="0">
                <a:solidFill>
                  <a:schemeClr val="dk1"/>
                </a:solidFill>
                <a:latin typeface="Century Gothic" pitchFamily="34" charset="0"/>
                <a:cs typeface="Times New Roman" panose="02020603050405020304" pitchFamily="18" charset="0"/>
              </a:rPr>
              <a:t>Nel secondo anno di applicazione dei nuovi principi:</a:t>
            </a:r>
          </a:p>
          <a:p>
            <a:pPr algn="just"/>
            <a:r>
              <a:rPr lang="it-IT" b="1" i="1" dirty="0">
                <a:solidFill>
                  <a:schemeClr val="dk1"/>
                </a:solidFill>
                <a:latin typeface="Century Gothic" pitchFamily="34" charset="0"/>
                <a:cs typeface="Times New Roman" panose="02020603050405020304" pitchFamily="18" charset="0"/>
              </a:rPr>
              <a:t>a)	 per le entrate accertate per competenza la media è calcolata facendo riferimento agli incassi (in c/competenza e in c/residui) e agli accertamenti del primo quadriennio del quinquennio precedente e al rapporto tra gli incassi di competenza e gli accertamenti dell’anno precedente. E così via negli anni successivi.;</a:t>
            </a:r>
          </a:p>
          <a:p>
            <a:pPr algn="just"/>
            <a:r>
              <a:rPr lang="it-IT" b="1" i="1" dirty="0">
                <a:solidFill>
                  <a:schemeClr val="dk1"/>
                </a:solidFill>
                <a:latin typeface="Century Gothic" pitchFamily="34" charset="0"/>
                <a:cs typeface="Times New Roman" panose="02020603050405020304" pitchFamily="18" charset="0"/>
              </a:rPr>
              <a:t>b)	per le entrate  accertate per cassa, si calcola la media facendo riferimento a i dati extra-contabili dei primi quattro anni del quinquennio precedente e ai dati contabili rilevati nell’ esercizio precedente. E così via negli anni successivi.</a:t>
            </a:r>
          </a:p>
          <a:p>
            <a:pPr algn="just"/>
            <a:r>
              <a:rPr lang="it-IT" b="1" i="1" dirty="0">
                <a:solidFill>
                  <a:schemeClr val="dk1"/>
                </a:solidFill>
                <a:latin typeface="Century Gothic" pitchFamily="34" charset="0"/>
                <a:cs typeface="Times New Roman" panose="02020603050405020304" pitchFamily="18" charset="0"/>
              </a:rPr>
              <a:t>Dopo 5 anni dall’adozione del principio della competenza finanziaria a regime, fondo crediti di dubbia esigibilità è determinato sulla base della media, calcolata come media semplice, calcolata rispetto agli incassi in c/competenza e agli accertamenti nel quinquennio precedente. </a:t>
            </a:r>
          </a:p>
          <a:p>
            <a:pPr algn="just"/>
            <a:r>
              <a:rPr lang="it-IT" b="1" i="1" dirty="0">
                <a:solidFill>
                  <a:schemeClr val="dk1"/>
                </a:solidFill>
                <a:latin typeface="Century Gothic" pitchFamily="34" charset="0"/>
                <a:cs typeface="Times New Roman" panose="02020603050405020304" pitchFamily="18" charset="0"/>
              </a:rPr>
              <a:t>Per le entrate di nuova istituzione (per le quali non esiste una evidenza storica), nel primo anno la quantificazione del fondo è rimessa alla prudente valutazione degli enti. A decorrere dall’anno successivo, la quantificazione è effettuata con il criterio generale riferito agli anni precedenti. </a:t>
            </a:r>
          </a:p>
          <a:p>
            <a:pPr algn="just"/>
            <a:r>
              <a:rPr lang="it-IT" b="1" i="1" dirty="0">
                <a:solidFill>
                  <a:schemeClr val="dk1"/>
                </a:solidFill>
                <a:latin typeface="Century Gothic" pitchFamily="34" charset="0"/>
                <a:cs typeface="Times New Roman" panose="02020603050405020304" pitchFamily="18" charset="0"/>
              </a:rPr>
              <a:t>Il fondo crediti di dubbia esigibilità dell’esercizio è determinato applicando all’importo complessivo degli stanziamenti di ciascuna delle entrate di cui al punto 1) una percentuale pari al complemento a 100 delle medie di cui al punto 2). </a:t>
            </a:r>
          </a:p>
        </p:txBody>
      </p:sp>
      <p:sp>
        <p:nvSpPr>
          <p:cNvPr id="5" name="Segnaposto numero diapositiva 4"/>
          <p:cNvSpPr>
            <a:spLocks noGrp="1"/>
          </p:cNvSpPr>
          <p:nvPr>
            <p:ph type="sldNum" sz="quarter" idx="12"/>
          </p:nvPr>
        </p:nvSpPr>
        <p:spPr>
          <a:xfrm>
            <a:off x="128588" y="787782"/>
            <a:ext cx="771525" cy="365125"/>
          </a:xfrm>
        </p:spPr>
        <p:txBody>
          <a:bodyPr/>
          <a:lstStyle/>
          <a:p>
            <a:fld id="{D57F1E4F-1CFF-5643-939E-217C01CDF565}" type="slidenum">
              <a:rPr lang="en-US" smtClean="0"/>
              <a:pPr/>
              <a:t>16</a:t>
            </a:fld>
            <a:endParaRPr lang="en-US" dirty="0"/>
          </a:p>
        </p:txBody>
      </p:sp>
      <p:sp>
        <p:nvSpPr>
          <p:cNvPr id="6" name="CasellaDiTesto 5"/>
          <p:cNvSpPr txBox="1"/>
          <p:nvPr/>
        </p:nvSpPr>
        <p:spPr>
          <a:xfrm>
            <a:off x="900113" y="468631"/>
            <a:ext cx="10383027" cy="80021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(4)</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ESEMPIO 5 DETERMINAZIONE DEL FONDO DI DUBBIA ESIGIBILITA’</a:t>
            </a:r>
            <a:endParaRPr lang="it-IT" b="1" i="1" dirty="0">
              <a:latin typeface="Century Gothic" pitchFamily="34" charset="0"/>
              <a:cs typeface="Times New Roman" panose="02020603050405020304" pitchFamily="18" charset="0"/>
            </a:endParaRPr>
          </a:p>
        </p:txBody>
      </p:sp>
    </p:spTree>
    <p:extLst>
      <p:ext uri="{BB962C8B-B14F-4D97-AF65-F5344CB8AC3E}">
        <p14:creationId xmlns:p14="http://schemas.microsoft.com/office/powerpoint/2010/main" val="2225496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p:cNvSpPr txBox="1"/>
          <p:nvPr/>
        </p:nvSpPr>
        <p:spPr>
          <a:xfrm>
            <a:off x="900113" y="1625600"/>
            <a:ext cx="10383027" cy="35548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b="1" i="1" dirty="0">
                <a:latin typeface="Century Gothic" pitchFamily="34" charset="0"/>
                <a:cs typeface="Times New Roman" panose="02020603050405020304" pitchFamily="18" charset="0"/>
              </a:rPr>
              <a:t>E’ possibile effettuare svalutazioni di importo maggiore, dandone adeguata motivazione nella relazione al bilancio. </a:t>
            </a:r>
          </a:p>
          <a:p>
            <a:pPr algn="just"/>
            <a:r>
              <a:rPr lang="it-IT" b="1" i="1" dirty="0" smtClean="0">
                <a:latin typeface="Century Gothic" pitchFamily="34" charset="0"/>
                <a:cs typeface="Times New Roman" panose="02020603050405020304" pitchFamily="18" charset="0"/>
              </a:rPr>
              <a:t>Esempio</a:t>
            </a:r>
            <a:r>
              <a:rPr lang="it-IT" b="1" i="1" dirty="0">
                <a:latin typeface="Century Gothic" pitchFamily="34" charset="0"/>
                <a:cs typeface="Times New Roman" panose="02020603050405020304" pitchFamily="18" charset="0"/>
              </a:rPr>
              <a:t>: se per le entrate riguardanti “Proventi da famiglie derivanti dall’attività di controllo e repressione delle irregolarità e degli illeciti”, nel quinquennio precedente la percentuale media di incasso è stata del 55%, la quota del fondo crediti di dubbia esigibilità riguardante tale entrata è determinato applicando la percentuale del 45% (100 – 55) all’importo degli stanziamenti riguardanti i “Proventi da famiglie derivanti dall’attività di controllo e repressione delle irregolarità e degli illeciti”.</a:t>
            </a:r>
          </a:p>
          <a:p>
            <a:pPr algn="just"/>
            <a:r>
              <a:rPr lang="it-IT" b="1" i="1" dirty="0">
                <a:latin typeface="Century Gothic" pitchFamily="34" charset="0"/>
                <a:cs typeface="Times New Roman" panose="02020603050405020304" pitchFamily="18" charset="0"/>
              </a:rPr>
              <a:t>Le percentuali determinate con il procedimento sopra descritto sono utilizzate per la determinazione degli accantonamenti al fondo crediti di dubbia esigibilità stanziati in ciascuno degli esercizi compresi nel bilancio di previsione. </a:t>
            </a:r>
          </a:p>
          <a:p>
            <a:pPr algn="just">
              <a:lnSpc>
                <a:spcPct val="150000"/>
              </a:lnSpc>
            </a:pPr>
            <a:endParaRPr lang="it-IT"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a:xfrm>
            <a:off x="214314" y="787782"/>
            <a:ext cx="685799" cy="365125"/>
          </a:xfrm>
        </p:spPr>
        <p:txBody>
          <a:bodyPr/>
          <a:lstStyle/>
          <a:p>
            <a:fld id="{D57F1E4F-1CFF-5643-939E-217C01CDF565}" type="slidenum">
              <a:rPr lang="en-US" smtClean="0"/>
              <a:pPr/>
              <a:t>17</a:t>
            </a:fld>
            <a:endParaRPr lang="en-US" dirty="0"/>
          </a:p>
        </p:txBody>
      </p:sp>
      <p:sp>
        <p:nvSpPr>
          <p:cNvPr id="6" name="CasellaDiTesto 5"/>
          <p:cNvSpPr txBox="1"/>
          <p:nvPr/>
        </p:nvSpPr>
        <p:spPr>
          <a:xfrm>
            <a:off x="900113" y="468631"/>
            <a:ext cx="10383027" cy="80021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(5)</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ESEMPIO 5 DETERMINAZIONE DEL FONDO DI DUBBIA ESIGIBILITA’</a:t>
            </a:r>
            <a:endParaRPr lang="it-IT" b="1" i="1" dirty="0">
              <a:latin typeface="Century Gothic" pitchFamily="34" charset="0"/>
              <a:cs typeface="Times New Roman" panose="02020603050405020304" pitchFamily="18" charset="0"/>
            </a:endParaRPr>
          </a:p>
        </p:txBody>
      </p:sp>
    </p:spTree>
    <p:extLst>
      <p:ext uri="{BB962C8B-B14F-4D97-AF65-F5344CB8AC3E}">
        <p14:creationId xmlns:p14="http://schemas.microsoft.com/office/powerpoint/2010/main" val="41550559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p:cNvSpPr txBox="1"/>
          <p:nvPr/>
        </p:nvSpPr>
        <p:spPr>
          <a:xfrm>
            <a:off x="900113" y="1625600"/>
            <a:ext cx="10948987" cy="480131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b="1" i="1" dirty="0">
                <a:solidFill>
                  <a:schemeClr val="dk1"/>
                </a:solidFill>
                <a:latin typeface="Century Gothic" pitchFamily="34" charset="0"/>
                <a:cs typeface="Times New Roman" panose="02020603050405020304" pitchFamily="18" charset="0"/>
              </a:rPr>
              <a:t>In corso di esercizio (almeno in sede di assestamento del bilancio e, in ogni caso,  attraverso una variazione di bilancio di competenza del Consiglio), con riferimento al medesimo livello di analisi che è stato seguito per il punto 1), si verifica la necessità di adeguare il fondo crediti di dubbia esigibilità in considerazione del livello degli stanziamenti e degli accertamenti.</a:t>
            </a:r>
          </a:p>
          <a:p>
            <a:pPr algn="just"/>
            <a:r>
              <a:rPr lang="it-IT" b="1" i="1" dirty="0">
                <a:solidFill>
                  <a:schemeClr val="dk1"/>
                </a:solidFill>
                <a:latin typeface="Century Gothic" pitchFamily="34" charset="0"/>
                <a:cs typeface="Times New Roman" panose="02020603050405020304" pitchFamily="18" charset="0"/>
              </a:rPr>
              <a:t>A tal fine si applica la percentuale utilizzata in occasione della predisposizione del bilancio di previsione all’importo maggiore tra lo stanziamento e l’accertamento rilevato alla data in cui si procede all’adeguamento, e si  individua l’importo del fondo crediti di dubbia esigibilità cui è necessario adeguarsi, a meno che il complemento a 100 dell’incidenza percentuale degli incassi di competenza rispetto  agli accertamenti in c/competenza dell’esercizio (o all’importo degli stanziamenti di competenza se maggiore di quello accertato) non risulti inferiore alla percentuale dell’accantonamento al fondo crediti utilizzata in sede di bilancio. In tal caso, per determinare il fondo crediti cui è necessario adeguarsi, si fa riferimento a  tale minore percentuale. </a:t>
            </a:r>
          </a:p>
          <a:p>
            <a:pPr algn="just"/>
            <a:r>
              <a:rPr lang="it-IT" b="1" i="1" dirty="0">
                <a:solidFill>
                  <a:schemeClr val="dk1"/>
                </a:solidFill>
                <a:latin typeface="Century Gothic" pitchFamily="34" charset="0"/>
                <a:cs typeface="Times New Roman" panose="02020603050405020304" pitchFamily="18" charset="0"/>
              </a:rPr>
              <a:t>Anche in sede di verifica della congruità dello stanziamento di bilancio, nel primo esercizio di applicazione della riforma, è possibile continuare a fare riferimento al 50% dell’accantonamento minimo determinato applicando il presente principio contabile, e nel secondo esercizio al 75% di tale importo. </a:t>
            </a:r>
          </a:p>
        </p:txBody>
      </p:sp>
      <p:sp>
        <p:nvSpPr>
          <p:cNvPr id="5" name="Segnaposto numero diapositiva 4"/>
          <p:cNvSpPr>
            <a:spLocks noGrp="1"/>
          </p:cNvSpPr>
          <p:nvPr>
            <p:ph type="sldNum" sz="quarter" idx="12"/>
          </p:nvPr>
        </p:nvSpPr>
        <p:spPr>
          <a:xfrm>
            <a:off x="0" y="787782"/>
            <a:ext cx="900113" cy="365125"/>
          </a:xfrm>
        </p:spPr>
        <p:txBody>
          <a:bodyPr/>
          <a:lstStyle/>
          <a:p>
            <a:fld id="{D57F1E4F-1CFF-5643-939E-217C01CDF565}" type="slidenum">
              <a:rPr lang="en-US" smtClean="0"/>
              <a:pPr/>
              <a:t>18</a:t>
            </a:fld>
            <a:endParaRPr lang="en-US" dirty="0"/>
          </a:p>
        </p:txBody>
      </p:sp>
      <p:sp>
        <p:nvSpPr>
          <p:cNvPr id="6" name="CasellaDiTesto 5"/>
          <p:cNvSpPr txBox="1"/>
          <p:nvPr/>
        </p:nvSpPr>
        <p:spPr>
          <a:xfrm>
            <a:off x="900113" y="468631"/>
            <a:ext cx="10383027" cy="80021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(6)</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ESEMPIO 5 DETERMINAZIONE DEL FONDO DI DUBBIA ESIGIBILITA’</a:t>
            </a:r>
            <a:endParaRPr lang="it-IT" b="1" i="1" dirty="0">
              <a:latin typeface="Century Gothic" pitchFamily="34" charset="0"/>
              <a:cs typeface="Times New Roman" panose="02020603050405020304" pitchFamily="18" charset="0"/>
            </a:endParaRPr>
          </a:p>
        </p:txBody>
      </p:sp>
    </p:spTree>
    <p:extLst>
      <p:ext uri="{BB962C8B-B14F-4D97-AF65-F5344CB8AC3E}">
        <p14:creationId xmlns:p14="http://schemas.microsoft.com/office/powerpoint/2010/main" val="2466043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p:cNvSpPr txBox="1"/>
          <p:nvPr/>
        </p:nvSpPr>
        <p:spPr>
          <a:xfrm>
            <a:off x="900113" y="1625600"/>
            <a:ext cx="10383027" cy="452431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b="1" i="1" dirty="0">
                <a:solidFill>
                  <a:schemeClr val="dk1"/>
                </a:solidFill>
                <a:latin typeface="Century Gothic" pitchFamily="34" charset="0"/>
                <a:cs typeface="Times New Roman" panose="02020603050405020304" pitchFamily="18" charset="0"/>
              </a:rPr>
              <a:t>Esempi: con riferimento all’esempio precedente, lo stanziamento del capitolo riguardante i proventi derivanti dalle sanzioni per violazione al codice della strada è 1.000. Conseguentemente l’accantonamento al  fondo crediti di dubbia esigibilità dell’esercizio è 450. </a:t>
            </a:r>
          </a:p>
          <a:p>
            <a:pPr algn="just"/>
            <a:r>
              <a:rPr lang="it-IT" b="1" i="1" dirty="0">
                <a:solidFill>
                  <a:schemeClr val="dk1"/>
                </a:solidFill>
                <a:latin typeface="Century Gothic" pitchFamily="34" charset="0"/>
                <a:cs typeface="Times New Roman" panose="02020603050405020304" pitchFamily="18" charset="0"/>
              </a:rPr>
              <a:t>- In occasione dell’assestamento si verifica che lo stanziamento non è stato variato, mentre gli accertamenti sono pari a 1200 e gli incassi in c/competenza sono pari a 500.  In occasione dell’assestamento l’ente procede all’adeguamento degli stanziamenti almeno agli accertamenti</a:t>
            </a:r>
          </a:p>
          <a:p>
            <a:pPr algn="just"/>
            <a:r>
              <a:rPr lang="it-IT" b="1" i="1" dirty="0">
                <a:solidFill>
                  <a:schemeClr val="dk1"/>
                </a:solidFill>
                <a:latin typeface="Century Gothic" pitchFamily="34" charset="0"/>
                <a:cs typeface="Times New Roman" panose="02020603050405020304" pitchFamily="18" charset="0"/>
              </a:rPr>
              <a:t>Si calcola il rapporto tra gli incassi e gli accertamenti (pari a 41,7%), e si confronta  il conseguente complemento a 100, pari a  58,3%, con la percentuale utilizzata per il bilancio di previsione ai fini del  calcolo del fondo crediti di dubbia esigibilità (pari al 45%).  </a:t>
            </a:r>
          </a:p>
          <a:p>
            <a:pPr algn="just"/>
            <a:endParaRPr lang="it-IT" b="1" i="1" dirty="0">
              <a:solidFill>
                <a:schemeClr val="dk1"/>
              </a:solidFill>
              <a:latin typeface="Century Gothic" pitchFamily="34" charset="0"/>
              <a:cs typeface="Times New Roman" panose="02020603050405020304" pitchFamily="18" charset="0"/>
            </a:endParaRPr>
          </a:p>
          <a:p>
            <a:pPr algn="just"/>
            <a:r>
              <a:rPr lang="it-IT" b="1" i="1" dirty="0">
                <a:solidFill>
                  <a:schemeClr val="dk1"/>
                </a:solidFill>
                <a:latin typeface="Century Gothic" pitchFamily="34" charset="0"/>
                <a:cs typeface="Times New Roman" panose="02020603050405020304" pitchFamily="18" charset="0"/>
              </a:rPr>
              <a:t>Considerato che l’andamento degli incassi nel corso dell’anno non consente di migliorare la percentuale di accantonamento al fondo, si conserva la percentuale del 45%, applicandola all’importo di 1.200. L’importo del fondo crediti cui è necessario adeguarsi è 540.</a:t>
            </a:r>
          </a:p>
        </p:txBody>
      </p:sp>
      <p:sp>
        <p:nvSpPr>
          <p:cNvPr id="5" name="Segnaposto numero diapositiva 4"/>
          <p:cNvSpPr>
            <a:spLocks noGrp="1"/>
          </p:cNvSpPr>
          <p:nvPr>
            <p:ph type="sldNum" sz="quarter" idx="12"/>
          </p:nvPr>
        </p:nvSpPr>
        <p:spPr>
          <a:xfrm>
            <a:off x="114300" y="787782"/>
            <a:ext cx="785813" cy="365125"/>
          </a:xfrm>
        </p:spPr>
        <p:txBody>
          <a:bodyPr/>
          <a:lstStyle/>
          <a:p>
            <a:fld id="{D57F1E4F-1CFF-5643-939E-217C01CDF565}" type="slidenum">
              <a:rPr lang="en-US" smtClean="0"/>
              <a:pPr/>
              <a:t>19</a:t>
            </a:fld>
            <a:endParaRPr lang="en-US" dirty="0"/>
          </a:p>
        </p:txBody>
      </p:sp>
      <p:sp>
        <p:nvSpPr>
          <p:cNvPr id="6" name="CasellaDiTesto 5"/>
          <p:cNvSpPr txBox="1"/>
          <p:nvPr/>
        </p:nvSpPr>
        <p:spPr>
          <a:xfrm>
            <a:off x="900113" y="468631"/>
            <a:ext cx="10383027" cy="80021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(7)</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ESEMPIO 5 DETERMINAZIONE DEL FONDO DI DUBBIA ESIGIBILITA’</a:t>
            </a:r>
            <a:endParaRPr lang="it-IT" b="1" i="1" dirty="0">
              <a:latin typeface="Century Gothic" pitchFamily="34" charset="0"/>
              <a:cs typeface="Times New Roman" panose="02020603050405020304" pitchFamily="18" charset="0"/>
            </a:endParaRPr>
          </a:p>
        </p:txBody>
      </p:sp>
    </p:spTree>
    <p:extLst>
      <p:ext uri="{BB962C8B-B14F-4D97-AF65-F5344CB8AC3E}">
        <p14:creationId xmlns:p14="http://schemas.microsoft.com/office/powerpoint/2010/main" val="2403244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olo 1"/>
          <p:cNvSpPr>
            <a:spLocks noGrp="1"/>
          </p:cNvSpPr>
          <p:nvPr>
            <p:ph type="title"/>
          </p:nvPr>
        </p:nvSpPr>
        <p:spPr/>
        <p:txBody>
          <a:bodyPr/>
          <a:lstStyle/>
          <a:p>
            <a:r>
              <a:rPr lang="it-IT" dirty="0" smtClean="0"/>
              <a:t>INQUADRAMENTO NORMATIVO (1) </a:t>
            </a:r>
            <a:endParaRPr lang="it-IT" dirty="0"/>
          </a:p>
        </p:txBody>
      </p:sp>
      <p:sp>
        <p:nvSpPr>
          <p:cNvPr id="6" name="Rettangolo 5"/>
          <p:cNvSpPr/>
          <p:nvPr/>
        </p:nvSpPr>
        <p:spPr>
          <a:xfrm>
            <a:off x="1619909" y="2836076"/>
            <a:ext cx="8879792" cy="10829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endParaRPr lang="it-IT" sz="3900" b="1" kern="1200" dirty="0">
              <a:solidFill>
                <a:schemeClr val="tx1"/>
              </a:solidFill>
            </a:endParaRPr>
          </a:p>
        </p:txBody>
      </p:sp>
      <p:graphicFrame>
        <p:nvGraphicFramePr>
          <p:cNvPr id="10" name="Segnaposto contenuto 4"/>
          <p:cNvGraphicFramePr>
            <a:graphicFrameLocks/>
          </p:cNvGraphicFramePr>
          <p:nvPr>
            <p:extLst>
              <p:ext uri="{D42A27DB-BD31-4B8C-83A1-F6EECF244321}">
                <p14:modId xmlns:p14="http://schemas.microsoft.com/office/powerpoint/2010/main" val="3174015342"/>
              </p:ext>
            </p:extLst>
          </p:nvPr>
        </p:nvGraphicFramePr>
        <p:xfrm>
          <a:off x="451803" y="2334126"/>
          <a:ext cx="8915400" cy="4182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olo 1"/>
          <p:cNvSpPr txBox="1">
            <a:spLocks/>
          </p:cNvSpPr>
          <p:nvPr/>
        </p:nvSpPr>
        <p:spPr>
          <a:xfrm>
            <a:off x="1485900" y="514350"/>
            <a:ext cx="10056813" cy="8001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it-IT" sz="3200" b="1" dirty="0" smtClean="0"/>
              <a:t>INQUADRAMENTO</a:t>
            </a:r>
            <a:r>
              <a:rPr lang="it-IT" b="1" dirty="0" smtClean="0"/>
              <a:t> NORMATIVO (1) </a:t>
            </a:r>
            <a:endParaRPr lang="it-IT" b="1" dirty="0"/>
          </a:p>
        </p:txBody>
      </p:sp>
      <p:sp>
        <p:nvSpPr>
          <p:cNvPr id="4" name="Segnaposto numero diapositiva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893356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p:cNvSpPr txBox="1"/>
          <p:nvPr/>
        </p:nvSpPr>
        <p:spPr>
          <a:xfrm>
            <a:off x="900113" y="1600200"/>
            <a:ext cx="10383027" cy="424731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b="1" i="1" dirty="0">
                <a:solidFill>
                  <a:schemeClr val="dk1"/>
                </a:solidFill>
                <a:latin typeface="Century Gothic" pitchFamily="34" charset="0"/>
                <a:cs typeface="Times New Roman" panose="02020603050405020304" pitchFamily="18" charset="0"/>
              </a:rPr>
              <a:t>Per garantire il pareggio di bilancio, lo stanziamento relativo alle entrate derivanti dalle sanzioni per violazione al codice della strada, che ha registrato maggiori accertamenti rispetto allo stanziamento,   è incrementato almeno di 90.</a:t>
            </a:r>
          </a:p>
          <a:p>
            <a:pPr algn="just"/>
            <a:r>
              <a:rPr lang="it-IT" b="1" i="1" dirty="0">
                <a:solidFill>
                  <a:schemeClr val="dk1"/>
                </a:solidFill>
                <a:latin typeface="Century Gothic" pitchFamily="34" charset="0"/>
                <a:cs typeface="Times New Roman" panose="02020603050405020304" pitchFamily="18" charset="0"/>
              </a:rPr>
              <a:t>- Il 31 agosto, si decide di incrementare lo stanziamento del capitolo relativo alle entrate derivanti dalle sanzioni per violazione al codice della strada e di portarlo a 2400. A tale data gli accertamenti sono pari a 2000 e gli incassi sono pari a 1500.</a:t>
            </a:r>
          </a:p>
          <a:p>
            <a:pPr algn="just"/>
            <a:r>
              <a:rPr lang="it-IT" b="1" i="1" dirty="0">
                <a:solidFill>
                  <a:schemeClr val="dk1"/>
                </a:solidFill>
                <a:latin typeface="Century Gothic" pitchFamily="34" charset="0"/>
                <a:cs typeface="Times New Roman" panose="02020603050405020304" pitchFamily="18" charset="0"/>
              </a:rPr>
              <a:t>Si calcola il rapporto tra gli incassi e lo stanziamento (pari al 62,5%) e il correlato complemento a 100 pari a 37,5% che risulta inferiore alla percentuale del 45% applicata in sede di bilancio.  </a:t>
            </a:r>
          </a:p>
          <a:p>
            <a:pPr algn="just"/>
            <a:r>
              <a:rPr lang="it-IT" b="1" i="1" dirty="0">
                <a:solidFill>
                  <a:schemeClr val="dk1"/>
                </a:solidFill>
                <a:latin typeface="Century Gothic" pitchFamily="34" charset="0"/>
                <a:cs typeface="Times New Roman" panose="02020603050405020304" pitchFamily="18" charset="0"/>
              </a:rPr>
              <a:t>Si ridetermina pertanto la percentuale da adottare per il calcolo del fondo crediti di dubbia esigibilità, , pari al 37,5%, da applicare a 2400 (l’importo maggiore tra lo stanziato e l’accertamento) e si individua l’importo cui il fondo crediti di dubbia esigibilità deve essere adeguato ( pari a 900).</a:t>
            </a:r>
          </a:p>
          <a:p>
            <a:pPr algn="just"/>
            <a:r>
              <a:rPr lang="it-IT" b="1" i="1" dirty="0">
                <a:solidFill>
                  <a:schemeClr val="dk1"/>
                </a:solidFill>
                <a:latin typeface="Century Gothic" pitchFamily="34" charset="0"/>
                <a:cs typeface="Times New Roman" panose="02020603050405020304" pitchFamily="18" charset="0"/>
              </a:rPr>
              <a:t>Infine si incrementa il fondo crediti di dubbia esigibilità di 360 (pari alla differenza tra 900 e 540). </a:t>
            </a:r>
          </a:p>
        </p:txBody>
      </p:sp>
      <p:sp>
        <p:nvSpPr>
          <p:cNvPr id="5" name="Segnaposto numero diapositiva 4"/>
          <p:cNvSpPr>
            <a:spLocks noGrp="1"/>
          </p:cNvSpPr>
          <p:nvPr>
            <p:ph type="sldNum" sz="quarter" idx="12"/>
          </p:nvPr>
        </p:nvSpPr>
        <p:spPr>
          <a:xfrm>
            <a:off x="114300" y="787782"/>
            <a:ext cx="785813" cy="365125"/>
          </a:xfrm>
        </p:spPr>
        <p:txBody>
          <a:bodyPr/>
          <a:lstStyle/>
          <a:p>
            <a:fld id="{D57F1E4F-1CFF-5643-939E-217C01CDF565}" type="slidenum">
              <a:rPr lang="en-US" smtClean="0"/>
              <a:pPr/>
              <a:t>20</a:t>
            </a:fld>
            <a:endParaRPr lang="en-US" dirty="0"/>
          </a:p>
        </p:txBody>
      </p:sp>
      <p:sp>
        <p:nvSpPr>
          <p:cNvPr id="6" name="CasellaDiTesto 5"/>
          <p:cNvSpPr txBox="1"/>
          <p:nvPr/>
        </p:nvSpPr>
        <p:spPr>
          <a:xfrm>
            <a:off x="900113" y="468631"/>
            <a:ext cx="10383027" cy="80021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(8)</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ESEMPIO 5 DETERMINAZIONE DEL FONDO DI DUBBIA ESIGIBILITA’</a:t>
            </a:r>
            <a:endParaRPr lang="it-IT" b="1" i="1" dirty="0">
              <a:latin typeface="Century Gothic" pitchFamily="34" charset="0"/>
              <a:cs typeface="Times New Roman" panose="02020603050405020304" pitchFamily="18" charset="0"/>
            </a:endParaRPr>
          </a:p>
        </p:txBody>
      </p:sp>
    </p:spTree>
    <p:extLst>
      <p:ext uri="{BB962C8B-B14F-4D97-AF65-F5344CB8AC3E}">
        <p14:creationId xmlns:p14="http://schemas.microsoft.com/office/powerpoint/2010/main" val="5573697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p:cNvSpPr txBox="1"/>
          <p:nvPr/>
        </p:nvSpPr>
        <p:spPr>
          <a:xfrm>
            <a:off x="900113" y="1600200"/>
            <a:ext cx="10383027" cy="39703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b="1" i="1" dirty="0">
                <a:solidFill>
                  <a:schemeClr val="dk1"/>
                </a:solidFill>
                <a:latin typeface="Century Gothic" pitchFamily="34" charset="0"/>
                <a:cs typeface="Times New Roman" panose="02020603050405020304" pitchFamily="18" charset="0"/>
              </a:rPr>
              <a:t>- Il 30 novembre, in occasione dell’ultima variazione di bilancio, si verifica che, per il capitolo delle entrate derivanti dalle sanzioni per violazione al codice della strada, gli accertamenti sono pari a 2200 e gli incassi sono pari a 2000.</a:t>
            </a:r>
          </a:p>
          <a:p>
            <a:pPr algn="just"/>
            <a:r>
              <a:rPr lang="it-IT" b="1" i="1" dirty="0">
                <a:solidFill>
                  <a:schemeClr val="dk1"/>
                </a:solidFill>
                <a:latin typeface="Century Gothic" pitchFamily="34" charset="0"/>
                <a:cs typeface="Times New Roman" panose="02020603050405020304" pitchFamily="18" charset="0"/>
              </a:rPr>
              <a:t>Si calcola il rapporto tra gli incassi e lo stanziamento (pari al 83,3%) e il correlato complemento a 100, pari al 16,7%, che si confronta con la percentuale del fondo crediti di dubbia esigibilità del 37,5% applicata in bilancio e, di conseguenza è possibile ridurre la percentuale da utilizzare per calcolare il fondo crediti di dubbia esigibilità. </a:t>
            </a:r>
          </a:p>
          <a:p>
            <a:pPr algn="just"/>
            <a:r>
              <a:rPr lang="it-IT" b="1" i="1" dirty="0">
                <a:solidFill>
                  <a:schemeClr val="dk1"/>
                </a:solidFill>
                <a:latin typeface="Century Gothic" pitchFamily="34" charset="0"/>
                <a:cs typeface="Times New Roman" panose="02020603050405020304" pitchFamily="18" charset="0"/>
              </a:rPr>
              <a:t>A tal fine si applica tale percentuale, pari al 16,7% a 2400 (l’importo maggiore tra lo stanziato e  l’accertamento) e si individua l’importo cui il fondo crediti di dubbia esigibilità deve essere adeguato ( pari a 401).</a:t>
            </a:r>
          </a:p>
          <a:p>
            <a:pPr algn="just"/>
            <a:r>
              <a:rPr lang="it-IT" b="1" i="1" dirty="0">
                <a:solidFill>
                  <a:schemeClr val="dk1"/>
                </a:solidFill>
                <a:latin typeface="Century Gothic" pitchFamily="34" charset="0"/>
                <a:cs typeface="Times New Roman" panose="02020603050405020304" pitchFamily="18" charset="0"/>
              </a:rPr>
              <a:t>Risulta possibile ridurre di 499 lo stanziamento del fondo crediti di dubbia esigibilità (pari alla differenza tra 900 e 401). </a:t>
            </a:r>
          </a:p>
          <a:p>
            <a:pPr algn="just"/>
            <a:endParaRPr lang="it-IT" dirty="0">
              <a:latin typeface="Times New Roman" panose="02020603050405020304" pitchFamily="18" charset="0"/>
              <a:cs typeface="Times New Roman" panose="02020603050405020304" pitchFamily="18" charset="0"/>
            </a:endParaRPr>
          </a:p>
          <a:p>
            <a:pPr algn="just"/>
            <a:r>
              <a:rPr lang="it-IT" dirty="0">
                <a:latin typeface="Times New Roman" panose="02020603050405020304" pitchFamily="18" charset="0"/>
                <a:cs typeface="Times New Roman" panose="02020603050405020304" pitchFamily="18" charset="0"/>
              </a:rPr>
              <a:t>	</a:t>
            </a:r>
          </a:p>
        </p:txBody>
      </p:sp>
      <p:sp>
        <p:nvSpPr>
          <p:cNvPr id="5" name="Segnaposto numero diapositiva 4"/>
          <p:cNvSpPr>
            <a:spLocks noGrp="1"/>
          </p:cNvSpPr>
          <p:nvPr>
            <p:ph type="sldNum" sz="quarter" idx="12"/>
          </p:nvPr>
        </p:nvSpPr>
        <p:spPr>
          <a:xfrm>
            <a:off x="100014" y="787782"/>
            <a:ext cx="800099" cy="365125"/>
          </a:xfrm>
        </p:spPr>
        <p:txBody>
          <a:bodyPr/>
          <a:lstStyle/>
          <a:p>
            <a:fld id="{D57F1E4F-1CFF-5643-939E-217C01CDF565}" type="slidenum">
              <a:rPr lang="en-US" smtClean="0"/>
              <a:pPr/>
              <a:t>21</a:t>
            </a:fld>
            <a:endParaRPr lang="en-US" dirty="0"/>
          </a:p>
        </p:txBody>
      </p:sp>
      <p:sp>
        <p:nvSpPr>
          <p:cNvPr id="6" name="CasellaDiTesto 5"/>
          <p:cNvSpPr txBox="1"/>
          <p:nvPr/>
        </p:nvSpPr>
        <p:spPr>
          <a:xfrm>
            <a:off x="900113" y="468631"/>
            <a:ext cx="10383027" cy="80021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(9)</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ESEMPIO 5 DETERMINAZIONE DEL FONDO DI DUBBIA ESIGIBILITA’</a:t>
            </a:r>
            <a:endParaRPr lang="it-IT" b="1" i="1" dirty="0">
              <a:latin typeface="Century Gothic" pitchFamily="34" charset="0"/>
              <a:cs typeface="Times New Roman" panose="02020603050405020304" pitchFamily="18" charset="0"/>
            </a:endParaRPr>
          </a:p>
        </p:txBody>
      </p:sp>
    </p:spTree>
    <p:extLst>
      <p:ext uri="{BB962C8B-B14F-4D97-AF65-F5344CB8AC3E}">
        <p14:creationId xmlns:p14="http://schemas.microsoft.com/office/powerpoint/2010/main" val="17417736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171451" y="787782"/>
            <a:ext cx="628650" cy="365125"/>
          </a:xfrm>
        </p:spPr>
        <p:txBody>
          <a:bodyPr/>
          <a:lstStyle/>
          <a:p>
            <a:fld id="{D57F1E4F-1CFF-5643-939E-217C01CDF565}" type="slidenum">
              <a:rPr lang="en-US" smtClean="0"/>
              <a:pPr/>
              <a:t>22</a:t>
            </a:fld>
            <a:endParaRPr lang="en-US" dirty="0"/>
          </a:p>
        </p:txBody>
      </p:sp>
      <p:sp>
        <p:nvSpPr>
          <p:cNvPr id="3" name="CasellaDiTesto 2"/>
          <p:cNvSpPr txBox="1"/>
          <p:nvPr/>
        </p:nvSpPr>
        <p:spPr>
          <a:xfrm>
            <a:off x="900113" y="468631"/>
            <a:ext cx="10383027" cy="80021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(10)</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ESEMPIO 5 DETERMINAZIONE DEL FONDO DI DUBBIA ESIGIBILITA’</a:t>
            </a:r>
            <a:endParaRPr lang="it-IT" b="1" i="1" dirty="0">
              <a:latin typeface="Century Gothic" pitchFamily="34" charset="0"/>
              <a:cs typeface="Times New Roman" panose="02020603050405020304" pitchFamily="18"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886796368"/>
              </p:ext>
            </p:extLst>
          </p:nvPr>
        </p:nvGraphicFramePr>
        <p:xfrm>
          <a:off x="900113" y="2076979"/>
          <a:ext cx="10040939" cy="3859108"/>
        </p:xfrm>
        <a:graphic>
          <a:graphicData uri="http://schemas.openxmlformats.org/drawingml/2006/table">
            <a:tbl>
              <a:tblPr firstRow="1" bandRow="1">
                <a:tableStyleId>{5C22544A-7EE6-4342-B048-85BDC9FD1C3A}</a:tableStyleId>
              </a:tblPr>
              <a:tblGrid>
                <a:gridCol w="1339852"/>
                <a:gridCol w="1971675"/>
                <a:gridCol w="1600200"/>
                <a:gridCol w="1671637"/>
                <a:gridCol w="2085975"/>
                <a:gridCol w="1371600"/>
              </a:tblGrid>
              <a:tr h="736177">
                <a:tc>
                  <a:txBody>
                    <a:bodyPr/>
                    <a:lstStyle/>
                    <a:p>
                      <a:endParaRPr lang="it-IT" dirty="0"/>
                    </a:p>
                  </a:txBody>
                  <a:tcPr/>
                </a:tc>
                <a:tc>
                  <a:txBody>
                    <a:bodyPr/>
                    <a:lstStyle/>
                    <a:p>
                      <a:r>
                        <a:rPr lang="it-IT" dirty="0" smtClean="0"/>
                        <a:t>STANZIAMENTO</a:t>
                      </a:r>
                      <a:endParaRPr lang="it-IT" dirty="0"/>
                    </a:p>
                  </a:txBody>
                  <a:tcPr/>
                </a:tc>
                <a:tc>
                  <a:txBody>
                    <a:bodyPr/>
                    <a:lstStyle/>
                    <a:p>
                      <a:r>
                        <a:rPr lang="it-IT" dirty="0" smtClean="0"/>
                        <a:t>ACCERTATO</a:t>
                      </a:r>
                      <a:endParaRPr lang="it-IT" dirty="0"/>
                    </a:p>
                  </a:txBody>
                  <a:tcPr/>
                </a:tc>
                <a:tc>
                  <a:txBody>
                    <a:bodyPr/>
                    <a:lstStyle/>
                    <a:p>
                      <a:r>
                        <a:rPr lang="it-IT" dirty="0" smtClean="0"/>
                        <a:t>INCASSATO</a:t>
                      </a:r>
                      <a:endParaRPr lang="it-IT" dirty="0"/>
                    </a:p>
                  </a:txBody>
                  <a:tcPr/>
                </a:tc>
                <a:tc>
                  <a:txBody>
                    <a:bodyPr/>
                    <a:lstStyle/>
                    <a:p>
                      <a:r>
                        <a:rPr lang="it-IT" dirty="0" smtClean="0"/>
                        <a:t>F.DO</a:t>
                      </a:r>
                      <a:r>
                        <a:rPr lang="it-IT" baseline="0" dirty="0" smtClean="0"/>
                        <a:t> CREDITI DI DUBBIA ESIGIBILITA’</a:t>
                      </a:r>
                      <a:endParaRPr lang="it-IT" dirty="0"/>
                    </a:p>
                  </a:txBody>
                  <a:tcPr/>
                </a:tc>
                <a:tc>
                  <a:txBody>
                    <a:bodyPr/>
                    <a:lstStyle/>
                    <a:p>
                      <a:r>
                        <a:rPr lang="it-IT" dirty="0" smtClean="0"/>
                        <a:t>% FONDO</a:t>
                      </a:r>
                      <a:endParaRPr lang="it-IT" dirty="0"/>
                    </a:p>
                  </a:txBody>
                  <a:tcPr/>
                </a:tc>
              </a:tr>
              <a:tr h="736177">
                <a:tc>
                  <a:txBody>
                    <a:bodyPr/>
                    <a:lstStyle/>
                    <a:p>
                      <a:r>
                        <a:rPr lang="it-IT" dirty="0" smtClean="0"/>
                        <a:t>BP</a:t>
                      </a:r>
                      <a:endParaRPr lang="it-IT" dirty="0"/>
                    </a:p>
                  </a:txBody>
                  <a:tcPr anchor="ctr"/>
                </a:tc>
                <a:tc>
                  <a:txBody>
                    <a:bodyPr/>
                    <a:lstStyle/>
                    <a:p>
                      <a:pPr algn="ctr"/>
                      <a:r>
                        <a:rPr lang="it-IT" dirty="0" smtClean="0"/>
                        <a:t>1.000</a:t>
                      </a:r>
                      <a:endParaRPr lang="it-IT" dirty="0"/>
                    </a:p>
                  </a:txBody>
                  <a:tcPr anchor="ctr"/>
                </a:tc>
                <a:tc>
                  <a:txBody>
                    <a:bodyPr/>
                    <a:lstStyle/>
                    <a:p>
                      <a:pPr algn="ctr"/>
                      <a:endParaRPr lang="it-IT" dirty="0"/>
                    </a:p>
                  </a:txBody>
                  <a:tcPr anchor="ctr"/>
                </a:tc>
                <a:tc>
                  <a:txBody>
                    <a:bodyPr/>
                    <a:lstStyle/>
                    <a:p>
                      <a:pPr algn="ctr"/>
                      <a:endParaRPr lang="it-IT"/>
                    </a:p>
                  </a:txBody>
                  <a:tcPr anchor="ctr"/>
                </a:tc>
                <a:tc>
                  <a:txBody>
                    <a:bodyPr/>
                    <a:lstStyle/>
                    <a:p>
                      <a:pPr algn="ctr"/>
                      <a:r>
                        <a:rPr lang="it-IT" dirty="0" smtClean="0"/>
                        <a:t>450</a:t>
                      </a:r>
                      <a:endParaRPr lang="it-IT" dirty="0"/>
                    </a:p>
                  </a:txBody>
                  <a:tcPr anchor="ctr"/>
                </a:tc>
                <a:tc>
                  <a:txBody>
                    <a:bodyPr/>
                    <a:lstStyle/>
                    <a:p>
                      <a:pPr algn="ctr"/>
                      <a:r>
                        <a:rPr lang="it-IT" dirty="0" smtClean="0"/>
                        <a:t>45%</a:t>
                      </a:r>
                      <a:endParaRPr lang="it-IT" dirty="0"/>
                    </a:p>
                  </a:txBody>
                  <a:tcPr anchor="ctr"/>
                </a:tc>
              </a:tr>
              <a:tr h="736177">
                <a:tc>
                  <a:txBody>
                    <a:bodyPr/>
                    <a:lstStyle/>
                    <a:p>
                      <a:r>
                        <a:rPr lang="it-IT" dirty="0" smtClean="0"/>
                        <a:t>ASSEST.</a:t>
                      </a:r>
                      <a:endParaRPr lang="it-IT" dirty="0"/>
                    </a:p>
                  </a:txBody>
                  <a:tcPr anchor="ctr"/>
                </a:tc>
                <a:tc>
                  <a:txBody>
                    <a:bodyPr/>
                    <a:lstStyle/>
                    <a:p>
                      <a:pPr algn="ctr"/>
                      <a:r>
                        <a:rPr lang="it-IT" dirty="0" smtClean="0"/>
                        <a:t>1.000</a:t>
                      </a:r>
                      <a:endParaRPr lang="it-IT" dirty="0"/>
                    </a:p>
                  </a:txBody>
                  <a:tcPr anchor="ctr"/>
                </a:tc>
                <a:tc>
                  <a:txBody>
                    <a:bodyPr/>
                    <a:lstStyle/>
                    <a:p>
                      <a:pPr algn="ctr"/>
                      <a:r>
                        <a:rPr lang="it-IT" dirty="0" smtClean="0"/>
                        <a:t>1.200</a:t>
                      </a:r>
                      <a:endParaRPr lang="it-IT" dirty="0"/>
                    </a:p>
                  </a:txBody>
                  <a:tcPr anchor="ctr"/>
                </a:tc>
                <a:tc>
                  <a:txBody>
                    <a:bodyPr/>
                    <a:lstStyle/>
                    <a:p>
                      <a:pPr algn="ctr"/>
                      <a:r>
                        <a:rPr lang="it-IT" dirty="0" smtClean="0"/>
                        <a:t>500</a:t>
                      </a:r>
                      <a:endParaRPr lang="it-IT" dirty="0"/>
                    </a:p>
                  </a:txBody>
                  <a:tcPr anchor="ctr"/>
                </a:tc>
                <a:tc>
                  <a:txBody>
                    <a:bodyPr/>
                    <a:lstStyle/>
                    <a:p>
                      <a:pPr algn="ctr"/>
                      <a:r>
                        <a:rPr lang="it-IT" dirty="0" smtClean="0"/>
                        <a:t>540</a:t>
                      </a:r>
                      <a:endParaRPr lang="it-IT" dirty="0"/>
                    </a:p>
                  </a:txBody>
                  <a:tcPr anchor="ctr"/>
                </a:tc>
                <a:tc>
                  <a:txBody>
                    <a:bodyPr/>
                    <a:lstStyle/>
                    <a:p>
                      <a:pPr algn="ctr"/>
                      <a:r>
                        <a:rPr lang="it-IT" dirty="0" smtClean="0"/>
                        <a:t>45%</a:t>
                      </a:r>
                      <a:endParaRPr lang="it-IT" dirty="0"/>
                    </a:p>
                  </a:txBody>
                  <a:tcPr anchor="ctr"/>
                </a:tc>
              </a:tr>
              <a:tr h="736177">
                <a:tc>
                  <a:txBody>
                    <a:bodyPr/>
                    <a:lstStyle/>
                    <a:p>
                      <a:r>
                        <a:rPr lang="it-IT" dirty="0" smtClean="0"/>
                        <a:t>AGOSTO</a:t>
                      </a:r>
                      <a:endParaRPr lang="it-IT" dirty="0"/>
                    </a:p>
                  </a:txBody>
                  <a:tcPr anchor="ctr"/>
                </a:tc>
                <a:tc>
                  <a:txBody>
                    <a:bodyPr/>
                    <a:lstStyle/>
                    <a:p>
                      <a:pPr algn="ctr"/>
                      <a:r>
                        <a:rPr lang="it-IT" dirty="0" smtClean="0"/>
                        <a:t>2.400</a:t>
                      </a:r>
                      <a:endParaRPr lang="it-IT" dirty="0"/>
                    </a:p>
                  </a:txBody>
                  <a:tcPr anchor="ctr"/>
                </a:tc>
                <a:tc>
                  <a:txBody>
                    <a:bodyPr/>
                    <a:lstStyle/>
                    <a:p>
                      <a:pPr algn="ctr"/>
                      <a:r>
                        <a:rPr lang="it-IT" dirty="0" smtClean="0"/>
                        <a:t>2.000</a:t>
                      </a:r>
                      <a:endParaRPr lang="it-IT" dirty="0"/>
                    </a:p>
                  </a:txBody>
                  <a:tcPr anchor="ctr"/>
                </a:tc>
                <a:tc>
                  <a:txBody>
                    <a:bodyPr/>
                    <a:lstStyle/>
                    <a:p>
                      <a:pPr algn="ctr"/>
                      <a:r>
                        <a:rPr lang="it-IT" dirty="0" smtClean="0"/>
                        <a:t>1.500</a:t>
                      </a:r>
                      <a:endParaRPr lang="it-IT" dirty="0"/>
                    </a:p>
                  </a:txBody>
                  <a:tcPr anchor="ctr"/>
                </a:tc>
                <a:tc>
                  <a:txBody>
                    <a:bodyPr/>
                    <a:lstStyle/>
                    <a:p>
                      <a:pPr algn="ctr"/>
                      <a:r>
                        <a:rPr lang="it-IT" dirty="0" smtClean="0"/>
                        <a:t>900</a:t>
                      </a:r>
                      <a:endParaRPr lang="it-IT" dirty="0"/>
                    </a:p>
                  </a:txBody>
                  <a:tcPr anchor="ctr"/>
                </a:tc>
                <a:tc>
                  <a:txBody>
                    <a:bodyPr/>
                    <a:lstStyle/>
                    <a:p>
                      <a:pPr algn="ctr"/>
                      <a:r>
                        <a:rPr lang="it-IT" dirty="0" smtClean="0"/>
                        <a:t>37,5%</a:t>
                      </a:r>
                      <a:endParaRPr lang="it-IT" dirty="0"/>
                    </a:p>
                  </a:txBody>
                  <a:tcPr anchor="ctr"/>
                </a:tc>
              </a:tr>
              <a:tr h="736177">
                <a:tc>
                  <a:txBody>
                    <a:bodyPr/>
                    <a:lstStyle/>
                    <a:p>
                      <a:r>
                        <a:rPr lang="it-IT" dirty="0" smtClean="0"/>
                        <a:t>OTTOBRE</a:t>
                      </a:r>
                      <a:endParaRPr lang="it-IT" dirty="0"/>
                    </a:p>
                  </a:txBody>
                  <a:tcPr anchor="ctr"/>
                </a:tc>
                <a:tc>
                  <a:txBody>
                    <a:bodyPr/>
                    <a:lstStyle/>
                    <a:p>
                      <a:pPr algn="ctr"/>
                      <a:r>
                        <a:rPr lang="it-IT" dirty="0" smtClean="0"/>
                        <a:t>2.400</a:t>
                      </a:r>
                      <a:endParaRPr lang="it-IT" dirty="0"/>
                    </a:p>
                  </a:txBody>
                  <a:tcPr anchor="ctr"/>
                </a:tc>
                <a:tc>
                  <a:txBody>
                    <a:bodyPr/>
                    <a:lstStyle/>
                    <a:p>
                      <a:pPr algn="ctr"/>
                      <a:r>
                        <a:rPr lang="it-IT" dirty="0" smtClean="0"/>
                        <a:t>2.200</a:t>
                      </a:r>
                      <a:endParaRPr lang="it-IT" dirty="0"/>
                    </a:p>
                  </a:txBody>
                  <a:tcPr anchor="ctr"/>
                </a:tc>
                <a:tc>
                  <a:txBody>
                    <a:bodyPr/>
                    <a:lstStyle/>
                    <a:p>
                      <a:pPr algn="ctr"/>
                      <a:r>
                        <a:rPr lang="it-IT" dirty="0" smtClean="0"/>
                        <a:t>2.000</a:t>
                      </a:r>
                      <a:endParaRPr lang="it-IT" dirty="0"/>
                    </a:p>
                  </a:txBody>
                  <a:tcPr anchor="ctr"/>
                </a:tc>
                <a:tc>
                  <a:txBody>
                    <a:bodyPr/>
                    <a:lstStyle/>
                    <a:p>
                      <a:pPr algn="ctr"/>
                      <a:r>
                        <a:rPr lang="it-IT" dirty="0" smtClean="0"/>
                        <a:t>401</a:t>
                      </a:r>
                      <a:endParaRPr lang="it-IT" dirty="0"/>
                    </a:p>
                  </a:txBody>
                  <a:tcPr anchor="ctr"/>
                </a:tc>
                <a:tc>
                  <a:txBody>
                    <a:bodyPr/>
                    <a:lstStyle/>
                    <a:p>
                      <a:pPr algn="ctr"/>
                      <a:r>
                        <a:rPr lang="it-IT" dirty="0" smtClean="0"/>
                        <a:t>16,7%</a:t>
                      </a:r>
                      <a:endParaRPr lang="it-IT" dirty="0"/>
                    </a:p>
                  </a:txBody>
                  <a:tcPr anchor="ctr"/>
                </a:tc>
              </a:tr>
            </a:tbl>
          </a:graphicData>
        </a:graphic>
      </p:graphicFrame>
    </p:spTree>
    <p:extLst>
      <p:ext uri="{BB962C8B-B14F-4D97-AF65-F5344CB8AC3E}">
        <p14:creationId xmlns:p14="http://schemas.microsoft.com/office/powerpoint/2010/main" val="515961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p:cNvSpPr txBox="1"/>
          <p:nvPr/>
        </p:nvSpPr>
        <p:spPr>
          <a:xfrm>
            <a:off x="945340" y="1557337"/>
            <a:ext cx="10337800" cy="507831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b="1" i="1" dirty="0">
                <a:solidFill>
                  <a:schemeClr val="dk1"/>
                </a:solidFill>
                <a:latin typeface="Century Gothic" pitchFamily="34" charset="0"/>
                <a:cs typeface="Times New Roman" panose="02020603050405020304" pitchFamily="18" charset="0"/>
              </a:rPr>
              <a:t>In occasione della redazione del rendiconto è verificata la congruità del fondo crediti di dubbia esigibilità accantonata nel risultato di amministrazione, facendo riferimento all’importo complessivo dei residui attivi, sia di competenza dell’esercizio cui si riferisce il rendiconto,  sia degli esercizi precedenti.</a:t>
            </a:r>
          </a:p>
          <a:p>
            <a:pPr algn="just"/>
            <a:r>
              <a:rPr lang="it-IT" b="1" i="1" dirty="0">
                <a:solidFill>
                  <a:schemeClr val="dk1"/>
                </a:solidFill>
                <a:latin typeface="Century Gothic" pitchFamily="34" charset="0"/>
                <a:cs typeface="Times New Roman" panose="02020603050405020304" pitchFamily="18" charset="0"/>
              </a:rPr>
              <a:t>A tal fine si si provvede:</a:t>
            </a:r>
          </a:p>
          <a:p>
            <a:pPr algn="just"/>
            <a:r>
              <a:rPr lang="it-IT" b="1" i="1" dirty="0">
                <a:solidFill>
                  <a:schemeClr val="dk1"/>
                </a:solidFill>
                <a:latin typeface="Century Gothic" pitchFamily="34" charset="0"/>
                <a:cs typeface="Times New Roman" panose="02020603050405020304" pitchFamily="18" charset="0"/>
              </a:rPr>
              <a:t>b1) a determinare, per ciascuna delle categorie di entrate di cui al punto 1), l’importo dei residui complessivo come risultano alla fine dell’esercizio appena concluso, a seguito dell’operazione di </a:t>
            </a:r>
            <a:r>
              <a:rPr lang="it-IT" b="1" i="1" dirty="0" err="1">
                <a:solidFill>
                  <a:schemeClr val="dk1"/>
                </a:solidFill>
                <a:latin typeface="Century Gothic" pitchFamily="34" charset="0"/>
                <a:cs typeface="Times New Roman" panose="02020603050405020304" pitchFamily="18" charset="0"/>
              </a:rPr>
              <a:t>riaccertamento</a:t>
            </a:r>
            <a:r>
              <a:rPr lang="it-IT" b="1" i="1" dirty="0">
                <a:solidFill>
                  <a:schemeClr val="dk1"/>
                </a:solidFill>
                <a:latin typeface="Century Gothic" pitchFamily="34" charset="0"/>
                <a:cs typeface="Times New Roman" panose="02020603050405020304" pitchFamily="18" charset="0"/>
              </a:rPr>
              <a:t> ordinario di cui all’articolo 3, comma 4, del presente decreto;</a:t>
            </a:r>
          </a:p>
          <a:p>
            <a:pPr algn="just"/>
            <a:r>
              <a:rPr lang="it-IT" b="1" i="1" dirty="0">
                <a:solidFill>
                  <a:schemeClr val="dk1"/>
                </a:solidFill>
                <a:latin typeface="Century Gothic" pitchFamily="34" charset="0"/>
                <a:cs typeface="Times New Roman" panose="02020603050405020304" pitchFamily="18" charset="0"/>
              </a:rPr>
              <a:t>b2) a calcolare, in corrispondenza di ciascun entrata di cui al punto b1), la media del rapporto tra gli incassi (in c/residui) e l’importo dei residui attivi all’inizio di ogni anno degli ultimi 5 esercizi. L’importo dei residui attivi all’inizio di ciascun anno degli ultimi 5 esercizi può essere ridotto  di una percentuale pari all’incidenza dei residui attivi di cui alle lettera b) e d) del prospetto di cui al punto 9.3 riguardante il </a:t>
            </a:r>
            <a:r>
              <a:rPr lang="it-IT" b="1" i="1" dirty="0" err="1">
                <a:solidFill>
                  <a:schemeClr val="dk1"/>
                </a:solidFill>
                <a:latin typeface="Century Gothic" pitchFamily="34" charset="0"/>
                <a:cs typeface="Times New Roman" panose="02020603050405020304" pitchFamily="18" charset="0"/>
              </a:rPr>
              <a:t>riaccertamento</a:t>
            </a:r>
            <a:r>
              <a:rPr lang="it-IT" b="1" i="1" dirty="0">
                <a:solidFill>
                  <a:schemeClr val="dk1"/>
                </a:solidFill>
                <a:latin typeface="Century Gothic" pitchFamily="34" charset="0"/>
                <a:cs typeface="Times New Roman" panose="02020603050405020304" pitchFamily="18" charset="0"/>
              </a:rPr>
              <a:t> straordinario dei residui rispetto al totale dei residui attivi risultante dal rendiconto 2014. Tale percentuale di riduzione può essere applicata in occasione della determinazione del fondo crediti di dubbia esigibilità da accantonare nel risultato di amministrazione degli esercizi successivi, con riferimento alle annualità precedenti all’avvio della </a:t>
            </a:r>
            <a:r>
              <a:rPr lang="it-IT" b="1" i="1" dirty="0" smtClean="0">
                <a:solidFill>
                  <a:schemeClr val="dk1"/>
                </a:solidFill>
                <a:latin typeface="Century Gothic" pitchFamily="34" charset="0"/>
                <a:cs typeface="Times New Roman" panose="02020603050405020304" pitchFamily="18" charset="0"/>
              </a:rPr>
              <a:t>riforma</a:t>
            </a:r>
            <a:endParaRPr lang="it-IT" b="1" i="1" dirty="0">
              <a:solidFill>
                <a:schemeClr val="dk1"/>
              </a:solidFill>
              <a:latin typeface="Century Gothic" pitchFamily="34" charset="0"/>
              <a:cs typeface="Times New Roman" panose="02020603050405020304" pitchFamily="18" charset="0"/>
            </a:endParaRPr>
          </a:p>
        </p:txBody>
      </p:sp>
      <p:sp>
        <p:nvSpPr>
          <p:cNvPr id="5" name="Segnaposto numero diapositiva 4"/>
          <p:cNvSpPr>
            <a:spLocks noGrp="1"/>
          </p:cNvSpPr>
          <p:nvPr>
            <p:ph type="sldNum" sz="quarter" idx="12"/>
          </p:nvPr>
        </p:nvSpPr>
        <p:spPr>
          <a:xfrm>
            <a:off x="142876" y="787782"/>
            <a:ext cx="757237" cy="365125"/>
          </a:xfrm>
        </p:spPr>
        <p:txBody>
          <a:bodyPr/>
          <a:lstStyle/>
          <a:p>
            <a:fld id="{D57F1E4F-1CFF-5643-939E-217C01CDF565}" type="slidenum">
              <a:rPr lang="en-US" smtClean="0"/>
              <a:pPr/>
              <a:t>23</a:t>
            </a:fld>
            <a:endParaRPr lang="en-US" dirty="0"/>
          </a:p>
        </p:txBody>
      </p:sp>
      <p:sp>
        <p:nvSpPr>
          <p:cNvPr id="6" name="CasellaDiTesto 5"/>
          <p:cNvSpPr txBox="1"/>
          <p:nvPr/>
        </p:nvSpPr>
        <p:spPr>
          <a:xfrm>
            <a:off x="900113" y="468631"/>
            <a:ext cx="10383027" cy="80021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(11)</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ESEMPIO 5 DETERMINAZIONE DEL FONDO DI DUBBIA ESIGIBILITA’</a:t>
            </a:r>
            <a:endParaRPr lang="it-IT" b="1" i="1" dirty="0">
              <a:latin typeface="Century Gothic" pitchFamily="34" charset="0"/>
              <a:cs typeface="Times New Roman" panose="02020603050405020304" pitchFamily="18" charset="0"/>
            </a:endParaRPr>
          </a:p>
        </p:txBody>
      </p:sp>
    </p:spTree>
    <p:extLst>
      <p:ext uri="{BB962C8B-B14F-4D97-AF65-F5344CB8AC3E}">
        <p14:creationId xmlns:p14="http://schemas.microsoft.com/office/powerpoint/2010/main" val="30402070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p:cNvSpPr txBox="1"/>
          <p:nvPr/>
        </p:nvSpPr>
        <p:spPr>
          <a:xfrm>
            <a:off x="900113" y="1600200"/>
            <a:ext cx="10383027" cy="369331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b="1" i="1" dirty="0">
                <a:solidFill>
                  <a:schemeClr val="dk1"/>
                </a:solidFill>
                <a:latin typeface="Century Gothic" pitchFamily="34" charset="0"/>
                <a:cs typeface="Times New Roman" panose="02020603050405020304" pitchFamily="18" charset="0"/>
              </a:rPr>
              <a:t>b3) ad applicare all’importo complessivo dei residui classificati secondo le modalità di cui al punto b1) una percentuale pari al complemento a 100 delle medie di cui al punto b2). </a:t>
            </a:r>
          </a:p>
          <a:p>
            <a:pPr algn="just"/>
            <a:r>
              <a:rPr lang="it-IT" b="1" i="1" dirty="0">
                <a:solidFill>
                  <a:schemeClr val="dk1"/>
                </a:solidFill>
                <a:latin typeface="Century Gothic" pitchFamily="34" charset="0"/>
                <a:cs typeface="Times New Roman" panose="02020603050405020304" pitchFamily="18" charset="0"/>
              </a:rPr>
              <a:t>Con riferimento alla lettera b2) la media può essere calcolata secondo le seguenti modalità:</a:t>
            </a:r>
          </a:p>
          <a:p>
            <a:pPr algn="just"/>
            <a:r>
              <a:rPr lang="it-IT" b="1" i="1" dirty="0">
                <a:solidFill>
                  <a:schemeClr val="dk1"/>
                </a:solidFill>
                <a:latin typeface="Century Gothic" pitchFamily="34" charset="0"/>
                <a:cs typeface="Times New Roman" panose="02020603050405020304" pitchFamily="18" charset="0"/>
              </a:rPr>
              <a:t>b.	media semplice (sia la media fra totale incassato e totale accertato, sia la  media dei rapporti annui);</a:t>
            </a:r>
          </a:p>
          <a:p>
            <a:pPr algn="just"/>
            <a:r>
              <a:rPr lang="it-IT" b="1" i="1" dirty="0">
                <a:solidFill>
                  <a:schemeClr val="dk1"/>
                </a:solidFill>
                <a:latin typeface="Century Gothic" pitchFamily="34" charset="0"/>
                <a:cs typeface="Times New Roman" panose="02020603050405020304" pitchFamily="18" charset="0"/>
              </a:rPr>
              <a:t>c.	rapporto tra la sommatoria degli incassi in c/residui di ciascun anno ponderati con i seguenti pesi: 0,35 in ciascuno degli anni nel biennio precedente e il 0,10 in ciascuno degli anni del primo triennio - rispetto alla sommatoria degli residui attivi al 1° gennaio  di ciascuna anno ponderati con i medesimi pesi indicati per gli incassi;</a:t>
            </a:r>
          </a:p>
          <a:p>
            <a:pPr algn="just"/>
            <a:r>
              <a:rPr lang="it-IT" b="1" i="1" dirty="0">
                <a:solidFill>
                  <a:schemeClr val="dk1"/>
                </a:solidFill>
                <a:latin typeface="Century Gothic" pitchFamily="34" charset="0"/>
                <a:cs typeface="Times New Roman" panose="02020603050405020304" pitchFamily="18" charset="0"/>
              </a:rPr>
              <a:t>d.	media ponderata del rapporto tra incassi in c/residui e i residui attivi all’inizio ciascun anno del quinquennio con i seguenti pesi: 0,35 in ciascuno degli anni nel biennio precedente e il  0,10 in ciascuno degli anni del primo triennio;</a:t>
            </a:r>
          </a:p>
        </p:txBody>
      </p:sp>
      <p:sp>
        <p:nvSpPr>
          <p:cNvPr id="5" name="Segnaposto numero diapositiva 4"/>
          <p:cNvSpPr>
            <a:spLocks noGrp="1"/>
          </p:cNvSpPr>
          <p:nvPr>
            <p:ph type="sldNum" sz="quarter" idx="12"/>
          </p:nvPr>
        </p:nvSpPr>
        <p:spPr>
          <a:xfrm>
            <a:off x="0" y="787782"/>
            <a:ext cx="900113" cy="365125"/>
          </a:xfrm>
        </p:spPr>
        <p:txBody>
          <a:bodyPr/>
          <a:lstStyle/>
          <a:p>
            <a:fld id="{D57F1E4F-1CFF-5643-939E-217C01CDF565}" type="slidenum">
              <a:rPr lang="en-US" smtClean="0"/>
              <a:pPr/>
              <a:t>24</a:t>
            </a:fld>
            <a:endParaRPr lang="en-US" dirty="0"/>
          </a:p>
        </p:txBody>
      </p:sp>
      <p:sp>
        <p:nvSpPr>
          <p:cNvPr id="6" name="CasellaDiTesto 5"/>
          <p:cNvSpPr txBox="1"/>
          <p:nvPr/>
        </p:nvSpPr>
        <p:spPr>
          <a:xfrm>
            <a:off x="900113" y="468631"/>
            <a:ext cx="10383027" cy="80021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(11)</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ESEMPIO 5 DETERMINAZIONE DEL FONDO DI DUBBIA ESIGIBILITA’</a:t>
            </a:r>
            <a:endParaRPr lang="it-IT" b="1" i="1" dirty="0">
              <a:latin typeface="Century Gothic" pitchFamily="34" charset="0"/>
              <a:cs typeface="Times New Roman" panose="02020603050405020304" pitchFamily="18" charset="0"/>
            </a:endParaRPr>
          </a:p>
        </p:txBody>
      </p:sp>
    </p:spTree>
    <p:extLst>
      <p:ext uri="{BB962C8B-B14F-4D97-AF65-F5344CB8AC3E}">
        <p14:creationId xmlns:p14="http://schemas.microsoft.com/office/powerpoint/2010/main" val="25313690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p:cNvSpPr txBox="1"/>
          <p:nvPr/>
        </p:nvSpPr>
        <p:spPr>
          <a:xfrm>
            <a:off x="900113" y="1600200"/>
            <a:ext cx="10948987" cy="452431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b="1" i="1" dirty="0">
                <a:solidFill>
                  <a:schemeClr val="dk1"/>
                </a:solidFill>
                <a:latin typeface="Century Gothic" pitchFamily="34" charset="0"/>
                <a:cs typeface="Times New Roman" panose="02020603050405020304" pitchFamily="18" charset="0"/>
              </a:rPr>
              <a:t>Se il fondo crediti di dubbia esigibilità complessivo accantonato nel risultato di amministrazione (costituito dalle quote del risultato di amministrazioni vincolato nei precedenti esercizi e dall’accantonamento effettuato nell’esercizio cui si riferisce il rendiconto) risulta inferiore all’importo considerato congruo  è necessario incrementare conseguentemente la quota del risultato di amministrazione dedicata al fondo crediti di dubbia esigibilità.</a:t>
            </a:r>
          </a:p>
          <a:p>
            <a:pPr algn="just"/>
            <a:r>
              <a:rPr lang="it-IT" b="1" i="1" dirty="0">
                <a:solidFill>
                  <a:schemeClr val="dk1"/>
                </a:solidFill>
                <a:latin typeface="Century Gothic" pitchFamily="34" charset="0"/>
                <a:cs typeface="Times New Roman" panose="02020603050405020304" pitchFamily="18" charset="0"/>
              </a:rPr>
              <a:t>Se il fondo crediti di dubbia esigibilità accantonata risulta superiore a quello considerato congruo, è possibile svincolare conseguentemente la quota del risultato di amministrazione dedicata al fondo.</a:t>
            </a:r>
          </a:p>
          <a:p>
            <a:pPr algn="just"/>
            <a:r>
              <a:rPr lang="it-IT" b="1" i="1" dirty="0">
                <a:solidFill>
                  <a:schemeClr val="dk1"/>
                </a:solidFill>
                <a:latin typeface="Century Gothic" pitchFamily="34" charset="0"/>
                <a:cs typeface="Times New Roman" panose="02020603050405020304" pitchFamily="18" charset="0"/>
              </a:rPr>
              <a:t>Ai sensi di quanto previsto dall’articolo 187, comma 1, del TUEL e dall’articolo 42, comma 1, del presente decreto, in caso di incapienza del risultato di amministrazione, la quota del fondo crediti di dubbia esigibilità non compresa nel risultato di amministrazione è iscritta come posta a se stante della spesa nel bilancio di previsione. </a:t>
            </a:r>
          </a:p>
          <a:p>
            <a:pPr algn="just"/>
            <a:r>
              <a:rPr lang="it-IT" b="1" i="1" dirty="0">
                <a:solidFill>
                  <a:schemeClr val="dk1"/>
                </a:solidFill>
                <a:latin typeface="Century Gothic" pitchFamily="34" charset="0"/>
                <a:cs typeface="Times New Roman" panose="02020603050405020304" pitchFamily="18" charset="0"/>
              </a:rPr>
              <a:t>A seguito di ogni provvedimento di </a:t>
            </a:r>
            <a:r>
              <a:rPr lang="it-IT" b="1" i="1" dirty="0" err="1">
                <a:solidFill>
                  <a:schemeClr val="dk1"/>
                </a:solidFill>
                <a:latin typeface="Century Gothic" pitchFamily="34" charset="0"/>
                <a:cs typeface="Times New Roman" panose="02020603050405020304" pitchFamily="18" charset="0"/>
              </a:rPr>
              <a:t>riaccertamento</a:t>
            </a:r>
            <a:r>
              <a:rPr lang="it-IT" b="1" i="1" dirty="0">
                <a:solidFill>
                  <a:schemeClr val="dk1"/>
                </a:solidFill>
                <a:latin typeface="Century Gothic" pitchFamily="34" charset="0"/>
                <a:cs typeface="Times New Roman" panose="02020603050405020304" pitchFamily="18" charset="0"/>
              </a:rPr>
              <a:t> dei residui attivi, è rideterminata la quota del risultato di amministrazione vincolata al fondo crediti di dubbia esigibilità. La rideterminazione del fondo è effettuata con le stesse modalità sopra indicate per valutare la congruità del fondo in sede di rendiconto</a:t>
            </a:r>
            <a:r>
              <a:rPr lang="it-IT" b="1" i="1" dirty="0" smtClean="0">
                <a:solidFill>
                  <a:schemeClr val="dk1"/>
                </a:solidFill>
                <a:latin typeface="Century Gothic" pitchFamily="34" charset="0"/>
                <a:cs typeface="Times New Roman" panose="02020603050405020304" pitchFamily="18" charset="0"/>
              </a:rPr>
              <a:t>.</a:t>
            </a:r>
            <a:endParaRPr lang="it-IT" b="1" i="1" dirty="0">
              <a:solidFill>
                <a:schemeClr val="dk1"/>
              </a:solidFill>
              <a:latin typeface="Century Gothic" pitchFamily="34" charset="0"/>
              <a:cs typeface="Times New Roman" panose="02020603050405020304" pitchFamily="18" charset="0"/>
            </a:endParaRPr>
          </a:p>
        </p:txBody>
      </p:sp>
      <p:sp>
        <p:nvSpPr>
          <p:cNvPr id="5" name="Segnaposto numero diapositiva 4"/>
          <p:cNvSpPr>
            <a:spLocks noGrp="1"/>
          </p:cNvSpPr>
          <p:nvPr>
            <p:ph type="sldNum" sz="quarter" idx="12"/>
          </p:nvPr>
        </p:nvSpPr>
        <p:spPr>
          <a:xfrm>
            <a:off x="0" y="787782"/>
            <a:ext cx="900113" cy="365125"/>
          </a:xfrm>
        </p:spPr>
        <p:txBody>
          <a:bodyPr/>
          <a:lstStyle/>
          <a:p>
            <a:fld id="{D57F1E4F-1CFF-5643-939E-217C01CDF565}" type="slidenum">
              <a:rPr lang="en-US" smtClean="0"/>
              <a:pPr/>
              <a:t>25</a:t>
            </a:fld>
            <a:endParaRPr lang="en-US" dirty="0"/>
          </a:p>
        </p:txBody>
      </p:sp>
      <p:sp>
        <p:nvSpPr>
          <p:cNvPr id="6" name="CasellaDiTesto 5"/>
          <p:cNvSpPr txBox="1"/>
          <p:nvPr/>
        </p:nvSpPr>
        <p:spPr>
          <a:xfrm>
            <a:off x="900113" y="468631"/>
            <a:ext cx="10383027" cy="80021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(12)</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ESEMPIO 5 DETERMINAZIONE DEL FONDO DI DUBBIA ESIGIBILITA’</a:t>
            </a:r>
            <a:endParaRPr lang="it-IT" b="1" i="1" dirty="0">
              <a:latin typeface="Century Gothic" pitchFamily="34" charset="0"/>
              <a:cs typeface="Times New Roman" panose="02020603050405020304" pitchFamily="18" charset="0"/>
            </a:endParaRPr>
          </a:p>
        </p:txBody>
      </p:sp>
    </p:spTree>
    <p:extLst>
      <p:ext uri="{BB962C8B-B14F-4D97-AF65-F5344CB8AC3E}">
        <p14:creationId xmlns:p14="http://schemas.microsoft.com/office/powerpoint/2010/main" val="37911572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p:cNvSpPr txBox="1"/>
          <p:nvPr/>
        </p:nvSpPr>
        <p:spPr>
          <a:xfrm>
            <a:off x="900113" y="1600200"/>
            <a:ext cx="10948987" cy="507831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b="1" i="1" dirty="0">
                <a:solidFill>
                  <a:schemeClr val="dk1"/>
                </a:solidFill>
                <a:latin typeface="Century Gothic" pitchFamily="34" charset="0"/>
                <a:cs typeface="Times New Roman" panose="02020603050405020304" pitchFamily="18" charset="0"/>
              </a:rPr>
              <a:t>Ai sensi di quanto previsto dall’articolo 3, comma 7, lettera e), del presente decreto, a seguito del </a:t>
            </a:r>
            <a:r>
              <a:rPr lang="it-IT" b="1" i="1" dirty="0" err="1">
                <a:solidFill>
                  <a:schemeClr val="dk1"/>
                </a:solidFill>
                <a:latin typeface="Century Gothic" pitchFamily="34" charset="0"/>
                <a:cs typeface="Times New Roman" panose="02020603050405020304" pitchFamily="18" charset="0"/>
              </a:rPr>
              <a:t>riaccertamento</a:t>
            </a:r>
            <a:r>
              <a:rPr lang="it-IT" b="1" i="1" dirty="0">
                <a:solidFill>
                  <a:schemeClr val="dk1"/>
                </a:solidFill>
                <a:latin typeface="Century Gothic" pitchFamily="34" charset="0"/>
                <a:cs typeface="Times New Roman" panose="02020603050405020304" pitchFamily="18" charset="0"/>
              </a:rPr>
              <a:t> straordinario dei residui è accantonata una quota del risultato di amministrazione al fondo crediti di dubbia esigibilità. </a:t>
            </a:r>
            <a:endParaRPr lang="it-IT" dirty="0">
              <a:latin typeface="Times New Roman" panose="02020603050405020304" pitchFamily="18" charset="0"/>
              <a:cs typeface="Times New Roman" panose="02020603050405020304" pitchFamily="18" charset="0"/>
            </a:endParaRPr>
          </a:p>
          <a:p>
            <a:pPr algn="just"/>
            <a:r>
              <a:rPr lang="it-IT" b="1" i="1" dirty="0">
                <a:solidFill>
                  <a:schemeClr val="dk1"/>
                </a:solidFill>
                <a:latin typeface="Century Gothic" pitchFamily="34" charset="0"/>
                <a:cs typeface="Times New Roman" panose="02020603050405020304" pitchFamily="18" charset="0"/>
              </a:rPr>
              <a:t>Tale accantonamento è riferito ai residui attivi relativi agli esercizi precedenti che non  sono stati oggetto di </a:t>
            </a:r>
            <a:r>
              <a:rPr lang="it-IT" b="1" i="1" dirty="0" err="1">
                <a:solidFill>
                  <a:schemeClr val="dk1"/>
                </a:solidFill>
                <a:latin typeface="Century Gothic" pitchFamily="34" charset="0"/>
                <a:cs typeface="Times New Roman" panose="02020603050405020304" pitchFamily="18" charset="0"/>
              </a:rPr>
              <a:t>riaccertamento</a:t>
            </a:r>
            <a:r>
              <a:rPr lang="it-IT" b="1" i="1" dirty="0">
                <a:solidFill>
                  <a:schemeClr val="dk1"/>
                </a:solidFill>
                <a:latin typeface="Century Gothic" pitchFamily="34" charset="0"/>
                <a:cs typeface="Times New Roman" panose="02020603050405020304" pitchFamily="18" charset="0"/>
              </a:rPr>
              <a:t> (pertanto già esigibili) ed è effettuato con le modalità sopra indicate per valutare la congruità del fondo in sede di rendiconto. </a:t>
            </a:r>
          </a:p>
          <a:p>
            <a:pPr algn="just"/>
            <a:r>
              <a:rPr lang="it-IT" b="1" i="1" dirty="0">
                <a:solidFill>
                  <a:schemeClr val="dk1"/>
                </a:solidFill>
                <a:latin typeface="Century Gothic" pitchFamily="34" charset="0"/>
                <a:cs typeface="Times New Roman" panose="02020603050405020304" pitchFamily="18" charset="0"/>
              </a:rPr>
              <a:t>Ai sensi di quanto previsto dall’articolo 3, comma 16, del presente decreto, il disavanzo derivante dal </a:t>
            </a:r>
            <a:r>
              <a:rPr lang="it-IT" b="1" i="1" dirty="0" err="1">
                <a:solidFill>
                  <a:schemeClr val="dk1"/>
                </a:solidFill>
                <a:latin typeface="Century Gothic" pitchFamily="34" charset="0"/>
                <a:cs typeface="Times New Roman" panose="02020603050405020304" pitchFamily="18" charset="0"/>
              </a:rPr>
              <a:t>riaccertamento</a:t>
            </a:r>
            <a:r>
              <a:rPr lang="it-IT" b="1" i="1" dirty="0">
                <a:solidFill>
                  <a:schemeClr val="dk1"/>
                </a:solidFill>
                <a:latin typeface="Century Gothic" pitchFamily="34" charset="0"/>
                <a:cs typeface="Times New Roman" panose="02020603050405020304" pitchFamily="18" charset="0"/>
              </a:rPr>
              <a:t> straordinario dei residui, compreso il primo accantonamento al fondo crediti di dubbia esigibilità nel caso in cui il risultato di amministrazioni non presenti un importo sufficiente a comprenderlo, è  ripianato per una quota pari almeno al 15 per cento l’anno nei primi tre anni a decorrere dal 2015. </a:t>
            </a:r>
          </a:p>
          <a:p>
            <a:pPr algn="just"/>
            <a:r>
              <a:rPr lang="it-IT" b="1" i="1" dirty="0">
                <a:solidFill>
                  <a:schemeClr val="dk1"/>
                </a:solidFill>
                <a:latin typeface="Century Gothic" pitchFamily="34" charset="0"/>
                <a:cs typeface="Times New Roman" panose="02020603050405020304" pitchFamily="18" charset="0"/>
              </a:rPr>
              <a:t>Anche la copertura degli eventuali disavanzi di amministrazione, compresi i casi in cui il risultato di amministrazione non presenti un importo sufficiente a comprendere l’accantonamento al fondo crediti di dubbia esigibilità a seguito del </a:t>
            </a:r>
            <a:r>
              <a:rPr lang="it-IT" b="1" i="1" dirty="0" err="1">
                <a:solidFill>
                  <a:schemeClr val="dk1"/>
                </a:solidFill>
                <a:latin typeface="Century Gothic" pitchFamily="34" charset="0"/>
                <a:cs typeface="Times New Roman" panose="02020603050405020304" pitchFamily="18" charset="0"/>
              </a:rPr>
              <a:t>riaccertamento</a:t>
            </a:r>
            <a:r>
              <a:rPr lang="it-IT" b="1" i="1" dirty="0">
                <a:solidFill>
                  <a:schemeClr val="dk1"/>
                </a:solidFill>
                <a:latin typeface="Century Gothic" pitchFamily="34" charset="0"/>
                <a:cs typeface="Times New Roman" panose="02020603050405020304" pitchFamily="18" charset="0"/>
              </a:rPr>
              <a:t> ordinario dei residui, può essere effettuata negli esercizi considerati nel bilancio di previsione, in ogni caso non oltre la durata della </a:t>
            </a:r>
            <a:r>
              <a:rPr lang="it-IT" b="1" i="1" dirty="0" err="1">
                <a:solidFill>
                  <a:schemeClr val="dk1"/>
                </a:solidFill>
                <a:latin typeface="Century Gothic" pitchFamily="34" charset="0"/>
                <a:cs typeface="Times New Roman" panose="02020603050405020304" pitchFamily="18" charset="0"/>
              </a:rPr>
              <a:t>consiliatura</a:t>
            </a:r>
            <a:r>
              <a:rPr lang="it-IT" b="1" i="1" dirty="0">
                <a:solidFill>
                  <a:schemeClr val="dk1"/>
                </a:solidFill>
                <a:latin typeface="Century Gothic" pitchFamily="34" charset="0"/>
                <a:cs typeface="Times New Roman" panose="02020603050405020304" pitchFamily="18" charset="0"/>
              </a:rPr>
              <a:t>, contestualmente all’adozione di una delibera consiliare avente ad oggetto il piano di rientro dal disavanzo nel quale siano individuati i provvedimenti necessari a ripristinare il pareggio. Il piano di rientro è sottoposto al parere del collegio dei revisori.</a:t>
            </a:r>
          </a:p>
        </p:txBody>
      </p:sp>
      <p:sp>
        <p:nvSpPr>
          <p:cNvPr id="5" name="Segnaposto numero diapositiva 4"/>
          <p:cNvSpPr>
            <a:spLocks noGrp="1"/>
          </p:cNvSpPr>
          <p:nvPr>
            <p:ph type="sldNum" sz="quarter" idx="12"/>
          </p:nvPr>
        </p:nvSpPr>
        <p:spPr>
          <a:xfrm>
            <a:off x="0" y="787782"/>
            <a:ext cx="900113" cy="365125"/>
          </a:xfrm>
        </p:spPr>
        <p:txBody>
          <a:bodyPr/>
          <a:lstStyle/>
          <a:p>
            <a:fld id="{D57F1E4F-1CFF-5643-939E-217C01CDF565}" type="slidenum">
              <a:rPr lang="en-US" smtClean="0"/>
              <a:pPr/>
              <a:t>26</a:t>
            </a:fld>
            <a:endParaRPr lang="en-US" dirty="0"/>
          </a:p>
        </p:txBody>
      </p:sp>
      <p:sp>
        <p:nvSpPr>
          <p:cNvPr id="6" name="CasellaDiTesto 5"/>
          <p:cNvSpPr txBox="1"/>
          <p:nvPr/>
        </p:nvSpPr>
        <p:spPr>
          <a:xfrm>
            <a:off x="900113" y="468631"/>
            <a:ext cx="10383027" cy="80021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(13)</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ESEMPIO 5 DETERMINAZIONE DEL FONDO DI DUBBIA ESIGIBILITA’</a:t>
            </a:r>
            <a:endParaRPr lang="it-IT" b="1" i="1" dirty="0">
              <a:latin typeface="Century Gothic" pitchFamily="34" charset="0"/>
              <a:cs typeface="Times New Roman" panose="02020603050405020304" pitchFamily="18" charset="0"/>
            </a:endParaRPr>
          </a:p>
        </p:txBody>
      </p:sp>
    </p:spTree>
    <p:extLst>
      <p:ext uri="{BB962C8B-B14F-4D97-AF65-F5344CB8AC3E}">
        <p14:creationId xmlns:p14="http://schemas.microsoft.com/office/powerpoint/2010/main" val="36872866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p:cNvSpPr txBox="1"/>
          <p:nvPr/>
        </p:nvSpPr>
        <p:spPr>
          <a:xfrm>
            <a:off x="1000125" y="660400"/>
            <a:ext cx="10848975" cy="95410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solidFill>
                  <a:schemeClr val="dk1"/>
                </a:solidFill>
              </a:rPr>
              <a:t>PRINCIPIO DI CONTABILITA’ FINANZIARIA «RAFFORZATA» ENTRATE (1)</a:t>
            </a:r>
          </a:p>
        </p:txBody>
      </p:sp>
      <p:sp>
        <p:nvSpPr>
          <p:cNvPr id="5" name="Segnaposto numero diapositiva 4"/>
          <p:cNvSpPr>
            <a:spLocks noGrp="1"/>
          </p:cNvSpPr>
          <p:nvPr>
            <p:ph type="sldNum" sz="quarter" idx="12"/>
          </p:nvPr>
        </p:nvSpPr>
        <p:spPr>
          <a:xfrm>
            <a:off x="114300" y="787782"/>
            <a:ext cx="500063" cy="365125"/>
          </a:xfrm>
        </p:spPr>
        <p:txBody>
          <a:bodyPr/>
          <a:lstStyle/>
          <a:p>
            <a:fld id="{D57F1E4F-1CFF-5643-939E-217C01CDF565}" type="slidenum">
              <a:rPr lang="en-US" smtClean="0"/>
              <a:pPr/>
              <a:t>27</a:t>
            </a:fld>
            <a:endParaRPr lang="en-US" dirty="0"/>
          </a:p>
        </p:txBody>
      </p:sp>
      <p:graphicFrame>
        <p:nvGraphicFramePr>
          <p:cNvPr id="8" name="Diagramma 7"/>
          <p:cNvGraphicFramePr/>
          <p:nvPr>
            <p:extLst>
              <p:ext uri="{D42A27DB-BD31-4B8C-83A1-F6EECF244321}">
                <p14:modId xmlns:p14="http://schemas.microsoft.com/office/powerpoint/2010/main" val="2134125981"/>
              </p:ext>
            </p:extLst>
          </p:nvPr>
        </p:nvGraphicFramePr>
        <p:xfrm>
          <a:off x="1171575" y="1871663"/>
          <a:ext cx="8988426" cy="42666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31271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a:xfrm>
            <a:off x="171451" y="787782"/>
            <a:ext cx="700088" cy="365125"/>
          </a:xfrm>
        </p:spPr>
        <p:txBody>
          <a:bodyPr/>
          <a:lstStyle/>
          <a:p>
            <a:fld id="{D57F1E4F-1CFF-5643-939E-217C01CDF565}" type="slidenum">
              <a:rPr lang="en-US" smtClean="0"/>
              <a:pPr/>
              <a:t>28</a:t>
            </a:fld>
            <a:endParaRPr lang="en-US" dirty="0"/>
          </a:p>
        </p:txBody>
      </p:sp>
      <p:sp>
        <p:nvSpPr>
          <p:cNvPr id="6" name="CasellaDiTesto 5"/>
          <p:cNvSpPr txBox="1"/>
          <p:nvPr/>
        </p:nvSpPr>
        <p:spPr>
          <a:xfrm>
            <a:off x="1000125" y="660400"/>
            <a:ext cx="10848975" cy="95410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solidFill>
                  <a:schemeClr val="dk1"/>
                </a:solidFill>
              </a:rPr>
              <a:t>PRINCIPIO DI CONTABILITA’ FINANZIARIA «RAFFORZATA» ENTRATE </a:t>
            </a:r>
            <a:r>
              <a:rPr lang="it-IT" sz="2800" b="1" dirty="0" smtClean="0">
                <a:solidFill>
                  <a:schemeClr val="dk1"/>
                </a:solidFill>
              </a:rPr>
              <a:t>(2)</a:t>
            </a:r>
            <a:endParaRPr lang="it-IT" sz="2800" b="1" dirty="0">
              <a:solidFill>
                <a:schemeClr val="dk1"/>
              </a:solidFill>
            </a:endParaRPr>
          </a:p>
        </p:txBody>
      </p:sp>
      <p:graphicFrame>
        <p:nvGraphicFramePr>
          <p:cNvPr id="8" name="Diagramma 7"/>
          <p:cNvGraphicFramePr/>
          <p:nvPr>
            <p:extLst>
              <p:ext uri="{D42A27DB-BD31-4B8C-83A1-F6EECF244321}">
                <p14:modId xmlns:p14="http://schemas.microsoft.com/office/powerpoint/2010/main" val="3452973556"/>
              </p:ext>
            </p:extLst>
          </p:nvPr>
        </p:nvGraphicFramePr>
        <p:xfrm>
          <a:off x="1600201" y="1800226"/>
          <a:ext cx="8559800" cy="4929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31498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p:cNvSpPr txBox="1"/>
          <p:nvPr/>
        </p:nvSpPr>
        <p:spPr>
          <a:xfrm>
            <a:off x="1638300" y="660400"/>
            <a:ext cx="10210800" cy="461665"/>
          </a:xfrm>
          <a:prstGeom prst="rect">
            <a:avLst/>
          </a:prstGeom>
          <a:noFill/>
        </p:spPr>
        <p:txBody>
          <a:bodyPr wrap="square" rtlCol="0">
            <a:spAutoFit/>
          </a:bodyPr>
          <a:lstStyle/>
          <a:p>
            <a:pPr algn="ctr"/>
            <a:r>
              <a:rPr lang="it-IT" sz="2400" b="1" u="sng" dirty="0" smtClean="0">
                <a:latin typeface="Times New Roman" panose="02020603050405020304" pitchFamily="18" charset="0"/>
                <a:cs typeface="Times New Roman" panose="02020603050405020304" pitchFamily="18" charset="0"/>
              </a:rPr>
              <a:t>FONDO CREDITI DI DUBBIA ESIGIBILITA’ (1)</a:t>
            </a:r>
          </a:p>
        </p:txBody>
      </p:sp>
      <p:sp>
        <p:nvSpPr>
          <p:cNvPr id="4" name="CasellaDiTesto 3"/>
          <p:cNvSpPr txBox="1"/>
          <p:nvPr/>
        </p:nvSpPr>
        <p:spPr>
          <a:xfrm>
            <a:off x="1511300" y="1600200"/>
            <a:ext cx="9595315" cy="923330"/>
          </a:xfrm>
          <a:prstGeom prst="rect">
            <a:avLst/>
          </a:prstGeom>
          <a:noFill/>
        </p:spPr>
        <p:txBody>
          <a:bodyPr wrap="square" rtlCol="0">
            <a:spAutoFit/>
          </a:bodyPr>
          <a:lstStyle/>
          <a:p>
            <a:pPr algn="just">
              <a:lnSpc>
                <a:spcPct val="150000"/>
              </a:lnSpc>
            </a:pPr>
            <a:endParaRPr lang="it-IT" b="1" dirty="0">
              <a:solidFill>
                <a:srgbClr val="FF0000"/>
              </a:solidFill>
              <a:latin typeface="Times New Roman" panose="02020603050405020304" pitchFamily="18" charset="0"/>
              <a:cs typeface="Times New Roman" panose="02020603050405020304" pitchFamily="18" charset="0"/>
            </a:endParaRPr>
          </a:p>
          <a:p>
            <a:pPr algn="just">
              <a:lnSpc>
                <a:spcPct val="150000"/>
              </a:lnSpc>
            </a:pPr>
            <a:endParaRPr lang="it-IT" b="1" dirty="0">
              <a:solidFill>
                <a:srgbClr val="FF0000"/>
              </a:solidFill>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a:xfrm>
            <a:off x="171450" y="787782"/>
            <a:ext cx="714375" cy="365125"/>
          </a:xfrm>
        </p:spPr>
        <p:txBody>
          <a:bodyPr/>
          <a:lstStyle/>
          <a:p>
            <a:fld id="{D57F1E4F-1CFF-5643-939E-217C01CDF565}" type="slidenum">
              <a:rPr lang="en-US" smtClean="0"/>
              <a:pPr/>
              <a:t>29</a:t>
            </a:fld>
            <a:endParaRPr lang="en-US" dirty="0"/>
          </a:p>
        </p:txBody>
      </p:sp>
      <p:sp>
        <p:nvSpPr>
          <p:cNvPr id="6" name="CasellaDiTesto 5"/>
          <p:cNvSpPr txBox="1"/>
          <p:nvPr/>
        </p:nvSpPr>
        <p:spPr>
          <a:xfrm>
            <a:off x="1000125" y="660400"/>
            <a:ext cx="10848975"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smtClean="0"/>
              <a:t>FONDO CREDITI DI DUBBIA ESIGIBILITA’</a:t>
            </a:r>
            <a:r>
              <a:rPr lang="it-IT" sz="2800" b="1" dirty="0" smtClean="0">
                <a:solidFill>
                  <a:schemeClr val="dk1"/>
                </a:solidFill>
              </a:rPr>
              <a:t> (1)</a:t>
            </a:r>
            <a:endParaRPr lang="it-IT" sz="2800" b="1" dirty="0">
              <a:solidFill>
                <a:schemeClr val="dk1"/>
              </a:solidFill>
            </a:endParaRPr>
          </a:p>
        </p:txBody>
      </p:sp>
      <p:graphicFrame>
        <p:nvGraphicFramePr>
          <p:cNvPr id="7" name="Diagramma 6"/>
          <p:cNvGraphicFramePr/>
          <p:nvPr>
            <p:extLst>
              <p:ext uri="{D42A27DB-BD31-4B8C-83A1-F6EECF244321}">
                <p14:modId xmlns:p14="http://schemas.microsoft.com/office/powerpoint/2010/main" val="3020460529"/>
              </p:ext>
            </p:extLst>
          </p:nvPr>
        </p:nvGraphicFramePr>
        <p:xfrm>
          <a:off x="2128838" y="1371600"/>
          <a:ext cx="8031162" cy="4766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3744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p:cNvSpPr txBox="1"/>
          <p:nvPr/>
        </p:nvSpPr>
        <p:spPr>
          <a:xfrm>
            <a:off x="947651" y="468631"/>
            <a:ext cx="10335489"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(2)</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PARAGRAFO </a:t>
            </a:r>
            <a:r>
              <a:rPr lang="it-IT" b="1" i="1" dirty="0">
                <a:latin typeface="Century Gothic" pitchFamily="34" charset="0"/>
                <a:cs typeface="Times New Roman" panose="02020603050405020304" pitchFamily="18" charset="0"/>
              </a:rPr>
              <a:t>3.3 DEL PRINCIPIO CONTABILE APPLICATO ALLA CONTABILITA’ FINANZIARIA</a:t>
            </a:r>
          </a:p>
          <a:p>
            <a:pPr algn="ctr"/>
            <a:r>
              <a:rPr lang="it-IT" b="1" i="1" dirty="0">
                <a:latin typeface="Century Gothic" pitchFamily="34" charset="0"/>
                <a:cs typeface="Times New Roman" panose="02020603050405020304" pitchFamily="18" charset="0"/>
              </a:rPr>
              <a:t>4/2 D.LGS. 118/2011 E SUCCESIVE </a:t>
            </a:r>
            <a:r>
              <a:rPr lang="it-IT" b="1" i="1" dirty="0" smtClean="0">
                <a:latin typeface="Century Gothic" pitchFamily="34" charset="0"/>
                <a:cs typeface="Times New Roman" panose="02020603050405020304" pitchFamily="18" charset="0"/>
              </a:rPr>
              <a:t>MODIFICAZIONI</a:t>
            </a:r>
            <a:endParaRPr lang="it-IT" b="1" i="1" dirty="0">
              <a:latin typeface="Century Gothic" pitchFamily="34" charset="0"/>
              <a:cs typeface="Times New Roman" panose="02020603050405020304" pitchFamily="18" charset="0"/>
            </a:endParaRPr>
          </a:p>
        </p:txBody>
      </p:sp>
      <p:sp>
        <p:nvSpPr>
          <p:cNvPr id="4" name="Rettangolo 3"/>
          <p:cNvSpPr/>
          <p:nvPr/>
        </p:nvSpPr>
        <p:spPr>
          <a:xfrm>
            <a:off x="947651" y="2100263"/>
            <a:ext cx="10551621" cy="390876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lvl="1" algn="just">
              <a:tabLst>
                <a:tab pos="180340" algn="l"/>
              </a:tabLst>
            </a:pPr>
            <a:r>
              <a:rPr lang="it-IT" b="1" i="1" dirty="0">
                <a:solidFill>
                  <a:schemeClr val="dk1"/>
                </a:solidFill>
                <a:latin typeface="Century Gothic" pitchFamily="34" charset="0"/>
                <a:cs typeface="Times New Roman" panose="02020603050405020304" pitchFamily="18" charset="0"/>
              </a:rPr>
              <a:t>Sono accertate per l’intero importo del credito anche le entrate di dubbia e difficile esazione, per le quali non è certa la riscossione integrale, quali le sanzioni amministrative al codice della strada, gli oneri di urbanizzazione, i proventi derivanti dalla lotta all’evasione, ecc..</a:t>
            </a:r>
          </a:p>
          <a:p>
            <a:pPr algn="just"/>
            <a:r>
              <a:rPr lang="it-IT" sz="1600" i="1" dirty="0" smtClean="0"/>
              <a:t>Le </a:t>
            </a:r>
            <a:r>
              <a:rPr lang="it-IT" sz="1600" i="1" dirty="0"/>
              <a:t>entrate che negli esercizi precedenti a quello di entrata in vigore del presente principio applicato sono state accertate “per cassa”, devono continuare ad essere accertate per cassa fino al loro esaurimento. Pertanto, il principio della competenza finanziaria cd. potenziato, che prevede che le entrate debbano essere accertate e imputate contabilmente all’esercizio in cui è emesso il ruolo ed effettuato un accantonamento al fondo crediti di dubbia esigibilità, vincolando a tal fine una quota dell’avanzo di amministrazione, è applicato per i ruoli emessi a decorrere dall’entrata in vigore del presente principio applicato. Anche i ruoli coattivi, relativi a ruoli emessi negli esercizi precedenti a quello di entrata in vigore del presente principio, devono continuare ad essere accertati per cassa fino al loro esaurimento. Tuttavia, ai fini di una effettiva trasparenza contabile, si ritiene opportuno indicare tali crediti, al netto del fondo crediti di dubbia  esigibilità, tra le Immobilizzazioni o nell’Attivo circolante (a seconda della scadenza del credito) dello stato patrimoniale iniziale del primo anno di adozione della contabilità economico-patrimoniale con il principio della contabilità finanziaria </a:t>
            </a:r>
            <a:r>
              <a:rPr lang="it-IT" sz="1600" i="1" dirty="0" smtClean="0"/>
              <a:t>potenziato</a:t>
            </a:r>
            <a:r>
              <a:rPr lang="it-IT" i="1" dirty="0">
                <a:latin typeface="Times New Roman" panose="02020603050405020304" pitchFamily="18" charset="0"/>
                <a:cs typeface="Times New Roman" panose="02020603050405020304" pitchFamily="18" charset="0"/>
              </a:rPr>
              <a:t>.</a:t>
            </a:r>
          </a:p>
        </p:txBody>
      </p:sp>
      <p:sp>
        <p:nvSpPr>
          <p:cNvPr id="6" name="Segnaposto numero diapositiva 5"/>
          <p:cNvSpPr>
            <a:spLocks noGrp="1"/>
          </p:cNvSpPr>
          <p:nvPr>
            <p:ph type="sldNum" sz="quarter" idx="12"/>
          </p:nvPr>
        </p:nvSpPr>
        <p:spPr>
          <a:xfrm>
            <a:off x="531812" y="787782"/>
            <a:ext cx="239713" cy="365125"/>
          </a:xfrm>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5301939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p:cNvSpPr txBox="1"/>
          <p:nvPr/>
        </p:nvSpPr>
        <p:spPr>
          <a:xfrm>
            <a:off x="1279829" y="1614488"/>
            <a:ext cx="9428046" cy="387798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lnSpc>
                <a:spcPct val="150000"/>
              </a:lnSpc>
            </a:pPr>
            <a:r>
              <a:rPr lang="it-IT" sz="2000" b="1" i="1" u="sng" dirty="0">
                <a:solidFill>
                  <a:schemeClr val="dk1"/>
                </a:solidFill>
                <a:latin typeface="Century Gothic" pitchFamily="34" charset="0"/>
                <a:cs typeface="Times New Roman" panose="02020603050405020304" pitchFamily="18" charset="0"/>
              </a:rPr>
              <a:t>L’AMMONTARE DEL FONDO E’ DETERMINATO IN RELAZIONE</a:t>
            </a:r>
            <a:r>
              <a:rPr lang="it-IT" b="1" i="1" u="sng" dirty="0">
                <a:solidFill>
                  <a:schemeClr val="dk1"/>
                </a:solidFill>
                <a:latin typeface="Century Gothic" pitchFamily="34" charset="0"/>
                <a:cs typeface="Times New Roman" panose="02020603050405020304" pitchFamily="18" charset="0"/>
              </a:rPr>
              <a:t>:</a:t>
            </a:r>
          </a:p>
          <a:p>
            <a:pPr algn="just">
              <a:lnSpc>
                <a:spcPct val="150000"/>
              </a:lnSpc>
            </a:pPr>
            <a:endParaRPr lang="it-IT" b="1" i="1" dirty="0">
              <a:solidFill>
                <a:schemeClr val="dk1"/>
              </a:solidFill>
              <a:latin typeface="Century Gothic" pitchFamily="34" charset="0"/>
              <a:cs typeface="Times New Roman" panose="02020603050405020304" pitchFamily="18" charset="0"/>
            </a:endParaRPr>
          </a:p>
          <a:p>
            <a:pPr algn="just">
              <a:lnSpc>
                <a:spcPct val="150000"/>
              </a:lnSpc>
            </a:pPr>
            <a:r>
              <a:rPr lang="it-IT" b="1" i="1" dirty="0">
                <a:solidFill>
                  <a:schemeClr val="dk1"/>
                </a:solidFill>
                <a:latin typeface="Century Gothic" pitchFamily="34" charset="0"/>
                <a:cs typeface="Times New Roman" panose="02020603050405020304" pitchFamily="18" charset="0"/>
              </a:rPr>
              <a:t>ALLA DIMENSIONE DEGLI STANZIAMENTI RELATIVI AI CREDITI DI DIFFICILE ESAZIONE CHE SI PREVEDE SI FORMERANNO NELL’ESERCIZIO;</a:t>
            </a:r>
          </a:p>
          <a:p>
            <a:pPr marL="285750" indent="-285750" algn="just">
              <a:lnSpc>
                <a:spcPct val="150000"/>
              </a:lnSpc>
              <a:buFont typeface="Wingdings" panose="05000000000000000000" pitchFamily="2" charset="2"/>
              <a:buChar char="Ø"/>
            </a:pPr>
            <a:endParaRPr lang="it-IT" b="1" i="1" dirty="0">
              <a:solidFill>
                <a:schemeClr val="dk1"/>
              </a:solidFill>
              <a:latin typeface="Century Gothic" pitchFamily="34" charset="0"/>
              <a:cs typeface="Times New Roman" panose="02020603050405020304" pitchFamily="18" charset="0"/>
            </a:endParaRPr>
          </a:p>
          <a:p>
            <a:pPr algn="just">
              <a:lnSpc>
                <a:spcPct val="150000"/>
              </a:lnSpc>
            </a:pPr>
            <a:r>
              <a:rPr lang="it-IT" b="1" i="1" dirty="0">
                <a:solidFill>
                  <a:schemeClr val="dk1"/>
                </a:solidFill>
                <a:latin typeface="Century Gothic" pitchFamily="34" charset="0"/>
                <a:cs typeface="Times New Roman" panose="02020603050405020304" pitchFamily="18" charset="0"/>
              </a:rPr>
              <a:t>ALLA LORO NATURA;</a:t>
            </a:r>
          </a:p>
          <a:p>
            <a:pPr marL="285750" indent="-285750" algn="just">
              <a:lnSpc>
                <a:spcPct val="150000"/>
              </a:lnSpc>
              <a:buFont typeface="Wingdings" panose="05000000000000000000" pitchFamily="2" charset="2"/>
              <a:buChar char="Ø"/>
            </a:pPr>
            <a:endParaRPr lang="it-IT" b="1" i="1" dirty="0">
              <a:solidFill>
                <a:schemeClr val="dk1"/>
              </a:solidFill>
              <a:latin typeface="Century Gothic" pitchFamily="34" charset="0"/>
              <a:cs typeface="Times New Roman" panose="02020603050405020304" pitchFamily="18" charset="0"/>
            </a:endParaRPr>
          </a:p>
          <a:p>
            <a:pPr algn="just">
              <a:lnSpc>
                <a:spcPct val="150000"/>
              </a:lnSpc>
            </a:pPr>
            <a:r>
              <a:rPr lang="it-IT" b="1" i="1" dirty="0">
                <a:solidFill>
                  <a:schemeClr val="dk1"/>
                </a:solidFill>
                <a:latin typeface="Century Gothic" pitchFamily="34" charset="0"/>
                <a:cs typeface="Times New Roman" panose="02020603050405020304" pitchFamily="18" charset="0"/>
              </a:rPr>
              <a:t>ALL’ANDAMENTO DELLE RISCOSSIONI NEGLI ULTIMI 5 ESERCIZI </a:t>
            </a:r>
            <a:r>
              <a:rPr lang="it-IT" b="1" i="1" dirty="0" smtClean="0">
                <a:solidFill>
                  <a:schemeClr val="dk1"/>
                </a:solidFill>
                <a:latin typeface="Century Gothic" pitchFamily="34" charset="0"/>
                <a:cs typeface="Times New Roman" panose="02020603050405020304" pitchFamily="18" charset="0"/>
              </a:rPr>
              <a:t>PRECEDENTI (media del rapporto tra incassi e accertamenti pe ciascuna tipologia di entrata) </a:t>
            </a:r>
            <a:endParaRPr lang="it-IT" b="1" i="1" dirty="0">
              <a:solidFill>
                <a:schemeClr val="dk1"/>
              </a:solidFill>
              <a:latin typeface="Century Gothic" pitchFamily="34" charset="0"/>
              <a:cs typeface="Times New Roman" panose="02020603050405020304" pitchFamily="18" charset="0"/>
            </a:endParaRPr>
          </a:p>
        </p:txBody>
      </p:sp>
      <p:sp>
        <p:nvSpPr>
          <p:cNvPr id="5" name="Segnaposto numero diapositiva 4"/>
          <p:cNvSpPr>
            <a:spLocks noGrp="1"/>
          </p:cNvSpPr>
          <p:nvPr>
            <p:ph type="sldNum" sz="quarter" idx="12"/>
          </p:nvPr>
        </p:nvSpPr>
        <p:spPr>
          <a:xfrm>
            <a:off x="128588" y="787782"/>
            <a:ext cx="871537" cy="365125"/>
          </a:xfrm>
        </p:spPr>
        <p:txBody>
          <a:bodyPr/>
          <a:lstStyle/>
          <a:p>
            <a:fld id="{D57F1E4F-1CFF-5643-939E-217C01CDF565}" type="slidenum">
              <a:rPr lang="en-US" smtClean="0"/>
              <a:pPr/>
              <a:t>30</a:t>
            </a:fld>
            <a:endParaRPr lang="en-US" dirty="0"/>
          </a:p>
        </p:txBody>
      </p:sp>
      <p:sp>
        <p:nvSpPr>
          <p:cNvPr id="6" name="CasellaDiTesto 5"/>
          <p:cNvSpPr txBox="1"/>
          <p:nvPr/>
        </p:nvSpPr>
        <p:spPr>
          <a:xfrm>
            <a:off x="1000125" y="660400"/>
            <a:ext cx="10848975"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smtClean="0"/>
              <a:t>FONDO CREDITI DI DUBBIA ESIGIBILITA’</a:t>
            </a:r>
            <a:r>
              <a:rPr lang="it-IT" sz="2800" b="1" dirty="0" smtClean="0">
                <a:solidFill>
                  <a:schemeClr val="dk1"/>
                </a:solidFill>
              </a:rPr>
              <a:t> (2)</a:t>
            </a:r>
            <a:endParaRPr lang="it-IT" sz="2800" b="1" dirty="0">
              <a:solidFill>
                <a:schemeClr val="dk1"/>
              </a:solidFill>
            </a:endParaRPr>
          </a:p>
        </p:txBody>
      </p:sp>
      <p:sp>
        <p:nvSpPr>
          <p:cNvPr id="9" name="Freccia a destra 8"/>
          <p:cNvSpPr/>
          <p:nvPr/>
        </p:nvSpPr>
        <p:spPr>
          <a:xfrm>
            <a:off x="315708" y="247172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a destra 9"/>
          <p:cNvSpPr/>
          <p:nvPr/>
        </p:nvSpPr>
        <p:spPr>
          <a:xfrm>
            <a:off x="325487" y="375982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destra 10"/>
          <p:cNvSpPr/>
          <p:nvPr/>
        </p:nvSpPr>
        <p:spPr>
          <a:xfrm>
            <a:off x="301421" y="450662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519416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asellaDiTesto 5"/>
          <p:cNvSpPr txBox="1"/>
          <p:nvPr/>
        </p:nvSpPr>
        <p:spPr>
          <a:xfrm>
            <a:off x="1649451" y="660400"/>
            <a:ext cx="10210800" cy="461665"/>
          </a:xfrm>
          <a:prstGeom prst="rect">
            <a:avLst/>
          </a:prstGeom>
          <a:noFill/>
        </p:spPr>
        <p:txBody>
          <a:bodyPr wrap="square" rtlCol="0">
            <a:spAutoFit/>
          </a:bodyPr>
          <a:lstStyle/>
          <a:p>
            <a:pPr algn="ctr"/>
            <a:r>
              <a:rPr lang="it-IT" sz="2400" b="1" u="sng" dirty="0" smtClean="0">
                <a:latin typeface="Times New Roman" panose="02020603050405020304" pitchFamily="18" charset="0"/>
                <a:cs typeface="Times New Roman" panose="02020603050405020304" pitchFamily="18" charset="0"/>
              </a:rPr>
              <a:t>FONDO CREDITI DI DUBBIA ESIGIBILITA’ (3)</a:t>
            </a:r>
          </a:p>
        </p:txBody>
      </p:sp>
      <p:sp>
        <p:nvSpPr>
          <p:cNvPr id="7" name="Rettangolo 6"/>
          <p:cNvSpPr/>
          <p:nvPr/>
        </p:nvSpPr>
        <p:spPr>
          <a:xfrm>
            <a:off x="845127" y="1513091"/>
            <a:ext cx="10377055" cy="46628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gn="just">
              <a:lnSpc>
                <a:spcPct val="150000"/>
              </a:lnSpc>
            </a:pPr>
            <a:r>
              <a:rPr lang="it-IT" sz="2000" b="1" i="1" u="sng" dirty="0" smtClean="0">
                <a:solidFill>
                  <a:prstClr val="black"/>
                </a:solidFill>
                <a:latin typeface="Century Gothic" panose="020B0502020202020204" pitchFamily="34" charset="0"/>
                <a:cs typeface="Times New Roman" panose="02020603050405020304" pitchFamily="18" charset="0"/>
              </a:rPr>
              <a:t>ENTRATE DI DUBBIA ESIGIBILITA’</a:t>
            </a:r>
          </a:p>
          <a:p>
            <a:pPr marL="285750" lvl="0" indent="-285750" algn="just">
              <a:buFont typeface="Wingdings" panose="05000000000000000000" pitchFamily="2" charset="2"/>
              <a:buChar char="Ø"/>
            </a:pPr>
            <a:r>
              <a:rPr lang="it-IT" b="1" dirty="0">
                <a:solidFill>
                  <a:prstClr val="black"/>
                </a:solidFill>
                <a:latin typeface="Century Gothic" panose="020B0502020202020204" pitchFamily="34" charset="0"/>
                <a:cs typeface="Times New Roman" panose="02020603050405020304" pitchFamily="18" charset="0"/>
              </a:rPr>
              <a:t>ENTRATE TRIBUTARIE </a:t>
            </a:r>
          </a:p>
          <a:p>
            <a:pPr marL="285750" lvl="0" indent="-285750" algn="just">
              <a:buFont typeface="Wingdings" panose="05000000000000000000" pitchFamily="2" charset="2"/>
              <a:buChar char="Ø"/>
            </a:pPr>
            <a:r>
              <a:rPr lang="it-IT" b="1" dirty="0">
                <a:solidFill>
                  <a:prstClr val="black"/>
                </a:solidFill>
                <a:latin typeface="Century Gothic" panose="020B0502020202020204" pitchFamily="34" charset="0"/>
                <a:cs typeface="Times New Roman" panose="02020603050405020304" pitchFamily="18" charset="0"/>
              </a:rPr>
              <a:t>ENTRATE EXTRATRIBUTARIE</a:t>
            </a:r>
          </a:p>
          <a:p>
            <a:pPr marL="285750" lvl="0" indent="-285750" algn="just">
              <a:buFont typeface="Wingdings" panose="05000000000000000000" pitchFamily="2" charset="2"/>
              <a:buChar char="Ø"/>
            </a:pPr>
            <a:r>
              <a:rPr lang="it-IT" b="1" dirty="0">
                <a:solidFill>
                  <a:prstClr val="black"/>
                </a:solidFill>
                <a:latin typeface="Century Gothic" panose="020B0502020202020204" pitchFamily="34" charset="0"/>
                <a:cs typeface="Times New Roman" panose="02020603050405020304" pitchFamily="18" charset="0"/>
              </a:rPr>
              <a:t>ENTRATE IN C/CAPITALE</a:t>
            </a:r>
          </a:p>
          <a:p>
            <a:pPr marL="285750" lvl="0" indent="-285750" algn="just">
              <a:lnSpc>
                <a:spcPct val="150000"/>
              </a:lnSpc>
              <a:buFont typeface="Wingdings" panose="05000000000000000000" pitchFamily="2" charset="2"/>
              <a:buChar char="Ø"/>
            </a:pPr>
            <a:endParaRPr lang="it-IT" sz="2000" b="1" dirty="0">
              <a:solidFill>
                <a:prstClr val="black"/>
              </a:solidFill>
              <a:latin typeface="Century Gothic" panose="020B0502020202020204" pitchFamily="34" charset="0"/>
              <a:cs typeface="Times New Roman" panose="02020603050405020304" pitchFamily="18" charset="0"/>
            </a:endParaRPr>
          </a:p>
          <a:p>
            <a:pPr lvl="0" algn="just">
              <a:lnSpc>
                <a:spcPct val="150000"/>
              </a:lnSpc>
            </a:pPr>
            <a:r>
              <a:rPr lang="it-IT" sz="2000" b="1" i="1" u="sng" dirty="0" smtClean="0">
                <a:solidFill>
                  <a:prstClr val="black"/>
                </a:solidFill>
                <a:latin typeface="Century Gothic" panose="020B0502020202020204" pitchFamily="34" charset="0"/>
                <a:cs typeface="Times New Roman" panose="02020603050405020304" pitchFamily="18" charset="0"/>
              </a:rPr>
              <a:t>NON SONO ENTRATE DI DUBBIA ESIGIBILTA</a:t>
            </a:r>
            <a:r>
              <a:rPr lang="it-IT" sz="2000" b="1" u="sng" dirty="0" smtClean="0">
                <a:solidFill>
                  <a:prstClr val="black"/>
                </a:solidFill>
                <a:latin typeface="Century Gothic" panose="020B0502020202020204" pitchFamily="34" charset="0"/>
                <a:cs typeface="Times New Roman" panose="02020603050405020304" pitchFamily="18" charset="0"/>
              </a:rPr>
              <a:t>’</a:t>
            </a:r>
          </a:p>
          <a:p>
            <a:pPr marL="285750" lvl="0" indent="-285750" algn="just">
              <a:buFont typeface="Wingdings" panose="05000000000000000000" pitchFamily="2" charset="2"/>
              <a:buChar char="Ø"/>
            </a:pPr>
            <a:r>
              <a:rPr lang="it-IT" b="1" dirty="0" smtClean="0">
                <a:solidFill>
                  <a:prstClr val="black"/>
                </a:solidFill>
                <a:latin typeface="Century Gothic" panose="020B0502020202020204" pitchFamily="34" charset="0"/>
                <a:cs typeface="Times New Roman" panose="02020603050405020304" pitchFamily="18" charset="0"/>
              </a:rPr>
              <a:t>CREDITI VS ALTRE AMMINISTRAZIONI PUBBLICHE</a:t>
            </a:r>
          </a:p>
          <a:p>
            <a:pPr marL="285750" lvl="0" indent="-285750" algn="just">
              <a:buFont typeface="Wingdings" panose="05000000000000000000" pitchFamily="2" charset="2"/>
              <a:buChar char="Ø"/>
            </a:pPr>
            <a:r>
              <a:rPr lang="it-IT" b="1" dirty="0" smtClean="0">
                <a:solidFill>
                  <a:prstClr val="black"/>
                </a:solidFill>
                <a:latin typeface="Century Gothic" panose="020B0502020202020204" pitchFamily="34" charset="0"/>
                <a:cs typeface="Times New Roman" panose="02020603050405020304" pitchFamily="18" charset="0"/>
              </a:rPr>
              <a:t>CREDITI ASSISTITI DA FIDEJUSSIONI</a:t>
            </a:r>
          </a:p>
          <a:p>
            <a:pPr marL="285750" lvl="0" indent="-285750" algn="just">
              <a:buFont typeface="Wingdings" panose="05000000000000000000" pitchFamily="2" charset="2"/>
              <a:buChar char="Ø"/>
            </a:pPr>
            <a:r>
              <a:rPr lang="it-IT" b="1" dirty="0" smtClean="0">
                <a:solidFill>
                  <a:prstClr val="black"/>
                </a:solidFill>
                <a:latin typeface="Century Gothic" panose="020B0502020202020204" pitchFamily="34" charset="0"/>
                <a:cs typeface="Times New Roman" panose="02020603050405020304" pitchFamily="18" charset="0"/>
              </a:rPr>
              <a:t>ENTRATE TRIBUTARIE STIMATE PER UN IMPORTO NON SUPERIORE A QUELLO PUBBLICATO DAL DIPARTIMENTO DELLE FINANZE SUL PORTALE PER IL FEDERALISMO</a:t>
            </a:r>
          </a:p>
          <a:p>
            <a:pPr marL="285750" lvl="0" indent="-285750" algn="just">
              <a:buFont typeface="Wingdings" panose="05000000000000000000" pitchFamily="2" charset="2"/>
              <a:buChar char="Ø"/>
            </a:pPr>
            <a:r>
              <a:rPr lang="it-IT" b="1" dirty="0" smtClean="0">
                <a:solidFill>
                  <a:prstClr val="black"/>
                </a:solidFill>
                <a:latin typeface="Century Gothic" panose="020B0502020202020204" pitchFamily="34" charset="0"/>
                <a:cs typeface="Times New Roman" panose="02020603050405020304" pitchFamily="18" charset="0"/>
              </a:rPr>
              <a:t>TRIBUTI RISCOSSI PER CONTO DI ALTRI ENTI</a:t>
            </a:r>
          </a:p>
          <a:p>
            <a:pPr marL="285750" lvl="0" indent="-285750" algn="just">
              <a:buFont typeface="Wingdings" panose="05000000000000000000" pitchFamily="2" charset="2"/>
              <a:buChar char="Ø"/>
            </a:pPr>
            <a:r>
              <a:rPr lang="it-IT" b="1" dirty="0" smtClean="0">
                <a:solidFill>
                  <a:prstClr val="black"/>
                </a:solidFill>
                <a:latin typeface="Century Gothic" panose="020B0502020202020204" pitchFamily="34" charset="0"/>
                <a:cs typeface="Times New Roman" panose="02020603050405020304" pitchFamily="18" charset="0"/>
              </a:rPr>
              <a:t>ENTRATE TRIBUTARIE </a:t>
            </a:r>
            <a:r>
              <a:rPr lang="it-IT" b="1" dirty="0" smtClean="0">
                <a:solidFill>
                  <a:prstClr val="black"/>
                </a:solidFill>
                <a:latin typeface="Century Gothic" panose="020B0502020202020204" pitchFamily="34" charset="0"/>
                <a:cs typeface="Times New Roman" panose="02020603050405020304" pitchFamily="18" charset="0"/>
              </a:rPr>
              <a:t>CHE, </a:t>
            </a:r>
            <a:r>
              <a:rPr lang="it-IT" b="1" dirty="0" smtClean="0">
                <a:solidFill>
                  <a:prstClr val="black"/>
                </a:solidFill>
                <a:latin typeface="Century Gothic" panose="020B0502020202020204" pitchFamily="34" charset="0"/>
                <a:cs typeface="Times New Roman" panose="02020603050405020304" pitchFamily="18" charset="0"/>
              </a:rPr>
              <a:t>IN VIA ECCEZIONALE, POSSONO ESSERE ANCORA</a:t>
            </a:r>
            <a:r>
              <a:rPr lang="it-IT" b="1" dirty="0" smtClean="0">
                <a:solidFill>
                  <a:prstClr val="black"/>
                </a:solidFill>
                <a:latin typeface="Century Gothic" panose="020B0502020202020204" pitchFamily="34" charset="0"/>
                <a:cs typeface="Times New Roman" panose="02020603050405020304" pitchFamily="18" charset="0"/>
              </a:rPr>
              <a:t> </a:t>
            </a:r>
            <a:r>
              <a:rPr lang="it-IT" b="1" dirty="0" smtClean="0">
                <a:solidFill>
                  <a:prstClr val="black"/>
                </a:solidFill>
                <a:latin typeface="Century Gothic" panose="020B0502020202020204" pitchFamily="34" charset="0"/>
                <a:cs typeface="Times New Roman" panose="02020603050405020304" pitchFamily="18" charset="0"/>
              </a:rPr>
              <a:t>ACCERTATE PER CASSA</a:t>
            </a:r>
          </a:p>
          <a:p>
            <a:pPr marL="285750" lvl="0" indent="-285750" algn="just">
              <a:lnSpc>
                <a:spcPct val="150000"/>
              </a:lnSpc>
              <a:buFont typeface="Wingdings" panose="05000000000000000000" pitchFamily="2" charset="2"/>
              <a:buChar char="Ø"/>
            </a:pPr>
            <a:endParaRPr lang="it-IT" b="1" dirty="0">
              <a:solidFill>
                <a:prstClr val="black"/>
              </a:solidFill>
              <a:latin typeface="Century Gothic" panose="020B0502020202020204" pitchFamily="34" charset="0"/>
              <a:cs typeface="Times New Roman" panose="02020603050405020304" pitchFamily="18" charset="0"/>
            </a:endParaRPr>
          </a:p>
        </p:txBody>
      </p:sp>
      <p:sp>
        <p:nvSpPr>
          <p:cNvPr id="3" name="Segnaposto numero diapositiva 2"/>
          <p:cNvSpPr>
            <a:spLocks noGrp="1"/>
          </p:cNvSpPr>
          <p:nvPr>
            <p:ph type="sldNum" sz="quarter" idx="12"/>
          </p:nvPr>
        </p:nvSpPr>
        <p:spPr>
          <a:xfrm>
            <a:off x="0" y="787782"/>
            <a:ext cx="845127" cy="365125"/>
          </a:xfrm>
        </p:spPr>
        <p:txBody>
          <a:bodyPr/>
          <a:lstStyle/>
          <a:p>
            <a:fld id="{D57F1E4F-1CFF-5643-939E-217C01CDF565}" type="slidenum">
              <a:rPr lang="en-US" smtClean="0"/>
              <a:pPr/>
              <a:t>31</a:t>
            </a:fld>
            <a:endParaRPr lang="en-US" dirty="0"/>
          </a:p>
        </p:txBody>
      </p:sp>
      <p:sp>
        <p:nvSpPr>
          <p:cNvPr id="8" name="CasellaDiTesto 7"/>
          <p:cNvSpPr txBox="1"/>
          <p:nvPr/>
        </p:nvSpPr>
        <p:spPr>
          <a:xfrm>
            <a:off x="1000125" y="660400"/>
            <a:ext cx="10848975"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smtClean="0"/>
              <a:t>FONDO CREDITI DI DUBBIA ESIGIBILITA’</a:t>
            </a:r>
            <a:r>
              <a:rPr lang="it-IT" sz="2800" b="1" dirty="0" smtClean="0">
                <a:solidFill>
                  <a:schemeClr val="dk1"/>
                </a:solidFill>
              </a:rPr>
              <a:t> (3)</a:t>
            </a:r>
            <a:endParaRPr lang="it-IT" sz="2800" b="1" dirty="0">
              <a:solidFill>
                <a:schemeClr val="dk1"/>
              </a:solidFill>
            </a:endParaRPr>
          </a:p>
        </p:txBody>
      </p:sp>
    </p:spTree>
    <p:extLst>
      <p:ext uri="{BB962C8B-B14F-4D97-AF65-F5344CB8AC3E}">
        <p14:creationId xmlns:p14="http://schemas.microsoft.com/office/powerpoint/2010/main" val="6759310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p:cNvSpPr txBox="1"/>
          <p:nvPr/>
        </p:nvSpPr>
        <p:spPr>
          <a:xfrm>
            <a:off x="1638300" y="660400"/>
            <a:ext cx="10210800" cy="461665"/>
          </a:xfrm>
          <a:prstGeom prst="rect">
            <a:avLst/>
          </a:prstGeom>
          <a:noFill/>
        </p:spPr>
        <p:txBody>
          <a:bodyPr wrap="square" rtlCol="0">
            <a:spAutoFit/>
          </a:bodyPr>
          <a:lstStyle/>
          <a:p>
            <a:pPr algn="ctr"/>
            <a:r>
              <a:rPr lang="it-IT" sz="2400" b="1" u="sng" dirty="0">
                <a:latin typeface="Times New Roman" panose="02020603050405020304" pitchFamily="18" charset="0"/>
                <a:cs typeface="Times New Roman" panose="02020603050405020304" pitchFamily="18" charset="0"/>
              </a:rPr>
              <a:t>FONDO CREDITI DI DUBBIA ESIGIBILITA’ </a:t>
            </a:r>
            <a:r>
              <a:rPr lang="it-IT" sz="2400" b="1" u="sng" dirty="0" smtClean="0">
                <a:latin typeface="Times New Roman" panose="02020603050405020304" pitchFamily="18" charset="0"/>
                <a:cs typeface="Times New Roman" panose="02020603050405020304" pitchFamily="18" charset="0"/>
              </a:rPr>
              <a:t>(4)</a:t>
            </a:r>
            <a:endParaRPr lang="it-IT" sz="2400" b="1" u="sng" dirty="0">
              <a:latin typeface="Times New Roman" panose="02020603050405020304" pitchFamily="18" charset="0"/>
              <a:cs typeface="Times New Roman" panose="02020603050405020304" pitchFamily="18" charset="0"/>
            </a:endParaRPr>
          </a:p>
        </p:txBody>
      </p:sp>
      <p:sp>
        <p:nvSpPr>
          <p:cNvPr id="4" name="CasellaDiTesto 3"/>
          <p:cNvSpPr txBox="1"/>
          <p:nvPr/>
        </p:nvSpPr>
        <p:spPr>
          <a:xfrm>
            <a:off x="1000124" y="1557337"/>
            <a:ext cx="10487025" cy="429348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lnSpc>
                <a:spcPct val="150000"/>
              </a:lnSpc>
            </a:pPr>
            <a:r>
              <a:rPr lang="it-IT" sz="2000" b="1" i="1" u="sng" dirty="0">
                <a:solidFill>
                  <a:schemeClr val="dk1"/>
                </a:solidFill>
                <a:latin typeface="Century Gothic" pitchFamily="34" charset="0"/>
                <a:cs typeface="Times New Roman" panose="02020603050405020304" pitchFamily="18" charset="0"/>
              </a:rPr>
              <a:t>DETERMINAZIONE DEL FCDE NEL BILANCIO DI PREVISIONE:</a:t>
            </a:r>
          </a:p>
          <a:p>
            <a:pPr algn="just">
              <a:lnSpc>
                <a:spcPct val="150000"/>
              </a:lnSpc>
            </a:pPr>
            <a:endParaRPr lang="it-IT" b="1"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it-IT" b="1" dirty="0">
                <a:solidFill>
                  <a:prstClr val="black"/>
                </a:solidFill>
                <a:latin typeface="Century Gothic" panose="020B0502020202020204" pitchFamily="34" charset="0"/>
                <a:cs typeface="Times New Roman" panose="02020603050405020304" pitchFamily="18" charset="0"/>
              </a:rPr>
              <a:t>INDIVIDUARE LE CATEGORIE DI ENTRATE STANZIATE CHE POSSANO DAR LUOGO A CREDITI DI DUBBIA E DIFFICILE ESAZIONE;</a:t>
            </a:r>
          </a:p>
          <a:p>
            <a:pPr marL="285750" indent="-285750" algn="just">
              <a:buFont typeface="Wingdings" panose="05000000000000000000" pitchFamily="2" charset="2"/>
              <a:buChar char="Ø"/>
            </a:pPr>
            <a:endParaRPr lang="it-IT" b="1" dirty="0">
              <a:solidFill>
                <a:prstClr val="black"/>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Ø"/>
            </a:pPr>
            <a:r>
              <a:rPr lang="it-IT" b="1" dirty="0">
                <a:solidFill>
                  <a:prstClr val="black"/>
                </a:solidFill>
                <a:latin typeface="Century Gothic" panose="020B0502020202020204" pitchFamily="34" charset="0"/>
                <a:cs typeface="Times New Roman" panose="02020603050405020304" pitchFamily="18" charset="0"/>
              </a:rPr>
              <a:t>CALCOLARE PER CIASCUNA ENTRATA DI CUI AL PUNTO 1) LA  %  DA APPLICARE AL FONDO SECONDO 3 METODI DIFFERENTI DI CALCOLO DELLA MEDIA;</a:t>
            </a:r>
          </a:p>
          <a:p>
            <a:pPr marL="285750" indent="-285750" algn="just">
              <a:buFont typeface="Wingdings" panose="05000000000000000000" pitchFamily="2" charset="2"/>
              <a:buChar char="Ø"/>
            </a:pPr>
            <a:endParaRPr lang="it-IT" b="1" dirty="0">
              <a:solidFill>
                <a:prstClr val="black"/>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Ø"/>
            </a:pPr>
            <a:r>
              <a:rPr lang="it-IT" b="1" dirty="0">
                <a:solidFill>
                  <a:prstClr val="black"/>
                </a:solidFill>
                <a:latin typeface="Century Gothic" panose="020B0502020202020204" pitchFamily="34" charset="0"/>
                <a:cs typeface="Times New Roman" panose="02020603050405020304" pitchFamily="18" charset="0"/>
              </a:rPr>
              <a:t>DETERMINARE L’IMPORTO DELL’ACCANTONAMENTO AL FONDO, APPLICANDO AGLI STANZIAMENTI LE PERCENTUALI  DETERMINATE COME PREVISTO NELLA FASE 2;</a:t>
            </a:r>
          </a:p>
          <a:p>
            <a:pPr marL="285750" indent="-285750" algn="just">
              <a:buFont typeface="Wingdings" panose="05000000000000000000" pitchFamily="2" charset="2"/>
              <a:buChar char="Ø"/>
            </a:pPr>
            <a:endParaRPr lang="it-IT" b="1" dirty="0">
              <a:solidFill>
                <a:prstClr val="black"/>
              </a:solidFill>
              <a:latin typeface="Century Gothic" panose="020B0502020202020204" pitchFamily="34" charset="0"/>
              <a:cs typeface="Times New Roman" panose="02020603050405020304" pitchFamily="18" charset="0"/>
            </a:endParaRPr>
          </a:p>
          <a:p>
            <a:pPr marL="285750" indent="-285750" algn="just">
              <a:lnSpc>
                <a:spcPct val="150000"/>
              </a:lnSpc>
              <a:buFont typeface="Wingdings" panose="05000000000000000000" pitchFamily="2" charset="2"/>
              <a:buChar char="Ø"/>
            </a:pPr>
            <a:r>
              <a:rPr lang="it-IT" b="1" dirty="0">
                <a:solidFill>
                  <a:prstClr val="black"/>
                </a:solidFill>
                <a:latin typeface="Century Gothic" panose="020B0502020202020204" pitchFamily="34" charset="0"/>
                <a:cs typeface="Times New Roman" panose="02020603050405020304" pitchFamily="18" charset="0"/>
              </a:rPr>
              <a:t>APPLICARE (EVENTUALMENTE) LA % DI ABBATTIMENTO</a:t>
            </a:r>
          </a:p>
          <a:p>
            <a:pPr marL="285750" indent="-285750" algn="just">
              <a:lnSpc>
                <a:spcPct val="150000"/>
              </a:lnSpc>
              <a:buFont typeface="Wingdings" panose="05000000000000000000" pitchFamily="2" charset="2"/>
              <a:buChar char="Ø"/>
            </a:pPr>
            <a:endParaRPr lang="it-IT" b="1" dirty="0">
              <a:solidFill>
                <a:prstClr val="black"/>
              </a:solidFill>
              <a:latin typeface="Century Gothic" panose="020B0502020202020204" pitchFamily="34" charset="0"/>
              <a:cs typeface="Times New Roman" panose="02020603050405020304" pitchFamily="18" charset="0"/>
            </a:endParaRPr>
          </a:p>
        </p:txBody>
      </p:sp>
      <p:sp>
        <p:nvSpPr>
          <p:cNvPr id="5" name="Segnaposto numero diapositiva 4"/>
          <p:cNvSpPr>
            <a:spLocks noGrp="1"/>
          </p:cNvSpPr>
          <p:nvPr>
            <p:ph type="sldNum" sz="quarter" idx="12"/>
          </p:nvPr>
        </p:nvSpPr>
        <p:spPr>
          <a:xfrm>
            <a:off x="114301" y="787782"/>
            <a:ext cx="742950" cy="365125"/>
          </a:xfrm>
        </p:spPr>
        <p:txBody>
          <a:bodyPr/>
          <a:lstStyle/>
          <a:p>
            <a:fld id="{D57F1E4F-1CFF-5643-939E-217C01CDF565}" type="slidenum">
              <a:rPr lang="en-US" smtClean="0"/>
              <a:pPr/>
              <a:t>32</a:t>
            </a:fld>
            <a:endParaRPr lang="en-US" dirty="0"/>
          </a:p>
        </p:txBody>
      </p:sp>
      <p:sp>
        <p:nvSpPr>
          <p:cNvPr id="6" name="CasellaDiTesto 5"/>
          <p:cNvSpPr txBox="1"/>
          <p:nvPr/>
        </p:nvSpPr>
        <p:spPr>
          <a:xfrm>
            <a:off x="1000125" y="660400"/>
            <a:ext cx="10848975"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smtClean="0"/>
              <a:t>FONDO CREDITI DI DUBBIA ESIGIBILITA’</a:t>
            </a:r>
            <a:r>
              <a:rPr lang="it-IT" sz="2800" b="1" dirty="0" smtClean="0">
                <a:solidFill>
                  <a:schemeClr val="dk1"/>
                </a:solidFill>
              </a:rPr>
              <a:t> (4)</a:t>
            </a:r>
            <a:endParaRPr lang="it-IT" sz="2800" b="1" dirty="0">
              <a:solidFill>
                <a:schemeClr val="dk1"/>
              </a:solidFill>
            </a:endParaRPr>
          </a:p>
        </p:txBody>
      </p:sp>
    </p:spTree>
    <p:extLst>
      <p:ext uri="{BB962C8B-B14F-4D97-AF65-F5344CB8AC3E}">
        <p14:creationId xmlns:p14="http://schemas.microsoft.com/office/powerpoint/2010/main" val="4571203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p:cNvSpPr txBox="1"/>
          <p:nvPr/>
        </p:nvSpPr>
        <p:spPr>
          <a:xfrm>
            <a:off x="1638300" y="660400"/>
            <a:ext cx="10210800" cy="461665"/>
          </a:xfrm>
          <a:prstGeom prst="rect">
            <a:avLst/>
          </a:prstGeom>
          <a:noFill/>
        </p:spPr>
        <p:txBody>
          <a:bodyPr wrap="square" rtlCol="0">
            <a:spAutoFit/>
          </a:bodyPr>
          <a:lstStyle/>
          <a:p>
            <a:pPr algn="ctr"/>
            <a:r>
              <a:rPr lang="it-IT" sz="2400" b="1" u="sng" dirty="0">
                <a:latin typeface="Times New Roman" panose="02020603050405020304" pitchFamily="18" charset="0"/>
                <a:cs typeface="Times New Roman" panose="02020603050405020304" pitchFamily="18" charset="0"/>
              </a:rPr>
              <a:t>FONDO CREDITI DI DUBBIA ESIGIBILITA’ </a:t>
            </a:r>
            <a:r>
              <a:rPr lang="it-IT" sz="2400" b="1" u="sng" dirty="0" smtClean="0">
                <a:latin typeface="Times New Roman" panose="02020603050405020304" pitchFamily="18" charset="0"/>
                <a:cs typeface="Times New Roman" panose="02020603050405020304" pitchFamily="18" charset="0"/>
              </a:rPr>
              <a:t>(5)</a:t>
            </a:r>
            <a:endParaRPr lang="it-IT" sz="2400" b="1" u="sng" dirty="0">
              <a:latin typeface="Times New Roman" panose="02020603050405020304" pitchFamily="18" charset="0"/>
              <a:cs typeface="Times New Roman" panose="02020603050405020304" pitchFamily="18" charset="0"/>
            </a:endParaRPr>
          </a:p>
        </p:txBody>
      </p:sp>
      <p:sp>
        <p:nvSpPr>
          <p:cNvPr id="5" name="Rettangolo 4"/>
          <p:cNvSpPr/>
          <p:nvPr/>
        </p:nvSpPr>
        <p:spPr>
          <a:xfrm>
            <a:off x="1311579" y="1759527"/>
            <a:ext cx="10035294" cy="372409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gn="just"/>
            <a:r>
              <a:rPr lang="it-IT" sz="2000" b="1" i="1" u="sng" dirty="0">
                <a:solidFill>
                  <a:schemeClr val="dk1"/>
                </a:solidFill>
                <a:latin typeface="Century Gothic" pitchFamily="34" charset="0"/>
                <a:cs typeface="Times New Roman" panose="02020603050405020304" pitchFamily="18" charset="0"/>
              </a:rPr>
              <a:t>MODALITA’ DI CALCOLO DELLA MEDIA:</a:t>
            </a:r>
          </a:p>
          <a:p>
            <a:pPr lvl="0" algn="just"/>
            <a:endParaRPr lang="it-IT" b="1" dirty="0" smtClean="0">
              <a:solidFill>
                <a:prstClr val="black"/>
              </a:solidFill>
              <a:latin typeface="Times New Roman" panose="02020603050405020304" pitchFamily="18" charset="0"/>
              <a:cs typeface="Times New Roman" panose="02020603050405020304" pitchFamily="18" charset="0"/>
            </a:endParaRPr>
          </a:p>
          <a:p>
            <a:pPr lvl="0" algn="just"/>
            <a:r>
              <a:rPr lang="it-IT" b="1" dirty="0">
                <a:solidFill>
                  <a:prstClr val="black"/>
                </a:solidFill>
                <a:latin typeface="Century Gothic" panose="020B0502020202020204" pitchFamily="34" charset="0"/>
                <a:cs typeface="Times New Roman" panose="02020603050405020304" pitchFamily="18" charset="0"/>
              </a:rPr>
              <a:t>MEDIA </a:t>
            </a:r>
            <a:r>
              <a:rPr lang="it-IT" b="1" dirty="0" smtClean="0">
                <a:solidFill>
                  <a:prstClr val="black"/>
                </a:solidFill>
                <a:latin typeface="Century Gothic" panose="020B0502020202020204" pitchFamily="34" charset="0"/>
                <a:cs typeface="Times New Roman" panose="02020603050405020304" pitchFamily="18" charset="0"/>
              </a:rPr>
              <a:t>SEMPLICE (fra totale incassato e totale accertato, o fra rapporti annui)</a:t>
            </a:r>
            <a:endParaRPr lang="it-IT" b="1" dirty="0">
              <a:solidFill>
                <a:prstClr val="black"/>
              </a:solidFill>
              <a:latin typeface="Century Gothic" panose="020B0502020202020204" pitchFamily="34" charset="0"/>
              <a:cs typeface="Times New Roman" panose="02020603050405020304" pitchFamily="18" charset="0"/>
            </a:endParaRPr>
          </a:p>
          <a:p>
            <a:pPr marL="285750" lvl="0" indent="-285750" algn="just">
              <a:buFont typeface="Wingdings" panose="05000000000000000000" pitchFamily="2" charset="2"/>
              <a:buChar char="Ø"/>
            </a:pPr>
            <a:endParaRPr lang="it-IT" b="1" dirty="0">
              <a:solidFill>
                <a:prstClr val="black"/>
              </a:solidFill>
              <a:latin typeface="Century Gothic" panose="020B0502020202020204" pitchFamily="34" charset="0"/>
              <a:cs typeface="Times New Roman" panose="02020603050405020304" pitchFamily="18" charset="0"/>
            </a:endParaRPr>
          </a:p>
          <a:p>
            <a:pPr lvl="0" algn="just"/>
            <a:r>
              <a:rPr lang="it-IT" b="1" dirty="0">
                <a:solidFill>
                  <a:prstClr val="black"/>
                </a:solidFill>
                <a:latin typeface="Century Gothic" panose="020B0502020202020204" pitchFamily="34" charset="0"/>
                <a:cs typeface="Times New Roman" panose="02020603050405020304" pitchFamily="18" charset="0"/>
              </a:rPr>
              <a:t>RAPPORTO TRA LA SOMMATORIA DEGLI INCASSI DI </a:t>
            </a:r>
            <a:r>
              <a:rPr lang="it-IT" b="1" dirty="0" smtClean="0">
                <a:solidFill>
                  <a:prstClr val="black"/>
                </a:solidFill>
                <a:latin typeface="Century Gothic" panose="020B0502020202020204" pitchFamily="34" charset="0"/>
                <a:cs typeface="Times New Roman" panose="02020603050405020304" pitchFamily="18" charset="0"/>
              </a:rPr>
              <a:t>CIASCUN ANNO </a:t>
            </a:r>
            <a:r>
              <a:rPr lang="it-IT" b="1" dirty="0">
                <a:solidFill>
                  <a:prstClr val="black"/>
                </a:solidFill>
                <a:latin typeface="Century Gothic" panose="020B0502020202020204" pitchFamily="34" charset="0"/>
                <a:cs typeface="Times New Roman" panose="02020603050405020304" pitchFamily="18" charset="0"/>
              </a:rPr>
              <a:t>PONDERATI CON I SEGUENTI PESI: 0,35 IN CIASCUNO DEGLI ANNI NEL BIENNIO PRECEDETNE E IL 0,10 IN CIASCUNO DEGLI ANNI DEL PRIMO TRIENNIO RISPETTO ALLA SOMMATORIA DEGLI ACCERTAMENTI DI CIASCUN ANNO PONDERATI CON I MEDESIMI PERI INDICATI PER GLI INCASSI</a:t>
            </a:r>
          </a:p>
          <a:p>
            <a:pPr marL="285750" lvl="0" indent="-285750" algn="just">
              <a:buFont typeface="Wingdings" panose="05000000000000000000" pitchFamily="2" charset="2"/>
              <a:buChar char="Ø"/>
            </a:pPr>
            <a:endParaRPr lang="it-IT" b="1" dirty="0">
              <a:solidFill>
                <a:prstClr val="black"/>
              </a:solidFill>
              <a:latin typeface="Century Gothic" panose="020B0502020202020204" pitchFamily="34" charset="0"/>
              <a:cs typeface="Times New Roman" panose="02020603050405020304" pitchFamily="18" charset="0"/>
            </a:endParaRPr>
          </a:p>
          <a:p>
            <a:pPr lvl="0" algn="just"/>
            <a:r>
              <a:rPr lang="it-IT" b="1" dirty="0">
                <a:solidFill>
                  <a:prstClr val="black"/>
                </a:solidFill>
                <a:latin typeface="Century Gothic" panose="020B0502020202020204" pitchFamily="34" charset="0"/>
                <a:cs typeface="Times New Roman" panose="02020603050405020304" pitchFamily="18" charset="0"/>
              </a:rPr>
              <a:t>MEDIA PONDERATA DEL RAPPORTO TRA INCASSI E </a:t>
            </a:r>
            <a:r>
              <a:rPr lang="it-IT" b="1" dirty="0" smtClean="0">
                <a:solidFill>
                  <a:prstClr val="black"/>
                </a:solidFill>
                <a:latin typeface="Century Gothic" panose="020B0502020202020204" pitchFamily="34" charset="0"/>
                <a:cs typeface="Times New Roman" panose="02020603050405020304" pitchFamily="18" charset="0"/>
              </a:rPr>
              <a:t>ACCERTAMENTI </a:t>
            </a:r>
            <a:r>
              <a:rPr lang="it-IT" b="1" dirty="0">
                <a:solidFill>
                  <a:prstClr val="black"/>
                </a:solidFill>
                <a:latin typeface="Century Gothic" panose="020B0502020202020204" pitchFamily="34" charset="0"/>
                <a:cs typeface="Times New Roman" panose="02020603050405020304" pitchFamily="18" charset="0"/>
              </a:rPr>
              <a:t>REGISTRATO IN CIASCUN ANNO DEL QUINQUIENNIO CON I SEGUENTI PESI: 0,35 IN CIASCUNO DEGLI ANNIU NEL BIENNIO PRECEDENTE E IL 0,10 IN CIASCUNO DEGLIU ANNI DEL PRIMO TRIENNIO</a:t>
            </a:r>
          </a:p>
        </p:txBody>
      </p:sp>
      <p:sp>
        <p:nvSpPr>
          <p:cNvPr id="4" name="Segnaposto numero diapositiva 3"/>
          <p:cNvSpPr>
            <a:spLocks noGrp="1"/>
          </p:cNvSpPr>
          <p:nvPr>
            <p:ph type="sldNum" sz="quarter" idx="12"/>
          </p:nvPr>
        </p:nvSpPr>
        <p:spPr>
          <a:xfrm>
            <a:off x="177445" y="800473"/>
            <a:ext cx="708380" cy="365125"/>
          </a:xfrm>
        </p:spPr>
        <p:txBody>
          <a:bodyPr/>
          <a:lstStyle/>
          <a:p>
            <a:fld id="{D57F1E4F-1CFF-5643-939E-217C01CDF565}" type="slidenum">
              <a:rPr lang="en-US" smtClean="0"/>
              <a:pPr/>
              <a:t>33</a:t>
            </a:fld>
            <a:endParaRPr lang="en-US" dirty="0"/>
          </a:p>
        </p:txBody>
      </p:sp>
      <p:sp>
        <p:nvSpPr>
          <p:cNvPr id="6" name="CasellaDiTesto 5"/>
          <p:cNvSpPr txBox="1"/>
          <p:nvPr/>
        </p:nvSpPr>
        <p:spPr>
          <a:xfrm>
            <a:off x="1000125" y="660400"/>
            <a:ext cx="10848975"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smtClean="0"/>
              <a:t>FONDO CREDITI DI DUBBIA ESIGIBILITA’</a:t>
            </a:r>
            <a:r>
              <a:rPr lang="it-IT" sz="2800" b="1" dirty="0" smtClean="0">
                <a:solidFill>
                  <a:schemeClr val="dk1"/>
                </a:solidFill>
              </a:rPr>
              <a:t> (5)</a:t>
            </a:r>
            <a:endParaRPr lang="it-IT" sz="2800" b="1" dirty="0">
              <a:solidFill>
                <a:schemeClr val="dk1"/>
              </a:solidFill>
            </a:endParaRPr>
          </a:p>
        </p:txBody>
      </p:sp>
      <p:sp>
        <p:nvSpPr>
          <p:cNvPr id="7" name="Freccia a destra 6"/>
          <p:cNvSpPr/>
          <p:nvPr/>
        </p:nvSpPr>
        <p:spPr>
          <a:xfrm>
            <a:off x="177444" y="222885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p:cNvSpPr/>
          <p:nvPr/>
        </p:nvSpPr>
        <p:spPr>
          <a:xfrm>
            <a:off x="177444" y="286404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p:cNvSpPr/>
          <p:nvPr/>
        </p:nvSpPr>
        <p:spPr>
          <a:xfrm>
            <a:off x="230726" y="442462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661850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p:cNvSpPr txBox="1"/>
          <p:nvPr/>
        </p:nvSpPr>
        <p:spPr>
          <a:xfrm>
            <a:off x="1638300" y="660400"/>
            <a:ext cx="10210800" cy="461665"/>
          </a:xfrm>
          <a:prstGeom prst="rect">
            <a:avLst/>
          </a:prstGeom>
          <a:noFill/>
        </p:spPr>
        <p:txBody>
          <a:bodyPr wrap="square" rtlCol="0">
            <a:spAutoFit/>
          </a:bodyPr>
          <a:lstStyle/>
          <a:p>
            <a:pPr algn="ctr"/>
            <a:r>
              <a:rPr lang="it-IT" sz="2400" b="1" u="sng" dirty="0">
                <a:latin typeface="Times New Roman" panose="02020603050405020304" pitchFamily="18" charset="0"/>
                <a:cs typeface="Times New Roman" panose="02020603050405020304" pitchFamily="18" charset="0"/>
              </a:rPr>
              <a:t>FONDO CREDITI DI DUBBIA ESIGIBILITA’ </a:t>
            </a:r>
            <a:r>
              <a:rPr lang="it-IT" sz="2400" b="1" u="sng" dirty="0" smtClean="0">
                <a:latin typeface="Times New Roman" panose="02020603050405020304" pitchFamily="18" charset="0"/>
                <a:cs typeface="Times New Roman" panose="02020603050405020304" pitchFamily="18" charset="0"/>
              </a:rPr>
              <a:t>(6)</a:t>
            </a:r>
            <a:endParaRPr lang="it-IT" sz="2400" b="1" u="sng" dirty="0">
              <a:latin typeface="Times New Roman" panose="02020603050405020304" pitchFamily="18" charset="0"/>
              <a:cs typeface="Times New Roman" panose="02020603050405020304" pitchFamily="18" charset="0"/>
            </a:endParaRPr>
          </a:p>
        </p:txBody>
      </p:sp>
      <p:sp>
        <p:nvSpPr>
          <p:cNvPr id="4" name="CasellaDiTesto 3"/>
          <p:cNvSpPr txBox="1"/>
          <p:nvPr/>
        </p:nvSpPr>
        <p:spPr>
          <a:xfrm>
            <a:off x="903250" y="1600200"/>
            <a:ext cx="10136458" cy="34624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lnSpc>
                <a:spcPct val="150000"/>
              </a:lnSpc>
            </a:pPr>
            <a:r>
              <a:rPr lang="it-IT" sz="2000" b="1" i="1" u="sng" dirty="0">
                <a:solidFill>
                  <a:schemeClr val="dk1"/>
                </a:solidFill>
                <a:latin typeface="Century Gothic" pitchFamily="34" charset="0"/>
                <a:cs typeface="Times New Roman" panose="02020603050405020304" pitchFamily="18" charset="0"/>
              </a:rPr>
              <a:t>MODIFICA PREVISTA DAL </a:t>
            </a:r>
            <a:r>
              <a:rPr lang="it-IT" sz="2000" b="1" i="1" u="sng" dirty="0" smtClean="0">
                <a:solidFill>
                  <a:schemeClr val="dk1"/>
                </a:solidFill>
                <a:latin typeface="Century Gothic" pitchFamily="34" charset="0"/>
                <a:cs typeface="Times New Roman" panose="02020603050405020304" pitchFamily="18" charset="0"/>
              </a:rPr>
              <a:t>D.M. </a:t>
            </a:r>
            <a:r>
              <a:rPr lang="it-IT" sz="2000" b="1" i="1" u="sng" dirty="0">
                <a:solidFill>
                  <a:schemeClr val="dk1"/>
                </a:solidFill>
                <a:latin typeface="Century Gothic" pitchFamily="34" charset="0"/>
                <a:cs typeface="Times New Roman" panose="02020603050405020304" pitchFamily="18" charset="0"/>
              </a:rPr>
              <a:t>20/05/15:</a:t>
            </a:r>
          </a:p>
          <a:p>
            <a:pPr algn="just">
              <a:lnSpc>
                <a:spcPct val="150000"/>
              </a:lnSpc>
            </a:pPr>
            <a:endParaRPr lang="it-IT" b="1" dirty="0" smtClean="0">
              <a:latin typeface="Times New Roman" panose="02020603050405020304" pitchFamily="18" charset="0"/>
              <a:cs typeface="Times New Roman" panose="02020603050405020304" pitchFamily="18" charset="0"/>
            </a:endParaRPr>
          </a:p>
          <a:p>
            <a:pPr algn="just">
              <a:lnSpc>
                <a:spcPct val="150000"/>
              </a:lnSpc>
            </a:pPr>
            <a:r>
              <a:rPr lang="it-IT" b="1" dirty="0">
                <a:solidFill>
                  <a:prstClr val="black"/>
                </a:solidFill>
                <a:latin typeface="Century Gothic" panose="020B0502020202020204" pitchFamily="34" charset="0"/>
                <a:cs typeface="Times New Roman" panose="02020603050405020304" pitchFamily="18" charset="0"/>
              </a:rPr>
              <a:t>GLI ENTI CHE NEGLI ULTIMI 3 ESERCIZI HANNO FORMALMENTE ATTIVATO UN PROCESSO DI ACCELERAZIONE DELLA PROPRIA CAPACITA’ DI RISCOSSIONE – AD ESEMPIO ATTRAVERSO LA CREAZIONE DI UNITA’ ORGANIZZATIVE DEDICATE O L’AVVIO DI PROCEDURE DI RISCOSSIONE PIU’ EFFICACI COME L’INGIUNZIONE E/O I RUOLI – POSSONO CALCOLARE IL FONDO CREDITI DI DUBBIA ESIGIBILITA’ FACENDO RIFERIMENTO AI RISULTATI DI TALI 3 ESERCIZI</a:t>
            </a:r>
          </a:p>
        </p:txBody>
      </p:sp>
      <p:sp>
        <p:nvSpPr>
          <p:cNvPr id="5" name="Segnaposto numero diapositiva 4"/>
          <p:cNvSpPr>
            <a:spLocks noGrp="1"/>
          </p:cNvSpPr>
          <p:nvPr>
            <p:ph type="sldNum" sz="quarter" idx="12"/>
          </p:nvPr>
        </p:nvSpPr>
        <p:spPr>
          <a:xfrm>
            <a:off x="100014" y="787782"/>
            <a:ext cx="803236" cy="365125"/>
          </a:xfrm>
        </p:spPr>
        <p:txBody>
          <a:bodyPr/>
          <a:lstStyle/>
          <a:p>
            <a:fld id="{D57F1E4F-1CFF-5643-939E-217C01CDF565}" type="slidenum">
              <a:rPr lang="en-US" smtClean="0"/>
              <a:pPr/>
              <a:t>34</a:t>
            </a:fld>
            <a:endParaRPr lang="en-US" dirty="0"/>
          </a:p>
        </p:txBody>
      </p:sp>
      <p:sp>
        <p:nvSpPr>
          <p:cNvPr id="6" name="CasellaDiTesto 5"/>
          <p:cNvSpPr txBox="1"/>
          <p:nvPr/>
        </p:nvSpPr>
        <p:spPr>
          <a:xfrm>
            <a:off x="1000125" y="660400"/>
            <a:ext cx="10848975"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smtClean="0"/>
              <a:t>FONDO CREDITI DI DUBBIA ESIGIBILITA’</a:t>
            </a:r>
            <a:r>
              <a:rPr lang="it-IT" sz="2800" b="1" dirty="0" smtClean="0">
                <a:solidFill>
                  <a:schemeClr val="dk1"/>
                </a:solidFill>
              </a:rPr>
              <a:t> (6)</a:t>
            </a:r>
            <a:endParaRPr lang="it-IT" sz="2800" b="1" dirty="0">
              <a:solidFill>
                <a:schemeClr val="dk1"/>
              </a:solidFill>
            </a:endParaRPr>
          </a:p>
        </p:txBody>
      </p:sp>
    </p:spTree>
    <p:extLst>
      <p:ext uri="{BB962C8B-B14F-4D97-AF65-F5344CB8AC3E}">
        <p14:creationId xmlns:p14="http://schemas.microsoft.com/office/powerpoint/2010/main" val="26778262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p:cNvSpPr txBox="1"/>
          <p:nvPr/>
        </p:nvSpPr>
        <p:spPr>
          <a:xfrm>
            <a:off x="1638300" y="660400"/>
            <a:ext cx="10210800" cy="461665"/>
          </a:xfrm>
          <a:prstGeom prst="rect">
            <a:avLst/>
          </a:prstGeom>
          <a:noFill/>
        </p:spPr>
        <p:txBody>
          <a:bodyPr wrap="square" rtlCol="0">
            <a:spAutoFit/>
          </a:bodyPr>
          <a:lstStyle/>
          <a:p>
            <a:pPr algn="ctr"/>
            <a:r>
              <a:rPr lang="it-IT" sz="2400" b="1" u="sng" dirty="0">
                <a:latin typeface="Times New Roman" panose="02020603050405020304" pitchFamily="18" charset="0"/>
                <a:cs typeface="Times New Roman" panose="02020603050405020304" pitchFamily="18" charset="0"/>
              </a:rPr>
              <a:t>FONDO CREDITI DI DUBBIA ESIGIBILITA’ </a:t>
            </a:r>
            <a:r>
              <a:rPr lang="it-IT" sz="2400" b="1" u="sng" dirty="0" smtClean="0">
                <a:latin typeface="Times New Roman" panose="02020603050405020304" pitchFamily="18" charset="0"/>
                <a:cs typeface="Times New Roman" panose="02020603050405020304" pitchFamily="18" charset="0"/>
              </a:rPr>
              <a:t>(7)</a:t>
            </a:r>
            <a:endParaRPr lang="it-IT" sz="2400" b="1" u="sng" dirty="0">
              <a:latin typeface="Times New Roman" panose="02020603050405020304" pitchFamily="18" charset="0"/>
              <a:cs typeface="Times New Roman" panose="02020603050405020304" pitchFamily="18" charset="0"/>
            </a:endParaRPr>
          </a:p>
        </p:txBody>
      </p:sp>
      <p:sp>
        <p:nvSpPr>
          <p:cNvPr id="3" name="Rettangolo 2"/>
          <p:cNvSpPr/>
          <p:nvPr/>
        </p:nvSpPr>
        <p:spPr>
          <a:xfrm>
            <a:off x="1136073" y="1925782"/>
            <a:ext cx="9448799" cy="369331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it-IT" b="1" dirty="0">
                <a:solidFill>
                  <a:prstClr val="black"/>
                </a:solidFill>
                <a:latin typeface="Century Gothic" panose="020B0502020202020204" pitchFamily="34" charset="0"/>
                <a:cs typeface="Times New Roman" panose="02020603050405020304" pitchFamily="18" charset="0"/>
              </a:rPr>
              <a:t>DAL 2017 PER LA MAGGIOR  PARTE DEGLI ENTI IL METODO DA UTILIZZARE E’ IL SEGUENTE:</a:t>
            </a:r>
          </a:p>
          <a:p>
            <a:pPr algn="just"/>
            <a:endParaRPr lang="it-IT" b="1" dirty="0">
              <a:solidFill>
                <a:prstClr val="black"/>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Ø"/>
            </a:pPr>
            <a:r>
              <a:rPr lang="it-IT" b="1" dirty="0">
                <a:solidFill>
                  <a:prstClr val="black"/>
                </a:solidFill>
                <a:latin typeface="Century Gothic" panose="020B0502020202020204" pitchFamily="34" charset="0"/>
                <a:cs typeface="Times New Roman" panose="02020603050405020304" pitchFamily="18" charset="0"/>
              </a:rPr>
              <a:t>PER LE ENTRATE ACCERTATE PER COMPETENZA LA MEDIA E’ CALCOLATA FACENDO RIFERIMENTO AGLI INCASSI  - IN C/COMPETENZA E IN C/RESIDUI – E AGLI ACCERTAMENTI DEL PRIMO QUADRIENNIO DEL QUINQUIENNIO PRECEDENTE E AL RAPPORTO TRA INCASSI DI COMPETENZA E GLI ACCERTAMENTI DELL’ANNO PRECEDENTE.</a:t>
            </a:r>
          </a:p>
          <a:p>
            <a:pPr algn="just"/>
            <a:endParaRPr lang="it-IT" b="1" dirty="0">
              <a:solidFill>
                <a:prstClr val="black"/>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Ø"/>
            </a:pPr>
            <a:r>
              <a:rPr lang="it-IT" b="1" dirty="0">
                <a:solidFill>
                  <a:prstClr val="black"/>
                </a:solidFill>
                <a:latin typeface="Century Gothic" panose="020B0502020202020204" pitchFamily="34" charset="0"/>
                <a:cs typeface="Times New Roman" panose="02020603050405020304" pitchFamily="18" charset="0"/>
              </a:rPr>
              <a:t>PER LE ENTRATE ACCERTATE PER CASSA, SI CALCOLA LA MEDIA FACENDO RIFERIMETNO AI DATI EXTRA-CONTABILI DEI PRIMI QUATTRO ANNI DEL QUINQUIENNIO PRECEDENTE E AI DATI CONTABILI RILEVATI NELL’ESERCIZIO PRECEDENTE.</a:t>
            </a:r>
          </a:p>
        </p:txBody>
      </p:sp>
      <p:sp>
        <p:nvSpPr>
          <p:cNvPr id="5" name="Segnaposto numero diapositiva 4"/>
          <p:cNvSpPr>
            <a:spLocks noGrp="1"/>
          </p:cNvSpPr>
          <p:nvPr>
            <p:ph type="sldNum" sz="quarter" idx="12"/>
          </p:nvPr>
        </p:nvSpPr>
        <p:spPr>
          <a:xfrm>
            <a:off x="0" y="787782"/>
            <a:ext cx="885825" cy="365125"/>
          </a:xfrm>
        </p:spPr>
        <p:txBody>
          <a:bodyPr/>
          <a:lstStyle/>
          <a:p>
            <a:fld id="{D57F1E4F-1CFF-5643-939E-217C01CDF565}" type="slidenum">
              <a:rPr lang="en-US" smtClean="0"/>
              <a:pPr/>
              <a:t>35</a:t>
            </a:fld>
            <a:endParaRPr lang="en-US" dirty="0"/>
          </a:p>
        </p:txBody>
      </p:sp>
      <p:sp>
        <p:nvSpPr>
          <p:cNvPr id="6" name="CasellaDiTesto 5"/>
          <p:cNvSpPr txBox="1"/>
          <p:nvPr/>
        </p:nvSpPr>
        <p:spPr>
          <a:xfrm>
            <a:off x="1000125" y="660400"/>
            <a:ext cx="10848975"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smtClean="0"/>
              <a:t>FONDO CREDITI DI DUBBIA ESIGIBILITA’</a:t>
            </a:r>
            <a:r>
              <a:rPr lang="it-IT" sz="2800" b="1" dirty="0" smtClean="0">
                <a:solidFill>
                  <a:schemeClr val="dk1"/>
                </a:solidFill>
              </a:rPr>
              <a:t> (7)</a:t>
            </a:r>
            <a:endParaRPr lang="it-IT" sz="2800" b="1" dirty="0">
              <a:solidFill>
                <a:schemeClr val="dk1"/>
              </a:solidFill>
            </a:endParaRPr>
          </a:p>
        </p:txBody>
      </p:sp>
    </p:spTree>
    <p:extLst>
      <p:ext uri="{BB962C8B-B14F-4D97-AF65-F5344CB8AC3E}">
        <p14:creationId xmlns:p14="http://schemas.microsoft.com/office/powerpoint/2010/main" val="13209917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p:cNvSpPr txBox="1"/>
          <p:nvPr/>
        </p:nvSpPr>
        <p:spPr>
          <a:xfrm>
            <a:off x="1638300" y="660400"/>
            <a:ext cx="10210800" cy="461665"/>
          </a:xfrm>
          <a:prstGeom prst="rect">
            <a:avLst/>
          </a:prstGeom>
          <a:noFill/>
        </p:spPr>
        <p:txBody>
          <a:bodyPr wrap="square" rtlCol="0">
            <a:spAutoFit/>
          </a:bodyPr>
          <a:lstStyle/>
          <a:p>
            <a:pPr algn="ctr"/>
            <a:r>
              <a:rPr lang="it-IT" sz="2400" b="1" u="sng" dirty="0">
                <a:latin typeface="Times New Roman" panose="02020603050405020304" pitchFamily="18" charset="0"/>
                <a:cs typeface="Times New Roman" panose="02020603050405020304" pitchFamily="18" charset="0"/>
              </a:rPr>
              <a:t>FONDO CREDITI DI DUBBIA ESIGIBILITA’ </a:t>
            </a:r>
            <a:r>
              <a:rPr lang="it-IT" sz="2400" b="1" u="sng" dirty="0" smtClean="0">
                <a:latin typeface="Times New Roman" panose="02020603050405020304" pitchFamily="18" charset="0"/>
                <a:cs typeface="Times New Roman" panose="02020603050405020304" pitchFamily="18" charset="0"/>
              </a:rPr>
              <a:t>(8)</a:t>
            </a:r>
            <a:endParaRPr lang="it-IT" sz="2400" b="1" u="sng" dirty="0">
              <a:latin typeface="Times New Roman" panose="02020603050405020304" pitchFamily="18" charset="0"/>
              <a:cs typeface="Times New Roman" panose="02020603050405020304" pitchFamily="18" charset="0"/>
            </a:endParaRPr>
          </a:p>
        </p:txBody>
      </p:sp>
      <p:sp>
        <p:nvSpPr>
          <p:cNvPr id="4" name="CasellaDiTesto 3"/>
          <p:cNvSpPr txBox="1"/>
          <p:nvPr/>
        </p:nvSpPr>
        <p:spPr>
          <a:xfrm>
            <a:off x="1511300" y="1600200"/>
            <a:ext cx="10337800" cy="521681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lnSpc>
                <a:spcPct val="150000"/>
              </a:lnSpc>
            </a:pPr>
            <a:r>
              <a:rPr lang="it-IT" sz="2000" b="1" i="1" u="sng" dirty="0">
                <a:latin typeface="Century Gothic" pitchFamily="34" charset="0"/>
                <a:cs typeface="Times New Roman" panose="02020603050405020304" pitchFamily="18" charset="0"/>
              </a:rPr>
              <a:t>PERCENTUALI DI STANZIAMENTO PREVISTE NEL BILANCIO DI PREVISIONE DALL’ENTRATA IN VIGORE DEL PRINCIPIO CONTABILE</a:t>
            </a:r>
            <a:r>
              <a:rPr lang="it-IT" sz="2000" b="1" i="1" u="sng" dirty="0" smtClean="0">
                <a:latin typeface="Century Gothic" pitchFamily="34" charset="0"/>
                <a:cs typeface="Times New Roman" panose="02020603050405020304" pitchFamily="18" charset="0"/>
              </a:rPr>
              <a:t>:</a:t>
            </a:r>
          </a:p>
          <a:p>
            <a:pPr algn="just">
              <a:lnSpc>
                <a:spcPct val="150000"/>
              </a:lnSpc>
            </a:pPr>
            <a:r>
              <a:rPr lang="it-IT" sz="2000" b="1" i="1" u="sng" dirty="0" smtClean="0">
                <a:solidFill>
                  <a:srgbClr val="FF0000"/>
                </a:solidFill>
                <a:latin typeface="Century Gothic" pitchFamily="34" charset="0"/>
                <a:cs typeface="Times New Roman" panose="02020603050405020304" pitchFamily="18" charset="0"/>
              </a:rPr>
              <a:t>Modificato dalla Legge di bilancio 2018</a:t>
            </a:r>
            <a:endParaRPr lang="it-IT" sz="2000" b="1" i="1" u="sng" dirty="0">
              <a:solidFill>
                <a:srgbClr val="FF0000"/>
              </a:solidFill>
              <a:latin typeface="Century Gothic" pitchFamily="34" charset="0"/>
              <a:cs typeface="Times New Roman" panose="02020603050405020304" pitchFamily="18" charset="0"/>
            </a:endParaRPr>
          </a:p>
          <a:p>
            <a:pPr marL="285750" indent="-285750" algn="just">
              <a:lnSpc>
                <a:spcPct val="150000"/>
              </a:lnSpc>
              <a:buFont typeface="Wingdings" panose="05000000000000000000" pitchFamily="2" charset="2"/>
              <a:buChar char="Ø"/>
            </a:pPr>
            <a:r>
              <a:rPr lang="it-IT" b="1" dirty="0">
                <a:solidFill>
                  <a:prstClr val="black"/>
                </a:solidFill>
                <a:latin typeface="Century Gothic" panose="020B0502020202020204" pitchFamily="34" charset="0"/>
                <a:cs typeface="Times New Roman" panose="02020603050405020304" pitchFamily="18" charset="0"/>
              </a:rPr>
              <a:t>2015: 36% DELL’ACCANTONAMENTO QUANTIFICATO NEL PROSPETTO RELATIVO AL FCDE ALLEGATO AL BILANCIO; 55% PER GLI ENTI SPERIMENTATORI;</a:t>
            </a:r>
          </a:p>
          <a:p>
            <a:pPr marL="285750" indent="-285750" algn="just">
              <a:lnSpc>
                <a:spcPct val="150000"/>
              </a:lnSpc>
              <a:buFont typeface="Wingdings" panose="05000000000000000000" pitchFamily="2" charset="2"/>
              <a:buChar char="Ø"/>
            </a:pPr>
            <a:r>
              <a:rPr lang="it-IT" b="1" dirty="0">
                <a:solidFill>
                  <a:prstClr val="black"/>
                </a:solidFill>
                <a:latin typeface="Century Gothic" panose="020B0502020202020204" pitchFamily="34" charset="0"/>
                <a:cs typeface="Times New Roman" panose="02020603050405020304" pitchFamily="18" charset="0"/>
              </a:rPr>
              <a:t>2016: 55% DELL’ACCANTONAMENTO;</a:t>
            </a:r>
          </a:p>
          <a:p>
            <a:pPr marL="285750" indent="-285750" algn="just">
              <a:lnSpc>
                <a:spcPct val="150000"/>
              </a:lnSpc>
              <a:buFont typeface="Wingdings" panose="05000000000000000000" pitchFamily="2" charset="2"/>
              <a:buChar char="Ø"/>
            </a:pPr>
            <a:r>
              <a:rPr lang="it-IT" b="1" dirty="0">
                <a:solidFill>
                  <a:prstClr val="black"/>
                </a:solidFill>
                <a:latin typeface="Century Gothic" panose="020B0502020202020204" pitchFamily="34" charset="0"/>
                <a:cs typeface="Times New Roman" panose="02020603050405020304" pitchFamily="18" charset="0"/>
              </a:rPr>
              <a:t>2017: 70% DELL’ACCANTONAMENTO;</a:t>
            </a:r>
          </a:p>
          <a:p>
            <a:pPr marL="285750" indent="-285750" algn="just">
              <a:lnSpc>
                <a:spcPct val="150000"/>
              </a:lnSpc>
              <a:buFont typeface="Wingdings" panose="05000000000000000000" pitchFamily="2" charset="2"/>
              <a:buChar char="Ø"/>
            </a:pPr>
            <a:r>
              <a:rPr lang="it-IT" b="1" dirty="0">
                <a:solidFill>
                  <a:prstClr val="black"/>
                </a:solidFill>
                <a:latin typeface="Century Gothic" panose="020B0502020202020204" pitchFamily="34" charset="0"/>
                <a:cs typeface="Times New Roman" panose="02020603050405020304" pitchFamily="18" charset="0"/>
              </a:rPr>
              <a:t>2018: </a:t>
            </a:r>
            <a:r>
              <a:rPr lang="it-IT" b="1" dirty="0" smtClean="0">
                <a:solidFill>
                  <a:prstClr val="black"/>
                </a:solidFill>
                <a:latin typeface="Century Gothic" panose="020B0502020202020204" pitchFamily="34" charset="0"/>
                <a:cs typeface="Times New Roman" panose="02020603050405020304" pitchFamily="18" charset="0"/>
              </a:rPr>
              <a:t>75</a:t>
            </a:r>
            <a:r>
              <a:rPr lang="it-IT" b="1" dirty="0">
                <a:solidFill>
                  <a:prstClr val="black"/>
                </a:solidFill>
                <a:latin typeface="Century Gothic" panose="020B0502020202020204" pitchFamily="34" charset="0"/>
                <a:cs typeface="Times New Roman" panose="02020603050405020304" pitchFamily="18" charset="0"/>
              </a:rPr>
              <a:t>% DELL’ACCANTONAMENTO;</a:t>
            </a:r>
          </a:p>
          <a:p>
            <a:pPr marL="285750" indent="-285750" algn="just">
              <a:lnSpc>
                <a:spcPct val="150000"/>
              </a:lnSpc>
              <a:buFont typeface="Wingdings" panose="05000000000000000000" pitchFamily="2" charset="2"/>
              <a:buChar char="Ø"/>
            </a:pPr>
            <a:r>
              <a:rPr lang="it-IT" b="1" dirty="0">
                <a:solidFill>
                  <a:prstClr val="black"/>
                </a:solidFill>
                <a:latin typeface="Century Gothic" panose="020B0502020202020204" pitchFamily="34" charset="0"/>
                <a:cs typeface="Times New Roman" panose="02020603050405020304" pitchFamily="18" charset="0"/>
              </a:rPr>
              <a:t>2019: </a:t>
            </a:r>
            <a:r>
              <a:rPr lang="it-IT" b="1" dirty="0" smtClean="0">
                <a:solidFill>
                  <a:prstClr val="black"/>
                </a:solidFill>
                <a:latin typeface="Century Gothic" panose="020B0502020202020204" pitchFamily="34" charset="0"/>
                <a:cs typeface="Times New Roman" panose="02020603050405020304" pitchFamily="18" charset="0"/>
              </a:rPr>
              <a:t>85</a:t>
            </a:r>
            <a:r>
              <a:rPr lang="it-IT" b="1" dirty="0" smtClean="0">
                <a:solidFill>
                  <a:prstClr val="black"/>
                </a:solidFill>
                <a:latin typeface="Century Gothic" panose="020B0502020202020204" pitchFamily="34" charset="0"/>
                <a:cs typeface="Times New Roman" panose="02020603050405020304" pitchFamily="18" charset="0"/>
              </a:rPr>
              <a:t>% DELL’ACCANTONAMENTO;</a:t>
            </a:r>
          </a:p>
          <a:p>
            <a:pPr marL="285750" indent="-285750" algn="just">
              <a:lnSpc>
                <a:spcPct val="150000"/>
              </a:lnSpc>
              <a:buFont typeface="Wingdings" panose="05000000000000000000" pitchFamily="2" charset="2"/>
              <a:buChar char="Ø"/>
            </a:pPr>
            <a:r>
              <a:rPr lang="it-IT" b="1" dirty="0" smtClean="0">
                <a:solidFill>
                  <a:prstClr val="black"/>
                </a:solidFill>
                <a:latin typeface="Century Gothic" panose="020B0502020202020204" pitchFamily="34" charset="0"/>
                <a:cs typeface="Times New Roman" panose="02020603050405020304" pitchFamily="18" charset="0"/>
              </a:rPr>
              <a:t>2020: 95% DELL’ACCANTONAMENTO;</a:t>
            </a:r>
          </a:p>
          <a:p>
            <a:pPr marL="285750" indent="-285750" algn="just">
              <a:lnSpc>
                <a:spcPct val="150000"/>
              </a:lnSpc>
              <a:buFont typeface="Wingdings" panose="05000000000000000000" pitchFamily="2" charset="2"/>
              <a:buChar char="Ø"/>
            </a:pPr>
            <a:r>
              <a:rPr lang="it-IT" b="1" dirty="0" smtClean="0">
                <a:solidFill>
                  <a:prstClr val="black"/>
                </a:solidFill>
                <a:latin typeface="Century Gothic" panose="020B0502020202020204" pitchFamily="34" charset="0"/>
                <a:cs typeface="Times New Roman" panose="02020603050405020304" pitchFamily="18" charset="0"/>
              </a:rPr>
              <a:t>2021: PER L’INTERO IMPORTO</a:t>
            </a:r>
            <a:endParaRPr lang="it-IT" b="1" dirty="0">
              <a:solidFill>
                <a:prstClr val="black"/>
              </a:solidFill>
              <a:latin typeface="Century Gothic" panose="020B0502020202020204" pitchFamily="34" charset="0"/>
              <a:cs typeface="Times New Roman" panose="02020603050405020304" pitchFamily="18" charset="0"/>
            </a:endParaRPr>
          </a:p>
          <a:p>
            <a:pPr algn="just">
              <a:lnSpc>
                <a:spcPct val="150000"/>
              </a:lnSpc>
            </a:pPr>
            <a:endParaRPr lang="it-IT"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a:xfrm>
            <a:off x="0" y="787782"/>
            <a:ext cx="885825" cy="365125"/>
          </a:xfrm>
        </p:spPr>
        <p:txBody>
          <a:bodyPr/>
          <a:lstStyle/>
          <a:p>
            <a:fld id="{D57F1E4F-1CFF-5643-939E-217C01CDF565}" type="slidenum">
              <a:rPr lang="en-US" smtClean="0"/>
              <a:pPr/>
              <a:t>36</a:t>
            </a:fld>
            <a:endParaRPr lang="en-US" dirty="0"/>
          </a:p>
        </p:txBody>
      </p:sp>
      <p:sp>
        <p:nvSpPr>
          <p:cNvPr id="6" name="CasellaDiTesto 5"/>
          <p:cNvSpPr txBox="1"/>
          <p:nvPr/>
        </p:nvSpPr>
        <p:spPr>
          <a:xfrm>
            <a:off x="1000125" y="660400"/>
            <a:ext cx="10848975"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smtClean="0"/>
              <a:t>FONDO CREDITI DI DUBBIA ESIGIBILITA’</a:t>
            </a:r>
            <a:r>
              <a:rPr lang="it-IT" sz="2800" b="1" dirty="0" smtClean="0">
                <a:solidFill>
                  <a:schemeClr val="dk1"/>
                </a:solidFill>
              </a:rPr>
              <a:t> (8)</a:t>
            </a:r>
            <a:endParaRPr lang="it-IT" sz="2800" b="1" dirty="0">
              <a:solidFill>
                <a:schemeClr val="dk1"/>
              </a:solidFill>
            </a:endParaRPr>
          </a:p>
        </p:txBody>
      </p:sp>
    </p:spTree>
    <p:extLst>
      <p:ext uri="{BB962C8B-B14F-4D97-AF65-F5344CB8AC3E}">
        <p14:creationId xmlns:p14="http://schemas.microsoft.com/office/powerpoint/2010/main" val="24747364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p:cNvSpPr txBox="1"/>
          <p:nvPr/>
        </p:nvSpPr>
        <p:spPr>
          <a:xfrm>
            <a:off x="1638300" y="660400"/>
            <a:ext cx="10210800" cy="461665"/>
          </a:xfrm>
          <a:prstGeom prst="rect">
            <a:avLst/>
          </a:prstGeom>
          <a:noFill/>
        </p:spPr>
        <p:txBody>
          <a:bodyPr wrap="square" rtlCol="0">
            <a:spAutoFit/>
          </a:bodyPr>
          <a:lstStyle/>
          <a:p>
            <a:pPr algn="ctr"/>
            <a:r>
              <a:rPr lang="it-IT" sz="2400" b="1" u="sng" dirty="0">
                <a:latin typeface="Times New Roman" panose="02020603050405020304" pitchFamily="18" charset="0"/>
                <a:cs typeface="Times New Roman" panose="02020603050405020304" pitchFamily="18" charset="0"/>
              </a:rPr>
              <a:t>FONDO CREDITI DI DUBBIA ESIGIBILITA’ </a:t>
            </a:r>
            <a:r>
              <a:rPr lang="it-IT" sz="2400" b="1" u="sng" dirty="0" smtClean="0">
                <a:latin typeface="Times New Roman" panose="02020603050405020304" pitchFamily="18" charset="0"/>
                <a:cs typeface="Times New Roman" panose="02020603050405020304" pitchFamily="18" charset="0"/>
              </a:rPr>
              <a:t>(9)</a:t>
            </a:r>
            <a:endParaRPr lang="it-IT" sz="2400" b="1" u="sng" dirty="0">
              <a:latin typeface="Times New Roman" panose="02020603050405020304" pitchFamily="18" charset="0"/>
              <a:cs typeface="Times New Roman" panose="02020603050405020304" pitchFamily="18" charset="0"/>
            </a:endParaRPr>
          </a:p>
        </p:txBody>
      </p:sp>
      <p:sp>
        <p:nvSpPr>
          <p:cNvPr id="4" name="CasellaDiTesto 3"/>
          <p:cNvSpPr txBox="1"/>
          <p:nvPr/>
        </p:nvSpPr>
        <p:spPr>
          <a:xfrm>
            <a:off x="581890" y="1316182"/>
            <a:ext cx="11267209" cy="549381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lnSpc>
                <a:spcPct val="150000"/>
              </a:lnSpc>
            </a:pPr>
            <a:r>
              <a:rPr lang="it-IT" sz="2000" b="1" i="1" u="sng" dirty="0">
                <a:solidFill>
                  <a:schemeClr val="dk1"/>
                </a:solidFill>
                <a:latin typeface="Century Gothic" pitchFamily="34" charset="0"/>
                <a:cs typeface="Times New Roman" panose="02020603050405020304" pitchFamily="18" charset="0"/>
              </a:rPr>
              <a:t>VERIFICA DEL FCDE</a:t>
            </a:r>
          </a:p>
          <a:p>
            <a:pPr algn="just">
              <a:lnSpc>
                <a:spcPct val="150000"/>
              </a:lnSpc>
            </a:pPr>
            <a:endParaRPr lang="it-IT" b="1" dirty="0" smtClean="0">
              <a:latin typeface="Times New Roman" panose="02020603050405020304" pitchFamily="18" charset="0"/>
              <a:cs typeface="Times New Roman" panose="02020603050405020304" pitchFamily="18" charset="0"/>
            </a:endParaRPr>
          </a:p>
          <a:p>
            <a:pPr algn="just"/>
            <a:r>
              <a:rPr lang="it-IT" b="1" dirty="0">
                <a:solidFill>
                  <a:prstClr val="black"/>
                </a:solidFill>
                <a:latin typeface="Century Gothic" panose="020B0502020202020204" pitchFamily="34" charset="0"/>
                <a:cs typeface="Times New Roman" panose="02020603050405020304" pitchFamily="18" charset="0"/>
              </a:rPr>
              <a:t>IN SEDE DI VERIFICA DEGLI EQUILIBRI: la periodicità della verifica viene stabilita dal regolamento di contabilità. Deve essere verifica la necessità di adeguare lo stanziamento in considerazione del livello degli stanziamenti, degli accertamenti e degli incassi in c/competenza.</a:t>
            </a:r>
          </a:p>
          <a:p>
            <a:pPr algn="just"/>
            <a:endParaRPr lang="it-IT" b="1" dirty="0">
              <a:solidFill>
                <a:prstClr val="black"/>
              </a:solidFill>
              <a:latin typeface="Century Gothic" panose="020B0502020202020204" pitchFamily="34" charset="0"/>
              <a:cs typeface="Times New Roman" panose="02020603050405020304" pitchFamily="18" charset="0"/>
            </a:endParaRPr>
          </a:p>
          <a:p>
            <a:pPr algn="just"/>
            <a:r>
              <a:rPr lang="it-IT" b="1" dirty="0">
                <a:solidFill>
                  <a:prstClr val="black"/>
                </a:solidFill>
                <a:latin typeface="Century Gothic" panose="020B0502020202020204" pitchFamily="34" charset="0"/>
                <a:cs typeface="Times New Roman" panose="02020603050405020304" pitchFamily="18" charset="0"/>
              </a:rPr>
              <a:t>IN SEDE DI ASSESTAMENTO: oltre alla verifica dell’adeguatezza effettuata con le stesse modalità eventualmente adottate in sede di verifica degli equilibri, in questa fase potrà essere verificata la possibilità di assorbire la percentuale di fondo non finanziata all’interno del bilancio di previsione tramite l’avanzo di amministrazione libero.</a:t>
            </a:r>
          </a:p>
          <a:p>
            <a:pPr algn="just"/>
            <a:endParaRPr lang="it-IT" b="1" dirty="0">
              <a:solidFill>
                <a:prstClr val="black"/>
              </a:solidFill>
              <a:latin typeface="Century Gothic" panose="020B0502020202020204" pitchFamily="34" charset="0"/>
              <a:cs typeface="Times New Roman" panose="02020603050405020304" pitchFamily="18" charset="0"/>
            </a:endParaRPr>
          </a:p>
          <a:p>
            <a:pPr algn="just"/>
            <a:r>
              <a:rPr lang="it-IT" b="1" dirty="0">
                <a:solidFill>
                  <a:prstClr val="black"/>
                </a:solidFill>
                <a:latin typeface="Century Gothic" panose="020B0502020202020204" pitchFamily="34" charset="0"/>
                <a:cs typeface="Times New Roman" panose="02020603050405020304" pitchFamily="18" charset="0"/>
              </a:rPr>
              <a:t>IN SEDE DI RENDICONTO: a seguito del </a:t>
            </a:r>
            <a:r>
              <a:rPr lang="it-IT" b="1" dirty="0" err="1">
                <a:solidFill>
                  <a:prstClr val="black"/>
                </a:solidFill>
                <a:latin typeface="Century Gothic" panose="020B0502020202020204" pitchFamily="34" charset="0"/>
                <a:cs typeface="Times New Roman" panose="02020603050405020304" pitchFamily="18" charset="0"/>
              </a:rPr>
              <a:t>riaccertamento</a:t>
            </a:r>
            <a:r>
              <a:rPr lang="it-IT" b="1" dirty="0">
                <a:solidFill>
                  <a:prstClr val="black"/>
                </a:solidFill>
                <a:latin typeface="Century Gothic" panose="020B0502020202020204" pitchFamily="34" charset="0"/>
                <a:cs typeface="Times New Roman" panose="02020603050405020304" pitchFamily="18" charset="0"/>
              </a:rPr>
              <a:t> dei residui attivi è accantonata una quota del risultato di amministrazione al FCDE.</a:t>
            </a:r>
          </a:p>
          <a:p>
            <a:pPr marL="285750" indent="-285750" algn="just">
              <a:buFont typeface="Arial" panose="020B0604020202020204" pitchFamily="34" charset="0"/>
              <a:buChar char="•"/>
            </a:pPr>
            <a:r>
              <a:rPr lang="it-IT" b="1" dirty="0">
                <a:solidFill>
                  <a:prstClr val="black"/>
                </a:solidFill>
                <a:latin typeface="Century Gothic" panose="020B0502020202020204" pitchFamily="34" charset="0"/>
                <a:cs typeface="Times New Roman" panose="02020603050405020304" pitchFamily="18" charset="0"/>
              </a:rPr>
              <a:t>Se il FCDE è inferiore all’importo considerato congruo, è incrementata la quota del risultato di amministrazione dedicata al Fondo; </a:t>
            </a:r>
          </a:p>
          <a:p>
            <a:pPr marL="285750" indent="-285750" algn="just">
              <a:buFont typeface="Arial" panose="020B0604020202020204" pitchFamily="34" charset="0"/>
              <a:buChar char="•"/>
            </a:pPr>
            <a:r>
              <a:rPr lang="it-IT" b="1" dirty="0">
                <a:solidFill>
                  <a:prstClr val="black"/>
                </a:solidFill>
                <a:latin typeface="Century Gothic" panose="020B0502020202020204" pitchFamily="34" charset="0"/>
                <a:cs typeface="Times New Roman" panose="02020603050405020304" pitchFamily="18" charset="0"/>
              </a:rPr>
              <a:t>se il FCDE risulta superiore all’importo considerato congruo, si procede allo svincolo della quota di risultato di amministrazione non necessaria.  </a:t>
            </a:r>
          </a:p>
          <a:p>
            <a:pPr algn="just">
              <a:lnSpc>
                <a:spcPct val="150000"/>
              </a:lnSpc>
            </a:pPr>
            <a:endParaRPr lang="it-IT" dirty="0" smtClean="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a:xfrm>
            <a:off x="0" y="787782"/>
            <a:ext cx="1000125" cy="365125"/>
          </a:xfrm>
        </p:spPr>
        <p:txBody>
          <a:bodyPr/>
          <a:lstStyle/>
          <a:p>
            <a:fld id="{D57F1E4F-1CFF-5643-939E-217C01CDF565}" type="slidenum">
              <a:rPr lang="en-US" smtClean="0"/>
              <a:pPr/>
              <a:t>37</a:t>
            </a:fld>
            <a:endParaRPr lang="en-US" dirty="0"/>
          </a:p>
        </p:txBody>
      </p:sp>
      <p:sp>
        <p:nvSpPr>
          <p:cNvPr id="6" name="CasellaDiTesto 5"/>
          <p:cNvSpPr txBox="1"/>
          <p:nvPr/>
        </p:nvSpPr>
        <p:spPr>
          <a:xfrm>
            <a:off x="1000125" y="660400"/>
            <a:ext cx="10848975"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smtClean="0"/>
              <a:t>FONDO CREDITI DI DUBBIA ESIGIBILITA’</a:t>
            </a:r>
            <a:r>
              <a:rPr lang="it-IT" sz="2800" b="1" dirty="0" smtClean="0">
                <a:solidFill>
                  <a:schemeClr val="dk1"/>
                </a:solidFill>
              </a:rPr>
              <a:t> (9)</a:t>
            </a:r>
            <a:endParaRPr lang="it-IT" sz="2800" b="1" dirty="0">
              <a:solidFill>
                <a:schemeClr val="dk1"/>
              </a:solidFill>
            </a:endParaRPr>
          </a:p>
        </p:txBody>
      </p:sp>
      <p:sp>
        <p:nvSpPr>
          <p:cNvPr id="7" name="Freccia a destra 6"/>
          <p:cNvSpPr/>
          <p:nvPr/>
        </p:nvSpPr>
        <p:spPr>
          <a:xfrm>
            <a:off x="0" y="2128837"/>
            <a:ext cx="61083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p:cNvSpPr/>
          <p:nvPr/>
        </p:nvSpPr>
        <p:spPr>
          <a:xfrm>
            <a:off x="28574" y="3183808"/>
            <a:ext cx="61083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p:cNvSpPr/>
          <p:nvPr/>
        </p:nvSpPr>
        <p:spPr>
          <a:xfrm>
            <a:off x="-183" y="4624387"/>
            <a:ext cx="61083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2082159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p:cNvSpPr txBox="1"/>
          <p:nvPr/>
        </p:nvSpPr>
        <p:spPr>
          <a:xfrm>
            <a:off x="1638300" y="660400"/>
            <a:ext cx="10210800" cy="461665"/>
          </a:xfrm>
          <a:prstGeom prst="rect">
            <a:avLst/>
          </a:prstGeom>
          <a:noFill/>
        </p:spPr>
        <p:txBody>
          <a:bodyPr wrap="square" rtlCol="0">
            <a:spAutoFit/>
          </a:bodyPr>
          <a:lstStyle/>
          <a:p>
            <a:pPr algn="ctr"/>
            <a:r>
              <a:rPr lang="it-IT" sz="2400" b="1" u="sng" dirty="0">
                <a:latin typeface="Times New Roman" panose="02020603050405020304" pitchFamily="18" charset="0"/>
                <a:cs typeface="Times New Roman" panose="02020603050405020304" pitchFamily="18" charset="0"/>
              </a:rPr>
              <a:t>FONDO CREDITI DI DUBBIA ESIGIBILITA’ </a:t>
            </a:r>
            <a:r>
              <a:rPr lang="it-IT" sz="2400" b="1" u="sng" dirty="0" smtClean="0">
                <a:latin typeface="Times New Roman" panose="02020603050405020304" pitchFamily="18" charset="0"/>
                <a:cs typeface="Times New Roman" panose="02020603050405020304" pitchFamily="18" charset="0"/>
              </a:rPr>
              <a:t>(10)</a:t>
            </a:r>
            <a:endParaRPr lang="it-IT" sz="2400" b="1" u="sng" dirty="0">
              <a:latin typeface="Times New Roman" panose="02020603050405020304" pitchFamily="18" charset="0"/>
              <a:cs typeface="Times New Roman" panose="02020603050405020304" pitchFamily="18" charset="0"/>
            </a:endParaRPr>
          </a:p>
        </p:txBody>
      </p:sp>
      <p:sp>
        <p:nvSpPr>
          <p:cNvPr id="4" name="CasellaDiTesto 3"/>
          <p:cNvSpPr txBox="1"/>
          <p:nvPr/>
        </p:nvSpPr>
        <p:spPr>
          <a:xfrm>
            <a:off x="1000125" y="1600200"/>
            <a:ext cx="10848975" cy="35086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lnSpc>
                <a:spcPct val="150000"/>
              </a:lnSpc>
            </a:pPr>
            <a:r>
              <a:rPr lang="it-IT" sz="2000" b="1" i="1" u="sng" dirty="0">
                <a:solidFill>
                  <a:schemeClr val="dk1"/>
                </a:solidFill>
                <a:latin typeface="Century Gothic" pitchFamily="34" charset="0"/>
                <a:cs typeface="Times New Roman" panose="02020603050405020304" pitchFamily="18" charset="0"/>
              </a:rPr>
              <a:t>ALLEGATO AL BILANCIO</a:t>
            </a:r>
            <a:r>
              <a:rPr lang="it-IT" sz="2000" b="1" i="1" u="sng" dirty="0" smtClean="0">
                <a:solidFill>
                  <a:schemeClr val="dk1"/>
                </a:solidFill>
                <a:latin typeface="Century Gothic" pitchFamily="34" charset="0"/>
                <a:cs typeface="Times New Roman" panose="02020603050405020304" pitchFamily="18" charset="0"/>
              </a:rPr>
              <a:t>:</a:t>
            </a:r>
          </a:p>
          <a:p>
            <a:pPr algn="just">
              <a:lnSpc>
                <a:spcPct val="150000"/>
              </a:lnSpc>
            </a:pPr>
            <a:endParaRPr lang="it-IT" sz="2000" b="1" i="1" u="sng" dirty="0">
              <a:solidFill>
                <a:schemeClr val="dk1"/>
              </a:solidFill>
              <a:latin typeface="Century Gothic" pitchFamily="34" charset="0"/>
              <a:cs typeface="Times New Roman" panose="02020603050405020304" pitchFamily="18" charset="0"/>
            </a:endParaRPr>
          </a:p>
          <a:p>
            <a:pPr algn="just">
              <a:lnSpc>
                <a:spcPct val="150000"/>
              </a:lnSpc>
            </a:pPr>
            <a:r>
              <a:rPr lang="it-IT" b="1" dirty="0">
                <a:solidFill>
                  <a:prstClr val="black"/>
                </a:solidFill>
                <a:latin typeface="Century Gothic" panose="020B0502020202020204" pitchFamily="34" charset="0"/>
                <a:cs typeface="Times New Roman" panose="02020603050405020304" pitchFamily="18" charset="0"/>
              </a:rPr>
              <a:t>AL FINE DI DARE DIMOSTRAZIONE DEL CORRETTO CALCOLO DELL’ACCANTONAMENTO, E’ RICHIESTA LA COMPILAZIONE DI UN ALLEGATO, SIA  AL BILANCIO DI PREVISIONE CHE AL RENDICONTO, PER OGNO ESERCIZIO COMPRESO NEL BILANCIO.</a:t>
            </a:r>
          </a:p>
          <a:p>
            <a:pPr algn="just">
              <a:lnSpc>
                <a:spcPct val="150000"/>
              </a:lnSpc>
            </a:pPr>
            <a:r>
              <a:rPr lang="it-IT" b="1" dirty="0">
                <a:solidFill>
                  <a:prstClr val="black"/>
                </a:solidFill>
                <a:latin typeface="Century Gothic" panose="020B0502020202020204" pitchFamily="34" charset="0"/>
                <a:cs typeface="Times New Roman" panose="02020603050405020304" pitchFamily="18" charset="0"/>
              </a:rPr>
              <a:t>L’ALLEGATO ANCHE PER GARANTIRE LA CONFRONTABILITA’ DEI BILANCI, RICHIEDE LA DIMOSTRAZIONE DELLA COMPOSIZIONE DEL FCDE PER TIPOLOGIE, INDIPENDENTEMENTE DAL LIVELLO DI ANALISI CHE L’ENTE AUTONOMAMENTE SCEGLIE PER VALUTARE LE PROPRIE ENTRATE.</a:t>
            </a:r>
          </a:p>
        </p:txBody>
      </p:sp>
      <p:sp>
        <p:nvSpPr>
          <p:cNvPr id="5" name="Segnaposto numero diapositiva 4"/>
          <p:cNvSpPr>
            <a:spLocks noGrp="1"/>
          </p:cNvSpPr>
          <p:nvPr>
            <p:ph type="sldNum" sz="quarter" idx="12"/>
          </p:nvPr>
        </p:nvSpPr>
        <p:spPr>
          <a:xfrm>
            <a:off x="0" y="787782"/>
            <a:ext cx="1000125" cy="365125"/>
          </a:xfrm>
        </p:spPr>
        <p:txBody>
          <a:bodyPr/>
          <a:lstStyle/>
          <a:p>
            <a:fld id="{D57F1E4F-1CFF-5643-939E-217C01CDF565}" type="slidenum">
              <a:rPr lang="en-US" smtClean="0"/>
              <a:pPr/>
              <a:t>38</a:t>
            </a:fld>
            <a:endParaRPr lang="en-US" dirty="0"/>
          </a:p>
        </p:txBody>
      </p:sp>
      <p:sp>
        <p:nvSpPr>
          <p:cNvPr id="6" name="CasellaDiTesto 5"/>
          <p:cNvSpPr txBox="1"/>
          <p:nvPr/>
        </p:nvSpPr>
        <p:spPr>
          <a:xfrm>
            <a:off x="1000125" y="660400"/>
            <a:ext cx="10848975"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smtClean="0"/>
              <a:t>FONDO CREDITI DI DUBBIA ESIGIBILITA’</a:t>
            </a:r>
            <a:r>
              <a:rPr lang="it-IT" sz="2800" b="1" dirty="0" smtClean="0">
                <a:solidFill>
                  <a:schemeClr val="dk1"/>
                </a:solidFill>
              </a:rPr>
              <a:t> (10)</a:t>
            </a:r>
            <a:endParaRPr lang="it-IT" sz="2800" b="1" dirty="0">
              <a:solidFill>
                <a:schemeClr val="dk1"/>
              </a:solidFill>
            </a:endParaRPr>
          </a:p>
        </p:txBody>
      </p:sp>
    </p:spTree>
    <p:extLst>
      <p:ext uri="{BB962C8B-B14F-4D97-AF65-F5344CB8AC3E}">
        <p14:creationId xmlns:p14="http://schemas.microsoft.com/office/powerpoint/2010/main" val="563222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p:cNvSpPr txBox="1"/>
          <p:nvPr/>
        </p:nvSpPr>
        <p:spPr>
          <a:xfrm>
            <a:off x="1638300" y="660400"/>
            <a:ext cx="10210800" cy="461665"/>
          </a:xfrm>
          <a:prstGeom prst="rect">
            <a:avLst/>
          </a:prstGeom>
          <a:noFill/>
        </p:spPr>
        <p:txBody>
          <a:bodyPr wrap="square" rtlCol="0">
            <a:spAutoFit/>
          </a:bodyPr>
          <a:lstStyle/>
          <a:p>
            <a:pPr algn="ctr"/>
            <a:r>
              <a:rPr lang="it-IT" sz="2400" b="1" u="sng" dirty="0">
                <a:latin typeface="Times New Roman" panose="02020603050405020304" pitchFamily="18" charset="0"/>
                <a:cs typeface="Times New Roman" panose="02020603050405020304" pitchFamily="18" charset="0"/>
              </a:rPr>
              <a:t>FONDO CREDITI DI DUBBIA ESIGIBILITA’ (</a:t>
            </a:r>
            <a:r>
              <a:rPr lang="it-IT" sz="2400" b="1" u="sng" dirty="0" smtClean="0">
                <a:latin typeface="Times New Roman" panose="02020603050405020304" pitchFamily="18" charset="0"/>
                <a:cs typeface="Times New Roman" panose="02020603050405020304" pitchFamily="18" charset="0"/>
              </a:rPr>
              <a:t>11)</a:t>
            </a:r>
            <a:endParaRPr lang="it-IT" sz="2400" b="1" u="sng" dirty="0">
              <a:latin typeface="Times New Roman" panose="02020603050405020304" pitchFamily="18" charset="0"/>
              <a:cs typeface="Times New Roman" panose="02020603050405020304" pitchFamily="18" charset="0"/>
            </a:endParaRPr>
          </a:p>
        </p:txBody>
      </p:sp>
      <p:sp>
        <p:nvSpPr>
          <p:cNvPr id="4" name="Rettangolo 3"/>
          <p:cNvSpPr/>
          <p:nvPr/>
        </p:nvSpPr>
        <p:spPr>
          <a:xfrm>
            <a:off x="1214438" y="1957388"/>
            <a:ext cx="9910762" cy="438581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it-IT" sz="2000" b="1" dirty="0">
                <a:solidFill>
                  <a:prstClr val="black"/>
                </a:solidFill>
                <a:latin typeface="Century Gothic" panose="020B0502020202020204" pitchFamily="34" charset="0"/>
                <a:cs typeface="Times New Roman" panose="02020603050405020304" pitchFamily="18" charset="0"/>
              </a:rPr>
              <a:t>DAL </a:t>
            </a:r>
            <a:r>
              <a:rPr lang="it-IT" sz="2000" b="1" dirty="0" smtClean="0">
                <a:solidFill>
                  <a:prstClr val="black"/>
                </a:solidFill>
                <a:latin typeface="Century Gothic" panose="020B0502020202020204" pitchFamily="34" charset="0"/>
                <a:cs typeface="Times New Roman" panose="02020603050405020304" pitchFamily="18" charset="0"/>
              </a:rPr>
              <a:t>2021 </a:t>
            </a:r>
            <a:r>
              <a:rPr lang="it-IT" sz="2000" b="1" dirty="0">
                <a:solidFill>
                  <a:prstClr val="black"/>
                </a:solidFill>
                <a:latin typeface="Century Gothic" panose="020B0502020202020204" pitchFamily="34" charset="0"/>
                <a:cs typeface="Times New Roman" panose="02020603050405020304" pitchFamily="18" charset="0"/>
              </a:rPr>
              <a:t>L’ACCANTONAMENTO  SARA’ A REGIME E DOVRA’ ESSERE EFFETTUATO PER L’INTERO IMPORTO NEL RENDICONTO A DECORRERE GIA’ DAL PRIMO ESERCIZIO:</a:t>
            </a:r>
          </a:p>
          <a:p>
            <a:pPr algn="just">
              <a:lnSpc>
                <a:spcPct val="150000"/>
              </a:lnSpc>
            </a:pPr>
            <a:endParaRPr lang="it-IT" b="1" dirty="0">
              <a:solidFill>
                <a:prstClr val="black"/>
              </a:solidFill>
              <a:latin typeface="Century Gothic" panose="020B0502020202020204" pitchFamily="34" charset="0"/>
              <a:cs typeface="Times New Roman" panose="02020603050405020304" pitchFamily="18" charset="0"/>
            </a:endParaRPr>
          </a:p>
          <a:p>
            <a:pPr marL="285750" indent="-285750" algn="just">
              <a:lnSpc>
                <a:spcPct val="150000"/>
              </a:lnSpc>
              <a:buFont typeface="Wingdings" panose="05000000000000000000" pitchFamily="2" charset="2"/>
              <a:buChar char="Ø"/>
            </a:pPr>
            <a:r>
              <a:rPr lang="it-IT" b="1" dirty="0">
                <a:solidFill>
                  <a:prstClr val="black"/>
                </a:solidFill>
                <a:latin typeface="Century Gothic" panose="020B0502020202020204" pitchFamily="34" charset="0"/>
                <a:cs typeface="Times New Roman" panose="02020603050405020304" pitchFamily="18" charset="0"/>
              </a:rPr>
              <a:t>SE IL RISULTATO DI AMMINISTRAZIONE NON PRESENTA UN IMPORTO SUFFICIENTE A COMPRENDERE IL FCDE, PER TALE QUOTA SI REGISTRA UN DISAVANZO CHE DEVE ESSERE APPLICATO AL BILANCIO DI PREVISIONE IN CORSO DI GESTIONE;</a:t>
            </a:r>
          </a:p>
          <a:p>
            <a:pPr marL="285750" indent="-285750" algn="just">
              <a:lnSpc>
                <a:spcPct val="150000"/>
              </a:lnSpc>
              <a:buFont typeface="Wingdings" panose="05000000000000000000" pitchFamily="2" charset="2"/>
              <a:buChar char="Ø"/>
            </a:pPr>
            <a:endParaRPr lang="it-IT" b="1" dirty="0">
              <a:solidFill>
                <a:prstClr val="black"/>
              </a:solidFill>
              <a:latin typeface="Century Gothic" panose="020B0502020202020204" pitchFamily="34" charset="0"/>
              <a:cs typeface="Times New Roman" panose="02020603050405020304" pitchFamily="18" charset="0"/>
            </a:endParaRPr>
          </a:p>
          <a:p>
            <a:pPr marL="285750" indent="-285750" algn="just">
              <a:lnSpc>
                <a:spcPct val="150000"/>
              </a:lnSpc>
              <a:buFont typeface="Wingdings" panose="05000000000000000000" pitchFamily="2" charset="2"/>
              <a:buChar char="Ø"/>
            </a:pPr>
            <a:r>
              <a:rPr lang="it-IT" b="1" dirty="0">
                <a:solidFill>
                  <a:prstClr val="black"/>
                </a:solidFill>
                <a:latin typeface="Century Gothic" panose="020B0502020202020204" pitchFamily="34" charset="0"/>
                <a:cs typeface="Times New Roman" panose="02020603050405020304" pitchFamily="18" charset="0"/>
              </a:rPr>
              <a:t>FINO A QUANTO IL FCDE NON RISULTA ADEGUATO, NON E’ POSSIBILE UTILIZZARE L’AVANZO DI AMMINISTRAZIONE</a:t>
            </a:r>
            <a:r>
              <a:rPr lang="it-IT" b="1" dirty="0" smtClean="0">
                <a:solidFill>
                  <a:prstClr val="black"/>
                </a:solidFill>
                <a:latin typeface="Century Gothic" panose="020B0502020202020204" pitchFamily="34" charset="0"/>
                <a:cs typeface="Times New Roman" panose="02020603050405020304" pitchFamily="18" charset="0"/>
              </a:rPr>
              <a:t>.</a:t>
            </a:r>
            <a:endParaRPr lang="it-IT" b="1" dirty="0">
              <a:solidFill>
                <a:prstClr val="black"/>
              </a:solidFill>
              <a:latin typeface="Century Gothic" panose="020B0502020202020204" pitchFamily="34" charset="0"/>
              <a:cs typeface="Times New Roman" panose="02020603050405020304" pitchFamily="18" charset="0"/>
            </a:endParaRPr>
          </a:p>
        </p:txBody>
      </p:sp>
      <p:sp>
        <p:nvSpPr>
          <p:cNvPr id="5" name="Segnaposto numero diapositiva 4"/>
          <p:cNvSpPr>
            <a:spLocks noGrp="1"/>
          </p:cNvSpPr>
          <p:nvPr>
            <p:ph type="sldNum" sz="quarter" idx="12"/>
          </p:nvPr>
        </p:nvSpPr>
        <p:spPr>
          <a:xfrm>
            <a:off x="100014" y="787782"/>
            <a:ext cx="675842" cy="365125"/>
          </a:xfrm>
        </p:spPr>
        <p:txBody>
          <a:bodyPr/>
          <a:lstStyle/>
          <a:p>
            <a:fld id="{D57F1E4F-1CFF-5643-939E-217C01CDF565}" type="slidenum">
              <a:rPr lang="en-US" smtClean="0"/>
              <a:pPr/>
              <a:t>39</a:t>
            </a:fld>
            <a:endParaRPr lang="en-US" dirty="0"/>
          </a:p>
        </p:txBody>
      </p:sp>
      <p:sp>
        <p:nvSpPr>
          <p:cNvPr id="6" name="CasellaDiTesto 5"/>
          <p:cNvSpPr txBox="1"/>
          <p:nvPr/>
        </p:nvSpPr>
        <p:spPr>
          <a:xfrm>
            <a:off x="1000125" y="660400"/>
            <a:ext cx="10848975"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smtClean="0"/>
              <a:t>FONDO CREDITI DI DUBBIA ESIGIBILITA’</a:t>
            </a:r>
            <a:r>
              <a:rPr lang="it-IT" sz="2800" b="1" dirty="0" smtClean="0">
                <a:solidFill>
                  <a:schemeClr val="dk1"/>
                </a:solidFill>
              </a:rPr>
              <a:t> (11)</a:t>
            </a:r>
            <a:endParaRPr lang="it-IT" sz="2800" b="1" dirty="0">
              <a:solidFill>
                <a:schemeClr val="dk1"/>
              </a:solidFill>
            </a:endParaRPr>
          </a:p>
        </p:txBody>
      </p:sp>
    </p:spTree>
    <p:extLst>
      <p:ext uri="{BB962C8B-B14F-4D97-AF65-F5344CB8AC3E}">
        <p14:creationId xmlns:p14="http://schemas.microsoft.com/office/powerpoint/2010/main" val="4154950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ttangolo 1"/>
          <p:cNvSpPr/>
          <p:nvPr/>
        </p:nvSpPr>
        <p:spPr>
          <a:xfrm>
            <a:off x="814388" y="2000250"/>
            <a:ext cx="10468752" cy="369331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lvl="1" algn="just">
              <a:tabLst>
                <a:tab pos="180340" algn="l"/>
              </a:tabLst>
            </a:pPr>
            <a:r>
              <a:rPr lang="it-IT" b="1" i="1" dirty="0">
                <a:solidFill>
                  <a:schemeClr val="dk1"/>
                </a:solidFill>
                <a:latin typeface="Century Gothic" pitchFamily="34" charset="0"/>
                <a:cs typeface="Times New Roman" panose="02020603050405020304" pitchFamily="18" charset="0"/>
              </a:rPr>
              <a:t>Per i crediti di dubbia e difficile esazione accertati nell’esercizio è effettuato un accantonamento al fondo crediti di dubbia esigibilità, vincolando una quota dell’avanzo di amministrazione</a:t>
            </a:r>
            <a:r>
              <a:rPr lang="it-IT" b="1" i="1" dirty="0" smtClean="0">
                <a:solidFill>
                  <a:schemeClr val="dk1"/>
                </a:solidFill>
                <a:latin typeface="Century Gothic" pitchFamily="34" charset="0"/>
                <a:cs typeface="Times New Roman" panose="02020603050405020304" pitchFamily="18" charset="0"/>
              </a:rPr>
              <a:t>.</a:t>
            </a:r>
            <a:endParaRPr lang="it-IT" b="1" i="1" dirty="0">
              <a:solidFill>
                <a:schemeClr val="dk1"/>
              </a:solidFill>
              <a:latin typeface="Century Gothic" pitchFamily="34" charset="0"/>
              <a:cs typeface="Times New Roman" panose="02020603050405020304" pitchFamily="18" charset="0"/>
            </a:endParaRPr>
          </a:p>
          <a:p>
            <a:pPr marL="0" lvl="1" algn="just">
              <a:tabLst>
                <a:tab pos="180340" algn="l"/>
              </a:tabLst>
            </a:pPr>
            <a:r>
              <a:rPr lang="it-IT" b="1" i="1" dirty="0">
                <a:solidFill>
                  <a:schemeClr val="dk1"/>
                </a:solidFill>
                <a:latin typeface="Century Gothic" pitchFamily="34" charset="0"/>
                <a:cs typeface="Times New Roman" panose="02020603050405020304" pitchFamily="18" charset="0"/>
              </a:rPr>
              <a:t>A tal fine è stanziata nel bilancio di previsione una apposita posta contabile, denominata “Accantonamento al fondo crediti di dubbia esigibilità” il cui ammontare è determinato in considerazione della dimensione degli stanziamenti relativi ai crediti che si prevede si formeranno nell’esercizio, della loro natura e dell’andamento del fenomeno negli ultimi cinque esercizi precedenti (la media del rapporto tra incassi e accertamenti per ciascuna tipologia di entrata</a:t>
            </a:r>
            <a:r>
              <a:rPr lang="it-IT" b="1" i="1" dirty="0" smtClean="0">
                <a:solidFill>
                  <a:schemeClr val="dk1"/>
                </a:solidFill>
                <a:latin typeface="Century Gothic" pitchFamily="34" charset="0"/>
                <a:cs typeface="Times New Roman" panose="02020603050405020304" pitchFamily="18" charset="0"/>
              </a:rPr>
              <a:t>).</a:t>
            </a:r>
          </a:p>
          <a:p>
            <a:pPr marL="0" lvl="1" algn="just">
              <a:tabLst>
                <a:tab pos="180340" algn="l"/>
              </a:tabLst>
            </a:pPr>
            <a:r>
              <a:rPr lang="it-IT" b="1" i="1" dirty="0">
                <a:solidFill>
                  <a:srgbClr val="FF0000"/>
                </a:solidFill>
                <a:latin typeface="Century Gothic" pitchFamily="34" charset="0"/>
                <a:cs typeface="Times New Roman" panose="02020603050405020304" pitchFamily="18" charset="0"/>
              </a:rPr>
              <a:t>Gli enti che negli ultimi tre esercizi hanno formalmente attivato un processo di accelerazione della propria capacità di riscossione  possono calcolare il fondo crediti di dubbia esigibilità facendo riferimento ai risultati di tali tre esercizi . (modifica </a:t>
            </a:r>
            <a:r>
              <a:rPr lang="it-IT" b="1" i="1" dirty="0" smtClean="0">
                <a:solidFill>
                  <a:srgbClr val="FF0000"/>
                </a:solidFill>
                <a:latin typeface="Century Gothic" pitchFamily="34" charset="0"/>
                <a:cs typeface="Times New Roman" panose="02020603050405020304" pitchFamily="18" charset="0"/>
              </a:rPr>
              <a:t>D.M </a:t>
            </a:r>
            <a:r>
              <a:rPr lang="it-IT" b="1" i="1" dirty="0">
                <a:solidFill>
                  <a:srgbClr val="FF0000"/>
                </a:solidFill>
                <a:latin typeface="Century Gothic" pitchFamily="34" charset="0"/>
                <a:cs typeface="Times New Roman" panose="02020603050405020304" pitchFamily="18" charset="0"/>
              </a:rPr>
              <a:t>20/05/2015)</a:t>
            </a:r>
          </a:p>
          <a:p>
            <a:pPr marL="0" lvl="1" algn="just">
              <a:tabLst>
                <a:tab pos="180340" algn="l"/>
              </a:tabLst>
            </a:pPr>
            <a:endParaRPr lang="it-IT" b="1" i="1" dirty="0">
              <a:solidFill>
                <a:srgbClr val="FF0000"/>
              </a:solidFill>
              <a:latin typeface="Century Gothic" pitchFamily="34" charset="0"/>
              <a:cs typeface="Times New Roman" panose="02020603050405020304" pitchFamily="18" charset="0"/>
            </a:endParaRPr>
          </a:p>
        </p:txBody>
      </p:sp>
      <p:sp>
        <p:nvSpPr>
          <p:cNvPr id="3" name="CasellaDiTesto 2"/>
          <p:cNvSpPr txBox="1"/>
          <p:nvPr/>
        </p:nvSpPr>
        <p:spPr>
          <a:xfrm>
            <a:off x="947651" y="468631"/>
            <a:ext cx="10335489"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(3)</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PARAGRAFO </a:t>
            </a:r>
            <a:r>
              <a:rPr lang="it-IT" b="1" i="1" dirty="0">
                <a:latin typeface="Century Gothic" pitchFamily="34" charset="0"/>
                <a:cs typeface="Times New Roman" panose="02020603050405020304" pitchFamily="18" charset="0"/>
              </a:rPr>
              <a:t>3.3 DEL PRINCIPIO CONTABILE APPLICATO ALLA CONTABILITA’ FINANZIARIA</a:t>
            </a:r>
          </a:p>
          <a:p>
            <a:pPr algn="ctr"/>
            <a:r>
              <a:rPr lang="it-IT" b="1" i="1" dirty="0">
                <a:latin typeface="Century Gothic" pitchFamily="34" charset="0"/>
                <a:cs typeface="Times New Roman" panose="02020603050405020304" pitchFamily="18" charset="0"/>
              </a:rPr>
              <a:t>4/2 D.LGS. 118/2011 E SUCCESIVE </a:t>
            </a:r>
            <a:r>
              <a:rPr lang="it-IT" b="1" i="1" dirty="0" smtClean="0">
                <a:latin typeface="Century Gothic" pitchFamily="34" charset="0"/>
                <a:cs typeface="Times New Roman" panose="02020603050405020304" pitchFamily="18" charset="0"/>
              </a:rPr>
              <a:t>MODIFICAZIONI</a:t>
            </a:r>
            <a:endParaRPr lang="it-IT" b="1" i="1" dirty="0">
              <a:latin typeface="Century Gothic" pitchFamily="34" charset="0"/>
              <a:cs typeface="Times New Roman" panose="02020603050405020304" pitchFamily="18" charset="0"/>
            </a:endParaRPr>
          </a:p>
        </p:txBody>
      </p:sp>
      <p:sp>
        <p:nvSpPr>
          <p:cNvPr id="5" name="Segnaposto numero diapositiva 4"/>
          <p:cNvSpPr>
            <a:spLocks noGrp="1"/>
          </p:cNvSpPr>
          <p:nvPr>
            <p:ph type="sldNum" sz="quarter" idx="12"/>
          </p:nvPr>
        </p:nvSpPr>
        <p:spPr>
          <a:xfrm>
            <a:off x="531813" y="787782"/>
            <a:ext cx="282576" cy="365125"/>
          </a:xfrm>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2440610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p:cNvSpPr txBox="1"/>
          <p:nvPr/>
        </p:nvSpPr>
        <p:spPr>
          <a:xfrm>
            <a:off x="1638300" y="660400"/>
            <a:ext cx="10210800" cy="461665"/>
          </a:xfrm>
          <a:prstGeom prst="rect">
            <a:avLst/>
          </a:prstGeom>
          <a:noFill/>
        </p:spPr>
        <p:txBody>
          <a:bodyPr wrap="square" rtlCol="0">
            <a:spAutoFit/>
          </a:bodyPr>
          <a:lstStyle/>
          <a:p>
            <a:pPr algn="ctr"/>
            <a:r>
              <a:rPr lang="it-IT" sz="2400" b="1" u="sng" dirty="0">
                <a:latin typeface="Times New Roman" panose="02020603050405020304" pitchFamily="18" charset="0"/>
                <a:cs typeface="Times New Roman" panose="02020603050405020304" pitchFamily="18" charset="0"/>
              </a:rPr>
              <a:t>FONDO CREDITI DI DUBBIA ESIGIBILITA’ (</a:t>
            </a:r>
            <a:r>
              <a:rPr lang="it-IT" sz="2400" b="1" u="sng" dirty="0" smtClean="0">
                <a:latin typeface="Times New Roman" panose="02020603050405020304" pitchFamily="18" charset="0"/>
                <a:cs typeface="Times New Roman" panose="02020603050405020304" pitchFamily="18" charset="0"/>
              </a:rPr>
              <a:t>13)</a:t>
            </a:r>
            <a:endParaRPr lang="it-IT" sz="2400" b="1" u="sng" dirty="0">
              <a:latin typeface="Times New Roman" panose="02020603050405020304" pitchFamily="18" charset="0"/>
              <a:cs typeface="Times New Roman" panose="02020603050405020304" pitchFamily="18" charset="0"/>
            </a:endParaRPr>
          </a:p>
        </p:txBody>
      </p:sp>
      <p:sp>
        <p:nvSpPr>
          <p:cNvPr id="4" name="CasellaDiTesto 3"/>
          <p:cNvSpPr txBox="1"/>
          <p:nvPr/>
        </p:nvSpPr>
        <p:spPr>
          <a:xfrm>
            <a:off x="1000125" y="1625600"/>
            <a:ext cx="10848975" cy="401648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lnSpc>
                <a:spcPct val="150000"/>
              </a:lnSpc>
            </a:pPr>
            <a:r>
              <a:rPr lang="it-IT" sz="2000" b="1" i="1" u="sng" dirty="0">
                <a:latin typeface="Century Gothic" pitchFamily="34" charset="0"/>
                <a:cs typeface="Times New Roman" panose="02020603050405020304" pitchFamily="18" charset="0"/>
              </a:rPr>
              <a:t>UTILIZZO DEL FCDE:</a:t>
            </a:r>
          </a:p>
          <a:p>
            <a:pPr algn="just">
              <a:lnSpc>
                <a:spcPct val="150000"/>
              </a:lnSpc>
            </a:pPr>
            <a:endParaRPr lang="it-IT" b="1" u="sng"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it-IT" b="1" dirty="0">
                <a:solidFill>
                  <a:prstClr val="black"/>
                </a:solidFill>
                <a:latin typeface="Century Gothic" panose="020B0502020202020204" pitchFamily="34" charset="0"/>
                <a:cs typeface="Times New Roman" panose="02020603050405020304" pitchFamily="18" charset="0"/>
              </a:rPr>
              <a:t>IL FONDO E’ UTILIZZATO IN CASO DI CANCELLAZIONE DEI CREDITI DAL CONTO DEL BILANCIO,  RIDUCENDO DI PARI IMPORTO LA QUOTA DI ACCANTONAMENTO NEL RISULTATO DI AMMINISTRAZIONE.</a:t>
            </a:r>
          </a:p>
          <a:p>
            <a:pPr marL="285750" indent="-285750" algn="just">
              <a:buFont typeface="Wingdings" panose="05000000000000000000" pitchFamily="2" charset="2"/>
              <a:buChar char="Ø"/>
            </a:pPr>
            <a:endParaRPr lang="it-IT" b="1" dirty="0">
              <a:solidFill>
                <a:prstClr val="black"/>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Ø"/>
            </a:pPr>
            <a:r>
              <a:rPr lang="it-IT" b="1" dirty="0">
                <a:solidFill>
                  <a:prstClr val="black"/>
                </a:solidFill>
                <a:latin typeface="Century Gothic" panose="020B0502020202020204" pitchFamily="34" charset="0"/>
                <a:cs typeface="Times New Roman" panose="02020603050405020304" pitchFamily="18" charset="0"/>
              </a:rPr>
              <a:t>TRASCORSI 3 ANNI DALLA SCADENZA DI UN CREDITO DI DUBBIA O DIFFICILE ESAZIONE, NON RISCOSSO, IL RESPONSABILE DEL SERVIZIO COMPETENTE ALLA GESTIONE DELL’ENTRATA VALUTA L’OPPORTUNITA’ DI OPERARE LO STRALCIO DI TALE CREDITO DAL CONTO DEL BILANCIO, RIDUCENDO DI PARI IMPORTO IL FONDO ACCANTONATO NELL’AVANZO</a:t>
            </a:r>
            <a:r>
              <a:rPr lang="it-IT" b="1" dirty="0" smtClean="0">
                <a:solidFill>
                  <a:prstClr val="black"/>
                </a:solidFill>
                <a:latin typeface="Century Gothic" panose="020B0502020202020204" pitchFamily="34" charset="0"/>
                <a:cs typeface="Times New Roman" panose="02020603050405020304" pitchFamily="18" charset="0"/>
              </a:rPr>
              <a:t>.</a:t>
            </a:r>
          </a:p>
          <a:p>
            <a:pPr algn="just"/>
            <a:endParaRPr lang="it-IT" b="1" dirty="0">
              <a:solidFill>
                <a:prstClr val="black"/>
              </a:solidFill>
              <a:latin typeface="Century Gothic" panose="020B0502020202020204" pitchFamily="34" charset="0"/>
              <a:cs typeface="Times New Roman" panose="02020603050405020304" pitchFamily="18" charset="0"/>
            </a:endParaRPr>
          </a:p>
          <a:p>
            <a:pPr marL="285750" indent="-285750" algn="just">
              <a:buFont typeface="Wingdings" panose="05000000000000000000" pitchFamily="2" charset="2"/>
              <a:buChar char="Ø"/>
            </a:pPr>
            <a:r>
              <a:rPr lang="it-IT" b="1" dirty="0">
                <a:solidFill>
                  <a:prstClr val="black"/>
                </a:solidFill>
                <a:latin typeface="Century Gothic" panose="020B0502020202020204" pitchFamily="34" charset="0"/>
                <a:cs typeface="Times New Roman" panose="02020603050405020304" pitchFamily="18" charset="0"/>
              </a:rPr>
              <a:t>A SEGUITO DELLA CANCELLAZIONE DEI CREDITI DALLE SCRITTURE FINANZIARIE, E’ NECESSARIO ADEGUARE L’ACCANTONAMENTO.</a:t>
            </a:r>
          </a:p>
        </p:txBody>
      </p:sp>
      <p:sp>
        <p:nvSpPr>
          <p:cNvPr id="5" name="Segnaposto numero diapositiva 4"/>
          <p:cNvSpPr>
            <a:spLocks noGrp="1"/>
          </p:cNvSpPr>
          <p:nvPr>
            <p:ph type="sldNum" sz="quarter" idx="12"/>
          </p:nvPr>
        </p:nvSpPr>
        <p:spPr>
          <a:xfrm>
            <a:off x="0" y="787782"/>
            <a:ext cx="885825" cy="365125"/>
          </a:xfrm>
        </p:spPr>
        <p:txBody>
          <a:bodyPr/>
          <a:lstStyle/>
          <a:p>
            <a:fld id="{D57F1E4F-1CFF-5643-939E-217C01CDF565}" type="slidenum">
              <a:rPr lang="en-US" smtClean="0"/>
              <a:pPr/>
              <a:t>40</a:t>
            </a:fld>
            <a:endParaRPr lang="en-US" dirty="0"/>
          </a:p>
        </p:txBody>
      </p:sp>
      <p:sp>
        <p:nvSpPr>
          <p:cNvPr id="6" name="CasellaDiTesto 5"/>
          <p:cNvSpPr txBox="1"/>
          <p:nvPr/>
        </p:nvSpPr>
        <p:spPr>
          <a:xfrm>
            <a:off x="1000125" y="660400"/>
            <a:ext cx="10848975"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smtClean="0"/>
              <a:t>FONDO CREDITI DI DUBBIA ESIGIBILITA’</a:t>
            </a:r>
            <a:r>
              <a:rPr lang="it-IT" sz="2800" b="1" dirty="0" smtClean="0">
                <a:solidFill>
                  <a:schemeClr val="dk1"/>
                </a:solidFill>
              </a:rPr>
              <a:t> (12)</a:t>
            </a:r>
            <a:endParaRPr lang="it-IT" sz="2800" b="1" dirty="0">
              <a:solidFill>
                <a:schemeClr val="dk1"/>
              </a:solidFill>
            </a:endParaRPr>
          </a:p>
        </p:txBody>
      </p:sp>
    </p:spTree>
    <p:extLst>
      <p:ext uri="{BB962C8B-B14F-4D97-AF65-F5344CB8AC3E}">
        <p14:creationId xmlns:p14="http://schemas.microsoft.com/office/powerpoint/2010/main" val="15873300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ttangolo 2"/>
          <p:cNvSpPr/>
          <p:nvPr/>
        </p:nvSpPr>
        <p:spPr>
          <a:xfrm>
            <a:off x="1981199" y="588956"/>
            <a:ext cx="8007927" cy="461665"/>
          </a:xfrm>
          <a:prstGeom prst="rect">
            <a:avLst/>
          </a:prstGeom>
        </p:spPr>
        <p:txBody>
          <a:bodyPr wrap="square">
            <a:spAutoFit/>
          </a:bodyPr>
          <a:lstStyle/>
          <a:p>
            <a:pPr lvl="0" algn="ctr"/>
            <a:r>
              <a:rPr lang="it-IT" sz="2400" b="1" u="sng" dirty="0">
                <a:solidFill>
                  <a:prstClr val="black"/>
                </a:solidFill>
                <a:latin typeface="Times New Roman" panose="02020603050405020304" pitchFamily="18" charset="0"/>
                <a:cs typeface="Times New Roman" panose="02020603050405020304" pitchFamily="18" charset="0"/>
              </a:rPr>
              <a:t>FONDO CREDITI DI DUBBIA ESIGIBILITA’ (</a:t>
            </a:r>
            <a:r>
              <a:rPr lang="it-IT" sz="2400" b="1" u="sng" dirty="0" smtClean="0">
                <a:solidFill>
                  <a:prstClr val="black"/>
                </a:solidFill>
                <a:latin typeface="Times New Roman" panose="02020603050405020304" pitchFamily="18" charset="0"/>
                <a:cs typeface="Times New Roman" panose="02020603050405020304" pitchFamily="18" charset="0"/>
              </a:rPr>
              <a:t>14)</a:t>
            </a:r>
            <a:endParaRPr lang="it-IT" sz="2400" b="1" u="sng" dirty="0">
              <a:solidFill>
                <a:prstClr val="black"/>
              </a:solidFill>
              <a:latin typeface="Times New Roman" panose="02020603050405020304" pitchFamily="18" charset="0"/>
              <a:cs typeface="Times New Roman" panose="02020603050405020304" pitchFamily="18" charset="0"/>
            </a:endParaRPr>
          </a:p>
        </p:txBody>
      </p:sp>
      <p:sp>
        <p:nvSpPr>
          <p:cNvPr id="4" name="Rettangolo 3"/>
          <p:cNvSpPr/>
          <p:nvPr/>
        </p:nvSpPr>
        <p:spPr>
          <a:xfrm>
            <a:off x="886691" y="1371600"/>
            <a:ext cx="10640291" cy="424731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it-IT" sz="2000" b="1" i="1" u="sng" dirty="0">
                <a:latin typeface="Century Gothic" pitchFamily="34" charset="0"/>
                <a:cs typeface="Times New Roman" panose="02020603050405020304" pitchFamily="18" charset="0"/>
              </a:rPr>
              <a:t>CONTROLLO DEI REVISORI</a:t>
            </a:r>
            <a:r>
              <a:rPr lang="it-IT" sz="2000" b="1" i="1" u="sng" dirty="0" smtClean="0">
                <a:latin typeface="Century Gothic" pitchFamily="34" charset="0"/>
                <a:cs typeface="Times New Roman" panose="02020603050405020304" pitchFamily="18" charset="0"/>
              </a:rPr>
              <a:t>:</a:t>
            </a:r>
          </a:p>
          <a:p>
            <a:pPr algn="just">
              <a:lnSpc>
                <a:spcPct val="150000"/>
              </a:lnSpc>
            </a:pPr>
            <a:endParaRPr lang="it-IT" sz="2000" b="1" i="1" u="sng" dirty="0">
              <a:latin typeface="Century Gothic" pitchFamily="34" charset="0"/>
              <a:cs typeface="Times New Roman" panose="02020603050405020304" pitchFamily="18" charset="0"/>
            </a:endParaRPr>
          </a:p>
          <a:p>
            <a:pPr algn="just">
              <a:lnSpc>
                <a:spcPct val="150000"/>
              </a:lnSpc>
            </a:pPr>
            <a:r>
              <a:rPr lang="it-IT" sz="1400" b="1" dirty="0" smtClean="0">
                <a:solidFill>
                  <a:prstClr val="black"/>
                </a:solidFill>
                <a:latin typeface="Century Gothic" panose="020B0502020202020204" pitchFamily="34" charset="0"/>
                <a:cs typeface="Times New Roman" panose="02020603050405020304" pitchFamily="18" charset="0"/>
              </a:rPr>
              <a:t>CONTROLLO </a:t>
            </a:r>
            <a:r>
              <a:rPr lang="it-IT" sz="1400" b="1" dirty="0">
                <a:solidFill>
                  <a:prstClr val="black"/>
                </a:solidFill>
                <a:latin typeface="Century Gothic" panose="020B0502020202020204" pitchFamily="34" charset="0"/>
                <a:cs typeface="Times New Roman" panose="02020603050405020304" pitchFamily="18" charset="0"/>
              </a:rPr>
              <a:t>SULLE POSTE PIU’ IMPORTANTI DI IMPORTO E DI RISCHIO INCASSO: SANZIONI CODICE DELLA STRADA, ENTRATE TRIBUTARIE DERIVANTI DA LOTTA </a:t>
            </a:r>
            <a:r>
              <a:rPr lang="it-IT" sz="1400" b="1" dirty="0" smtClean="0">
                <a:solidFill>
                  <a:prstClr val="black"/>
                </a:solidFill>
                <a:latin typeface="Century Gothic" panose="020B0502020202020204" pitchFamily="34" charset="0"/>
                <a:cs typeface="Times New Roman" panose="02020603050405020304" pitchFamily="18" charset="0"/>
              </a:rPr>
              <a:t>ALL’EVASIONE.</a:t>
            </a:r>
          </a:p>
          <a:p>
            <a:pPr algn="just">
              <a:lnSpc>
                <a:spcPct val="150000"/>
              </a:lnSpc>
            </a:pPr>
            <a:endParaRPr lang="it-IT" sz="1400" b="1" dirty="0">
              <a:solidFill>
                <a:prstClr val="black"/>
              </a:solidFill>
              <a:latin typeface="Century Gothic" panose="020B0502020202020204" pitchFamily="34" charset="0"/>
              <a:cs typeface="Times New Roman" panose="02020603050405020304" pitchFamily="18" charset="0"/>
            </a:endParaRPr>
          </a:p>
          <a:p>
            <a:pPr algn="just">
              <a:lnSpc>
                <a:spcPct val="150000"/>
              </a:lnSpc>
            </a:pPr>
            <a:r>
              <a:rPr lang="it-IT" sz="1400" b="1" dirty="0" smtClean="0">
                <a:solidFill>
                  <a:prstClr val="black"/>
                </a:solidFill>
                <a:latin typeface="Century Gothic" panose="020B0502020202020204" pitchFamily="34" charset="0"/>
                <a:cs typeface="Times New Roman" panose="02020603050405020304" pitchFamily="18" charset="0"/>
              </a:rPr>
              <a:t>CONTROLLO MODALITA’ DI CALCOLO, SUGGERENDO IL MASSIMO LIVELLO DI ANALITICITA’.</a:t>
            </a:r>
            <a:endParaRPr lang="it-IT" sz="1400" b="1" dirty="0">
              <a:solidFill>
                <a:prstClr val="black"/>
              </a:solidFill>
              <a:latin typeface="Century Gothic" panose="020B0502020202020204" pitchFamily="34" charset="0"/>
              <a:cs typeface="Times New Roman" panose="02020603050405020304" pitchFamily="18" charset="0"/>
            </a:endParaRPr>
          </a:p>
          <a:p>
            <a:pPr marL="285750" indent="-285750" algn="just">
              <a:lnSpc>
                <a:spcPct val="150000"/>
              </a:lnSpc>
              <a:buFont typeface="Wingdings" panose="05000000000000000000" pitchFamily="2" charset="2"/>
              <a:buChar char="Ø"/>
            </a:pPr>
            <a:endParaRPr lang="it-IT" sz="1400" b="1" dirty="0">
              <a:solidFill>
                <a:prstClr val="black"/>
              </a:solidFill>
              <a:latin typeface="Century Gothic" panose="020B0502020202020204" pitchFamily="34" charset="0"/>
              <a:cs typeface="Times New Roman" panose="02020603050405020304" pitchFamily="18" charset="0"/>
            </a:endParaRPr>
          </a:p>
          <a:p>
            <a:pPr algn="just">
              <a:lnSpc>
                <a:spcPct val="150000"/>
              </a:lnSpc>
            </a:pPr>
            <a:r>
              <a:rPr lang="it-IT" sz="1400" b="1" dirty="0">
                <a:solidFill>
                  <a:prstClr val="black"/>
                </a:solidFill>
                <a:latin typeface="Century Gothic" panose="020B0502020202020204" pitchFamily="34" charset="0"/>
                <a:cs typeface="Times New Roman" panose="02020603050405020304" pitchFamily="18" charset="0"/>
              </a:rPr>
              <a:t>VERIFICA INSERIMENTO NELLA NOTA INTEGRATIVA DELLE POSTE CHE SONO STATE OGGETTO DI ACCANTONAMENTO NEL FCDE.</a:t>
            </a:r>
          </a:p>
          <a:p>
            <a:pPr marL="285750" indent="-285750" algn="just">
              <a:lnSpc>
                <a:spcPct val="150000"/>
              </a:lnSpc>
              <a:buFont typeface="Wingdings" panose="05000000000000000000" pitchFamily="2" charset="2"/>
              <a:buChar char="Ø"/>
            </a:pPr>
            <a:endParaRPr lang="it-IT" sz="1400" b="1" dirty="0">
              <a:solidFill>
                <a:prstClr val="black"/>
              </a:solidFill>
              <a:latin typeface="Century Gothic" panose="020B0502020202020204" pitchFamily="34" charset="0"/>
              <a:cs typeface="Times New Roman" panose="02020603050405020304" pitchFamily="18" charset="0"/>
            </a:endParaRPr>
          </a:p>
          <a:p>
            <a:pPr algn="just">
              <a:lnSpc>
                <a:spcPct val="150000"/>
              </a:lnSpc>
            </a:pPr>
            <a:r>
              <a:rPr lang="it-IT" sz="1400" b="1" dirty="0">
                <a:solidFill>
                  <a:prstClr val="black"/>
                </a:solidFill>
                <a:latin typeface="Century Gothic" panose="020B0502020202020204" pitchFamily="34" charset="0"/>
                <a:cs typeface="Times New Roman" panose="02020603050405020304" pitchFamily="18" charset="0"/>
              </a:rPr>
              <a:t>MONITORAGGIO COSTANTE E AUMENTO DEL FONDO IN CASO DI VARIAZIONI AGGIUNTIVE DI POSTE A RISCHIO O RIDUZIONE DEL FONDO IN CASO DI INCASSO TOTALE DI SOMME CHE SI PRESUMEVANO A RISCHIO</a:t>
            </a:r>
            <a:r>
              <a:rPr lang="it-IT" sz="1400" b="1" dirty="0" smtClean="0">
                <a:solidFill>
                  <a:prstClr val="black"/>
                </a:solidFill>
                <a:latin typeface="Century Gothic" panose="020B0502020202020204" pitchFamily="34" charset="0"/>
                <a:cs typeface="Times New Roman" panose="02020603050405020304" pitchFamily="18" charset="0"/>
              </a:rPr>
              <a:t>.</a:t>
            </a:r>
            <a:endParaRPr lang="it-IT" sz="1400" b="1" dirty="0">
              <a:solidFill>
                <a:prstClr val="black"/>
              </a:solidFill>
              <a:latin typeface="Century Gothic" panose="020B0502020202020204" pitchFamily="34" charset="0"/>
              <a:cs typeface="Times New Roman" panose="02020603050405020304" pitchFamily="18" charset="0"/>
            </a:endParaRPr>
          </a:p>
        </p:txBody>
      </p:sp>
      <p:sp>
        <p:nvSpPr>
          <p:cNvPr id="5" name="Segnaposto numero diapositiva 4"/>
          <p:cNvSpPr>
            <a:spLocks noGrp="1"/>
          </p:cNvSpPr>
          <p:nvPr>
            <p:ph type="sldNum" sz="quarter" idx="12"/>
          </p:nvPr>
        </p:nvSpPr>
        <p:spPr>
          <a:xfrm>
            <a:off x="129454" y="787782"/>
            <a:ext cx="757237" cy="365125"/>
          </a:xfrm>
        </p:spPr>
        <p:txBody>
          <a:bodyPr/>
          <a:lstStyle/>
          <a:p>
            <a:fld id="{D57F1E4F-1CFF-5643-939E-217C01CDF565}" type="slidenum">
              <a:rPr lang="en-US" smtClean="0"/>
              <a:pPr/>
              <a:t>41</a:t>
            </a:fld>
            <a:endParaRPr lang="en-US" dirty="0"/>
          </a:p>
        </p:txBody>
      </p:sp>
      <p:sp>
        <p:nvSpPr>
          <p:cNvPr id="6" name="CasellaDiTesto 5"/>
          <p:cNvSpPr txBox="1"/>
          <p:nvPr/>
        </p:nvSpPr>
        <p:spPr>
          <a:xfrm>
            <a:off x="1000125" y="660400"/>
            <a:ext cx="10526857"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smtClean="0"/>
              <a:t>FONDO CREDITI DI DUBBIA ESIGIBILITA’</a:t>
            </a:r>
            <a:r>
              <a:rPr lang="it-IT" sz="2800" b="1" dirty="0" smtClean="0">
                <a:solidFill>
                  <a:schemeClr val="dk1"/>
                </a:solidFill>
              </a:rPr>
              <a:t> (13)</a:t>
            </a:r>
            <a:endParaRPr lang="it-IT" sz="2800" b="1" dirty="0">
              <a:solidFill>
                <a:schemeClr val="dk1"/>
              </a:solidFill>
            </a:endParaRPr>
          </a:p>
        </p:txBody>
      </p:sp>
      <p:sp>
        <p:nvSpPr>
          <p:cNvPr id="7" name="Freccia a destra 6"/>
          <p:cNvSpPr/>
          <p:nvPr/>
        </p:nvSpPr>
        <p:spPr>
          <a:xfrm>
            <a:off x="204063" y="2333083"/>
            <a:ext cx="55952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p:cNvSpPr/>
          <p:nvPr/>
        </p:nvSpPr>
        <p:spPr>
          <a:xfrm>
            <a:off x="204064" y="3956923"/>
            <a:ext cx="55952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p:cNvSpPr/>
          <p:nvPr/>
        </p:nvSpPr>
        <p:spPr>
          <a:xfrm>
            <a:off x="210411" y="5132879"/>
            <a:ext cx="55952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a destra 9"/>
          <p:cNvSpPr/>
          <p:nvPr/>
        </p:nvSpPr>
        <p:spPr>
          <a:xfrm>
            <a:off x="204064" y="3265599"/>
            <a:ext cx="55952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30607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p:cNvSpPr txBox="1"/>
          <p:nvPr/>
        </p:nvSpPr>
        <p:spPr>
          <a:xfrm>
            <a:off x="1638300" y="660400"/>
            <a:ext cx="10210800" cy="461665"/>
          </a:xfrm>
          <a:prstGeom prst="rect">
            <a:avLst/>
          </a:prstGeom>
          <a:noFill/>
        </p:spPr>
        <p:txBody>
          <a:bodyPr wrap="square" rtlCol="0">
            <a:spAutoFit/>
          </a:bodyPr>
          <a:lstStyle/>
          <a:p>
            <a:pPr algn="ctr"/>
            <a:r>
              <a:rPr lang="it-IT" sz="2400" b="1" u="sng" dirty="0" smtClean="0">
                <a:latin typeface="Times New Roman" panose="02020603050405020304" pitchFamily="18" charset="0"/>
                <a:cs typeface="Times New Roman" panose="02020603050405020304" pitchFamily="18" charset="0"/>
              </a:rPr>
              <a:t>INQUADRAMENTO NORMATIVO (2)</a:t>
            </a:r>
          </a:p>
        </p:txBody>
      </p:sp>
      <p:sp>
        <p:nvSpPr>
          <p:cNvPr id="3" name="CasellaDiTesto 2"/>
          <p:cNvSpPr txBox="1"/>
          <p:nvPr/>
        </p:nvSpPr>
        <p:spPr>
          <a:xfrm>
            <a:off x="947651" y="1900238"/>
            <a:ext cx="10901449" cy="452431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b="1" i="1" dirty="0" smtClean="0">
                <a:latin typeface="Century Gothic" pitchFamily="34" charset="0"/>
                <a:cs typeface="Times New Roman" panose="02020603050405020304" pitchFamily="18" charset="0"/>
              </a:rPr>
              <a:t>L’accantonamento </a:t>
            </a:r>
            <a:r>
              <a:rPr lang="it-IT" b="1" i="1" dirty="0">
                <a:latin typeface="Century Gothic" pitchFamily="34" charset="0"/>
                <a:cs typeface="Times New Roman" panose="02020603050405020304" pitchFamily="18" charset="0"/>
              </a:rPr>
              <a:t>al fondo crediti di dubbia esigibilità non è oggetto di impegno e genera un’economia di bilancio che confluisce nel risultato di amministrazione come quota accantonata.</a:t>
            </a:r>
          </a:p>
          <a:p>
            <a:pPr algn="just"/>
            <a:r>
              <a:rPr lang="it-IT" b="1" i="1" dirty="0">
                <a:latin typeface="Century Gothic" pitchFamily="34" charset="0"/>
                <a:cs typeface="Times New Roman" panose="02020603050405020304" pitchFamily="18" charset="0"/>
              </a:rPr>
              <a:t>Per le entrate tributarie che finanziano la sanità accertate sulla base degli atti di riparto e per le manovre fiscali regionali destinate al finanziamento della sanità o libere, e accertate per un importo non superiore a quello stimato dal competente Dipartimento delle finanze attraverso il portale per il federalismo fiscale, non è effettuato un accantonamento al fondo crediti di dubbia esigibilità.</a:t>
            </a:r>
          </a:p>
          <a:p>
            <a:pPr algn="just"/>
            <a:endParaRPr lang="it-IT" b="1" i="1" dirty="0">
              <a:latin typeface="Century Gothic" pitchFamily="34" charset="0"/>
              <a:cs typeface="Times New Roman" panose="02020603050405020304" pitchFamily="18" charset="0"/>
            </a:endParaRPr>
          </a:p>
          <a:p>
            <a:pPr algn="just"/>
            <a:r>
              <a:rPr lang="it-IT" b="1" i="1" dirty="0">
                <a:latin typeface="Century Gothic" pitchFamily="34" charset="0"/>
                <a:cs typeface="Times New Roman" panose="02020603050405020304" pitchFamily="18" charset="0"/>
              </a:rPr>
              <a:t>Nel primo esercizio di applicazione del presente principio è possibile stanziare in bilancio una quota almeno pari al 50% dell’importo dell’accantonamento quantificato nel prospetto riguardante il fondo crediti di dubbia esigibilità allegato al bilancio di previsione. Nel secondo esercizio lo stanziamento di bilancio riguardante il fondo  crediti di dubbia esigibilità è pari almeno al 75% dell’accantonamento quantificato nel prospetto riguardante il fondo crediti di dubbia esigibilità allegato al bilancio di previsione, e dal terzo esercizio l’accantonamento al fondo è effettuato per l’intero importo</a:t>
            </a:r>
            <a:r>
              <a:rPr lang="it-IT" b="1" i="1" dirty="0" smtClean="0">
                <a:latin typeface="Century Gothic" pitchFamily="34" charset="0"/>
                <a:cs typeface="Times New Roman" panose="02020603050405020304" pitchFamily="18" charset="0"/>
              </a:rPr>
              <a:t>.</a:t>
            </a:r>
            <a:endParaRPr lang="it-IT" b="1" i="1" dirty="0">
              <a:latin typeface="Century Gothic" pitchFamily="34" charset="0"/>
              <a:cs typeface="Times New Roman" panose="02020603050405020304" pitchFamily="18" charset="0"/>
            </a:endParaRPr>
          </a:p>
        </p:txBody>
      </p:sp>
      <p:sp>
        <p:nvSpPr>
          <p:cNvPr id="4" name="CasellaDiTesto 3"/>
          <p:cNvSpPr txBox="1"/>
          <p:nvPr/>
        </p:nvSpPr>
        <p:spPr>
          <a:xfrm>
            <a:off x="947651" y="468631"/>
            <a:ext cx="10335489"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(4)</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PARAGRAFO </a:t>
            </a:r>
            <a:r>
              <a:rPr lang="it-IT" b="1" i="1" dirty="0">
                <a:latin typeface="Century Gothic" pitchFamily="34" charset="0"/>
                <a:cs typeface="Times New Roman" panose="02020603050405020304" pitchFamily="18" charset="0"/>
              </a:rPr>
              <a:t>3.3 DEL PRINCIPIO CONTABILE APPLICATO ALLA CONTABILITA’ FINANZIARIA</a:t>
            </a:r>
          </a:p>
          <a:p>
            <a:pPr algn="ctr"/>
            <a:r>
              <a:rPr lang="it-IT" b="1" i="1" dirty="0">
                <a:latin typeface="Century Gothic" pitchFamily="34" charset="0"/>
                <a:cs typeface="Times New Roman" panose="02020603050405020304" pitchFamily="18" charset="0"/>
              </a:rPr>
              <a:t>4/2 D.LGS. 118/2011 E SUCCESIVE </a:t>
            </a:r>
            <a:r>
              <a:rPr lang="it-IT" b="1" i="1" dirty="0" smtClean="0">
                <a:latin typeface="Century Gothic" pitchFamily="34" charset="0"/>
                <a:cs typeface="Times New Roman" panose="02020603050405020304" pitchFamily="18" charset="0"/>
              </a:rPr>
              <a:t>MODIFICAZIONI</a:t>
            </a:r>
            <a:endParaRPr lang="it-IT" b="1" i="1" dirty="0">
              <a:latin typeface="Century Gothic" pitchFamily="34" charset="0"/>
              <a:cs typeface="Times New Roman" panose="02020603050405020304" pitchFamily="18" charset="0"/>
            </a:endParaRPr>
          </a:p>
        </p:txBody>
      </p:sp>
      <p:sp>
        <p:nvSpPr>
          <p:cNvPr id="6" name="Segnaposto numero diapositiva 5"/>
          <p:cNvSpPr>
            <a:spLocks noGrp="1"/>
          </p:cNvSpPr>
          <p:nvPr>
            <p:ph type="sldNum" sz="quarter" idx="12"/>
          </p:nvPr>
        </p:nvSpPr>
        <p:spPr>
          <a:xfrm>
            <a:off x="74417" y="428943"/>
            <a:ext cx="779767" cy="365125"/>
          </a:xfrm>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831315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asellaDiTesto 2"/>
          <p:cNvSpPr txBox="1"/>
          <p:nvPr/>
        </p:nvSpPr>
        <p:spPr>
          <a:xfrm>
            <a:off x="1638300" y="660400"/>
            <a:ext cx="10210800" cy="461665"/>
          </a:xfrm>
          <a:prstGeom prst="rect">
            <a:avLst/>
          </a:prstGeom>
          <a:noFill/>
        </p:spPr>
        <p:txBody>
          <a:bodyPr wrap="square" rtlCol="0">
            <a:spAutoFit/>
          </a:bodyPr>
          <a:lstStyle/>
          <a:p>
            <a:pPr algn="ctr"/>
            <a:r>
              <a:rPr lang="it-IT" sz="2400" b="1" u="sng" dirty="0" smtClean="0">
                <a:latin typeface="Times New Roman" panose="02020603050405020304" pitchFamily="18" charset="0"/>
                <a:cs typeface="Times New Roman" panose="02020603050405020304" pitchFamily="18" charset="0"/>
              </a:rPr>
              <a:t>INQUADRAMENTO NORMATIVO (3)</a:t>
            </a:r>
          </a:p>
        </p:txBody>
      </p:sp>
      <p:sp>
        <p:nvSpPr>
          <p:cNvPr id="4" name="CasellaDiTesto 3"/>
          <p:cNvSpPr txBox="1"/>
          <p:nvPr/>
        </p:nvSpPr>
        <p:spPr>
          <a:xfrm>
            <a:off x="542925" y="2314575"/>
            <a:ext cx="11649075" cy="39703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b="1" i="1" dirty="0">
                <a:solidFill>
                  <a:schemeClr val="dk1"/>
                </a:solidFill>
                <a:latin typeface="Century Gothic" pitchFamily="34" charset="0"/>
                <a:cs typeface="Times New Roman" panose="02020603050405020304" pitchFamily="18" charset="0"/>
              </a:rPr>
              <a:t>Con riferimento agli enti locali, nel 2015 è stanziata in bilancio una quota dell'importo dell'accantonamento quantificato nel prospetto riguardante il fondo crediti di dubbia esigibilità allegato al bilancio di previsione pari almeno al 36 per cento, se l'ente non ha aderito alla sperimentazione di cui all'articolo 36, e al 55 per cento, se l'ente ha aderito alla predetta sperimentazione. Nel 2016 per tutti gli enti locali lo stanziamento di bilancio riguardante il fondo crediti di dubbia esigibilità è pari almeno al </a:t>
            </a:r>
            <a:r>
              <a:rPr lang="it-IT" b="1" i="1" dirty="0" smtClean="0">
                <a:solidFill>
                  <a:schemeClr val="dk1"/>
                </a:solidFill>
                <a:latin typeface="Century Gothic" pitchFamily="34" charset="0"/>
                <a:cs typeface="Times New Roman" panose="02020603050405020304" pitchFamily="18" charset="0"/>
              </a:rPr>
              <a:t>55%, </a:t>
            </a:r>
            <a:r>
              <a:rPr lang="it-IT" b="1" i="1" dirty="0">
                <a:solidFill>
                  <a:schemeClr val="dk1"/>
                </a:solidFill>
                <a:latin typeface="Century Gothic" pitchFamily="34" charset="0"/>
                <a:cs typeface="Times New Roman" panose="02020603050405020304" pitchFamily="18" charset="0"/>
              </a:rPr>
              <a:t>nel 2017 è pari almeno al </a:t>
            </a:r>
            <a:r>
              <a:rPr lang="it-IT" b="1" i="1" dirty="0" smtClean="0">
                <a:solidFill>
                  <a:schemeClr val="dk1"/>
                </a:solidFill>
                <a:latin typeface="Century Gothic" pitchFamily="34" charset="0"/>
                <a:cs typeface="Times New Roman" panose="02020603050405020304" pitchFamily="18" charset="0"/>
              </a:rPr>
              <a:t>70%, </a:t>
            </a:r>
            <a:r>
              <a:rPr lang="it-IT" b="1" i="1" dirty="0">
                <a:solidFill>
                  <a:schemeClr val="dk1"/>
                </a:solidFill>
                <a:latin typeface="Century Gothic" pitchFamily="34" charset="0"/>
                <a:cs typeface="Times New Roman" panose="02020603050405020304" pitchFamily="18" charset="0"/>
              </a:rPr>
              <a:t>nel 2018 è pari almeno </a:t>
            </a:r>
            <a:r>
              <a:rPr lang="it-IT" b="1" i="1" dirty="0" smtClean="0">
                <a:solidFill>
                  <a:schemeClr val="dk1"/>
                </a:solidFill>
                <a:latin typeface="Century Gothic" pitchFamily="34" charset="0"/>
                <a:cs typeface="Times New Roman" panose="02020603050405020304" pitchFamily="18" charset="0"/>
              </a:rPr>
              <a:t>al 75%, nel </a:t>
            </a:r>
            <a:r>
              <a:rPr lang="it-IT" b="1" i="1" dirty="0" smtClean="0">
                <a:latin typeface="Century Gothic" pitchFamily="34" charset="0"/>
                <a:cs typeface="Times New Roman" panose="02020603050405020304" pitchFamily="18" charset="0"/>
              </a:rPr>
              <a:t>2019  </a:t>
            </a:r>
            <a:r>
              <a:rPr lang="it-IT" b="1" i="1" dirty="0">
                <a:latin typeface="Century Gothic" pitchFamily="34" charset="0"/>
                <a:cs typeface="Times New Roman" panose="02020603050405020304" pitchFamily="18" charset="0"/>
              </a:rPr>
              <a:t>è pari almeno </a:t>
            </a:r>
            <a:r>
              <a:rPr lang="it-IT" b="1" i="1" dirty="0" smtClean="0">
                <a:latin typeface="Century Gothic" pitchFamily="34" charset="0"/>
                <a:cs typeface="Times New Roman" panose="02020603050405020304" pitchFamily="18" charset="0"/>
              </a:rPr>
              <a:t>all’85%, nel 2020 è pari almeno al 95% e dal 2021 </a:t>
            </a:r>
            <a:r>
              <a:rPr lang="it-IT" b="1" i="1" dirty="0">
                <a:solidFill>
                  <a:schemeClr val="dk1"/>
                </a:solidFill>
                <a:latin typeface="Century Gothic" pitchFamily="34" charset="0"/>
                <a:cs typeface="Times New Roman" panose="02020603050405020304" pitchFamily="18" charset="0"/>
              </a:rPr>
              <a:t>l'accantonamento al fondo è effettuato per l'intero importo .</a:t>
            </a:r>
          </a:p>
          <a:p>
            <a:pPr algn="just"/>
            <a:endParaRPr lang="it-IT" i="1" dirty="0">
              <a:latin typeface="Times New Roman" panose="02020603050405020304" pitchFamily="18" charset="0"/>
              <a:cs typeface="Times New Roman" panose="02020603050405020304" pitchFamily="18" charset="0"/>
            </a:endParaRPr>
          </a:p>
          <a:p>
            <a:pPr algn="just"/>
            <a:r>
              <a:rPr lang="it-IT" b="1" i="1" dirty="0">
                <a:solidFill>
                  <a:schemeClr val="dk1"/>
                </a:solidFill>
                <a:latin typeface="Century Gothic" pitchFamily="34" charset="0"/>
                <a:cs typeface="Times New Roman" panose="02020603050405020304" pitchFamily="18" charset="0"/>
              </a:rPr>
              <a:t>In sede di rendiconto, fin dal primo esercizio di applicazione del presente principio, l’ente accantona nell’avanzo di amministrazione l’intero importo del fondo crediti di dubbia esigibilità quantificato nel prospetto riguardante il fondo allegato al rendiconto di esercizio,  </a:t>
            </a:r>
            <a:r>
              <a:rPr lang="it-IT" b="1" i="1" dirty="0">
                <a:solidFill>
                  <a:srgbClr val="FF0000"/>
                </a:solidFill>
                <a:latin typeface="Century Gothic" pitchFamily="34" charset="0"/>
                <a:cs typeface="Times New Roman" panose="02020603050405020304" pitchFamily="18" charset="0"/>
              </a:rPr>
              <a:t>salva la facoltà prevista per gli esercizi dal 2015 al 2018, disciplinata nel presente principio . (modifica </a:t>
            </a:r>
            <a:r>
              <a:rPr lang="it-IT" b="1" i="1" dirty="0" smtClean="0">
                <a:solidFill>
                  <a:srgbClr val="FF0000"/>
                </a:solidFill>
                <a:latin typeface="Century Gothic" pitchFamily="34" charset="0"/>
                <a:cs typeface="Times New Roman" panose="02020603050405020304" pitchFamily="18" charset="0"/>
              </a:rPr>
              <a:t>D.M. </a:t>
            </a:r>
            <a:r>
              <a:rPr lang="it-IT" b="1" i="1" dirty="0">
                <a:solidFill>
                  <a:srgbClr val="FF0000"/>
                </a:solidFill>
                <a:latin typeface="Century Gothic" pitchFamily="34" charset="0"/>
                <a:cs typeface="Times New Roman" panose="02020603050405020304" pitchFamily="18" charset="0"/>
              </a:rPr>
              <a:t>20/05/2015)</a:t>
            </a:r>
          </a:p>
          <a:p>
            <a:pPr algn="just"/>
            <a:endParaRPr lang="it-IT" b="1" i="1" dirty="0">
              <a:solidFill>
                <a:srgbClr val="FF0000"/>
              </a:solidFill>
              <a:latin typeface="Times New Roman" panose="02020603050405020304" pitchFamily="18" charset="0"/>
              <a:cs typeface="Times New Roman" panose="02020603050405020304" pitchFamily="18" charset="0"/>
            </a:endParaRPr>
          </a:p>
        </p:txBody>
      </p:sp>
      <p:sp>
        <p:nvSpPr>
          <p:cNvPr id="5" name="CasellaDiTesto 4"/>
          <p:cNvSpPr txBox="1"/>
          <p:nvPr/>
        </p:nvSpPr>
        <p:spPr>
          <a:xfrm>
            <a:off x="947651" y="468631"/>
            <a:ext cx="10335489"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(5)</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PARAGRAFO </a:t>
            </a:r>
            <a:r>
              <a:rPr lang="it-IT" b="1" i="1" dirty="0">
                <a:latin typeface="Century Gothic" pitchFamily="34" charset="0"/>
                <a:cs typeface="Times New Roman" panose="02020603050405020304" pitchFamily="18" charset="0"/>
              </a:rPr>
              <a:t>3.3 DEL PRINCIPIO CONTABILE APPLICATO ALLA CONTABILITA’ FINANZIARIA</a:t>
            </a:r>
          </a:p>
          <a:p>
            <a:pPr algn="ctr"/>
            <a:r>
              <a:rPr lang="it-IT" b="1" i="1" dirty="0">
                <a:latin typeface="Century Gothic" pitchFamily="34" charset="0"/>
                <a:cs typeface="Times New Roman" panose="02020603050405020304" pitchFamily="18" charset="0"/>
              </a:rPr>
              <a:t>4/2 D.LGS. 118/2011 E SUCCESIVE </a:t>
            </a:r>
            <a:r>
              <a:rPr lang="it-IT" b="1" i="1" dirty="0" smtClean="0">
                <a:latin typeface="Century Gothic" pitchFamily="34" charset="0"/>
                <a:cs typeface="Times New Roman" panose="02020603050405020304" pitchFamily="18" charset="0"/>
              </a:rPr>
              <a:t>MODIFICAZIONI</a:t>
            </a:r>
            <a:endParaRPr lang="it-IT" b="1" i="1" dirty="0">
              <a:latin typeface="Century Gothic" pitchFamily="34" charset="0"/>
              <a:cs typeface="Times New Roman" panose="02020603050405020304" pitchFamily="18" charset="0"/>
            </a:endParaRPr>
          </a:p>
        </p:txBody>
      </p:sp>
      <p:sp>
        <p:nvSpPr>
          <p:cNvPr id="6" name="Segnaposto numero diapositiva 5"/>
          <p:cNvSpPr>
            <a:spLocks noGrp="1"/>
          </p:cNvSpPr>
          <p:nvPr>
            <p:ph type="sldNum" sz="quarter" idx="12"/>
          </p:nvPr>
        </p:nvSpPr>
        <p:spPr>
          <a:xfrm>
            <a:off x="381692" y="787782"/>
            <a:ext cx="289821" cy="365125"/>
          </a:xfrm>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128658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531812" y="787782"/>
            <a:ext cx="311151" cy="365125"/>
          </a:xfrm>
        </p:spPr>
        <p:txBody>
          <a:bodyPr/>
          <a:lstStyle/>
          <a:p>
            <a:fld id="{D57F1E4F-1CFF-5643-939E-217C01CDF565}" type="slidenum">
              <a:rPr lang="en-US" smtClean="0"/>
              <a:pPr/>
              <a:t>7</a:t>
            </a:fld>
            <a:endParaRPr lang="en-US" dirty="0"/>
          </a:p>
        </p:txBody>
      </p:sp>
      <p:sp>
        <p:nvSpPr>
          <p:cNvPr id="3" name="CasellaDiTesto 2"/>
          <p:cNvSpPr txBox="1"/>
          <p:nvPr/>
        </p:nvSpPr>
        <p:spPr>
          <a:xfrm>
            <a:off x="947651" y="468631"/>
            <a:ext cx="10335489"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(6)</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PARAGRAFO </a:t>
            </a:r>
            <a:r>
              <a:rPr lang="it-IT" b="1" i="1" dirty="0">
                <a:latin typeface="Century Gothic" pitchFamily="34" charset="0"/>
                <a:cs typeface="Times New Roman" panose="02020603050405020304" pitchFamily="18" charset="0"/>
              </a:rPr>
              <a:t>3.3 DEL PRINCIPIO CONTABILE APPLICATO ALLA CONTABILITA’ FINANZIARIA</a:t>
            </a:r>
          </a:p>
          <a:p>
            <a:pPr algn="ctr"/>
            <a:r>
              <a:rPr lang="it-IT" b="1" i="1" dirty="0">
                <a:latin typeface="Century Gothic" pitchFamily="34" charset="0"/>
                <a:cs typeface="Times New Roman" panose="02020603050405020304" pitchFamily="18" charset="0"/>
              </a:rPr>
              <a:t>4/2 D.LGS. 118/2011 E SUCCESIVE </a:t>
            </a:r>
            <a:r>
              <a:rPr lang="it-IT" b="1" i="1" dirty="0" smtClean="0">
                <a:latin typeface="Century Gothic" pitchFamily="34" charset="0"/>
                <a:cs typeface="Times New Roman" panose="02020603050405020304" pitchFamily="18" charset="0"/>
              </a:rPr>
              <a:t>MODIFICAZIONI</a:t>
            </a:r>
            <a:endParaRPr lang="it-IT" b="1" i="1" dirty="0">
              <a:latin typeface="Century Gothic" pitchFamily="34" charset="0"/>
              <a:cs typeface="Times New Roman" panose="02020603050405020304" pitchFamily="18" charset="0"/>
            </a:endParaRPr>
          </a:p>
        </p:txBody>
      </p:sp>
      <p:sp>
        <p:nvSpPr>
          <p:cNvPr id="4" name="Rettangolo 3"/>
          <p:cNvSpPr/>
          <p:nvPr/>
        </p:nvSpPr>
        <p:spPr>
          <a:xfrm>
            <a:off x="947651" y="2243138"/>
            <a:ext cx="10182312" cy="313932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it-IT" b="1" i="1" dirty="0" smtClean="0">
                <a:solidFill>
                  <a:schemeClr val="dk1"/>
                </a:solidFill>
                <a:latin typeface="Century Gothic" pitchFamily="34" charset="0"/>
                <a:cs typeface="Times New Roman" panose="02020603050405020304" pitchFamily="18" charset="0"/>
              </a:rPr>
              <a:t>In </a:t>
            </a:r>
            <a:r>
              <a:rPr lang="it-IT" b="1" i="1" dirty="0">
                <a:solidFill>
                  <a:schemeClr val="dk1"/>
                </a:solidFill>
                <a:latin typeface="Century Gothic" pitchFamily="34" charset="0"/>
                <a:cs typeface="Times New Roman" panose="02020603050405020304" pitchFamily="18" charset="0"/>
              </a:rPr>
              <a:t>sede di assestamento di bilancio e alla fine dell’esercizio per la redazione del rendiconto, è verificata la congruità del fondo crediti di dubbia esigibilità complessivamente accantonato:</a:t>
            </a:r>
          </a:p>
          <a:p>
            <a:pPr algn="just"/>
            <a:r>
              <a:rPr lang="it-IT" b="1" i="1" dirty="0">
                <a:solidFill>
                  <a:schemeClr val="dk1"/>
                </a:solidFill>
                <a:latin typeface="Century Gothic" pitchFamily="34" charset="0"/>
                <a:cs typeface="Times New Roman" panose="02020603050405020304" pitchFamily="18" charset="0"/>
              </a:rPr>
              <a:t>a)	nel bilancio in sede di assestamento;</a:t>
            </a:r>
          </a:p>
          <a:p>
            <a:pPr algn="just"/>
            <a:r>
              <a:rPr lang="it-IT" b="1" i="1" dirty="0">
                <a:solidFill>
                  <a:schemeClr val="dk1"/>
                </a:solidFill>
                <a:latin typeface="Century Gothic" pitchFamily="34" charset="0"/>
                <a:cs typeface="Times New Roman" panose="02020603050405020304" pitchFamily="18" charset="0"/>
              </a:rPr>
              <a:t>b)	nell’avanzo, in considerazione dell’ammontare dei residui attivi degli esercizi precedenti e di quello dell’esercizio in corso, in sede di rendiconto e di controllo della salvaguardia degli equilibri. L’importo complessivo del fondo è calcolato applicando all’ammontare dei residui attivi la media dell’incidenza degli accertamenti non riscossi sui ruoli o sugli altri strumenti coattivi negli ultimi cinque esercizi. </a:t>
            </a:r>
          </a:p>
          <a:p>
            <a:pPr algn="just"/>
            <a:endParaRPr lang="it-IT" i="1" dirty="0">
              <a:latin typeface="Times New Roman" panose="02020603050405020304" pitchFamily="18" charset="0"/>
              <a:cs typeface="Times New Roman" panose="02020603050405020304" pitchFamily="18" charset="0"/>
            </a:endParaRPr>
          </a:p>
          <a:p>
            <a:pPr algn="just"/>
            <a:endParaRPr lang="it-IT"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3210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p:cNvSpPr txBox="1"/>
          <p:nvPr/>
        </p:nvSpPr>
        <p:spPr>
          <a:xfrm>
            <a:off x="1638300" y="660400"/>
            <a:ext cx="10210800" cy="461665"/>
          </a:xfrm>
          <a:prstGeom prst="rect">
            <a:avLst/>
          </a:prstGeom>
          <a:noFill/>
        </p:spPr>
        <p:txBody>
          <a:bodyPr wrap="square" rtlCol="0">
            <a:spAutoFit/>
          </a:bodyPr>
          <a:lstStyle/>
          <a:p>
            <a:pPr algn="ctr"/>
            <a:r>
              <a:rPr lang="it-IT" sz="2400" b="1" u="sng" dirty="0">
                <a:latin typeface="Times New Roman" panose="02020603050405020304" pitchFamily="18" charset="0"/>
                <a:cs typeface="Times New Roman" panose="02020603050405020304" pitchFamily="18" charset="0"/>
              </a:rPr>
              <a:t>INQUADRAMENTO NORMATIVO </a:t>
            </a:r>
            <a:r>
              <a:rPr lang="it-IT" sz="2400" b="1" u="sng" dirty="0" smtClean="0">
                <a:latin typeface="Times New Roman" panose="02020603050405020304" pitchFamily="18" charset="0"/>
                <a:cs typeface="Times New Roman" panose="02020603050405020304" pitchFamily="18" charset="0"/>
              </a:rPr>
              <a:t>(4)</a:t>
            </a:r>
          </a:p>
        </p:txBody>
      </p:sp>
      <p:sp>
        <p:nvSpPr>
          <p:cNvPr id="3" name="CasellaDiTesto 2"/>
          <p:cNvSpPr txBox="1"/>
          <p:nvPr/>
        </p:nvSpPr>
        <p:spPr>
          <a:xfrm>
            <a:off x="814389" y="1885950"/>
            <a:ext cx="10896166" cy="480131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b="1" i="1" dirty="0" smtClean="0">
                <a:solidFill>
                  <a:schemeClr val="dk1"/>
                </a:solidFill>
                <a:latin typeface="Century Gothic" pitchFamily="34" charset="0"/>
                <a:cs typeface="Times New Roman" panose="02020603050405020304" pitchFamily="18" charset="0"/>
              </a:rPr>
              <a:t>Al </a:t>
            </a:r>
            <a:r>
              <a:rPr lang="it-IT" b="1" i="1" dirty="0">
                <a:solidFill>
                  <a:schemeClr val="dk1"/>
                </a:solidFill>
                <a:latin typeface="Century Gothic" pitchFamily="34" charset="0"/>
                <a:cs typeface="Times New Roman" panose="02020603050405020304" pitchFamily="18" charset="0"/>
              </a:rPr>
              <a:t>fine di adeguare l’importo del fondo crediti di dubbia esigibilità si procede:</a:t>
            </a:r>
          </a:p>
          <a:p>
            <a:pPr algn="just"/>
            <a:r>
              <a:rPr lang="it-IT" b="1" i="1" dirty="0">
                <a:solidFill>
                  <a:schemeClr val="dk1"/>
                </a:solidFill>
                <a:latin typeface="Century Gothic" pitchFamily="34" charset="0"/>
                <a:cs typeface="Times New Roman" panose="02020603050405020304" pitchFamily="18" charset="0"/>
              </a:rPr>
              <a:t>a)	in sede di assestamento, alla variazione dello stanziamento di bilancio riguardante l’accantonamento al fondo crediti di dubbia esigibilità;</a:t>
            </a:r>
          </a:p>
          <a:p>
            <a:pPr marL="342900" indent="-342900" algn="just">
              <a:buAutoNum type="alphaLcParenR" startAt="2"/>
            </a:pPr>
            <a:r>
              <a:rPr lang="it-IT" b="1" i="1" dirty="0">
                <a:solidFill>
                  <a:schemeClr val="dk1"/>
                </a:solidFill>
                <a:latin typeface="Century Gothic" pitchFamily="34" charset="0"/>
                <a:cs typeface="Times New Roman" panose="02020603050405020304" pitchFamily="18" charset="0"/>
              </a:rPr>
              <a:t>in sede di rendiconto e di controllo della salvaguardia degli equilibri, vincolando o svincolando le necessarie quote dell’avanzo di amministrazione. </a:t>
            </a:r>
          </a:p>
          <a:p>
            <a:pPr marL="342900" indent="-342900" algn="just">
              <a:buAutoNum type="alphaLcParenR" startAt="2"/>
            </a:pPr>
            <a:endParaRPr lang="it-IT" b="1" i="1" dirty="0">
              <a:solidFill>
                <a:schemeClr val="dk1"/>
              </a:solidFill>
              <a:latin typeface="Century Gothic" pitchFamily="34" charset="0"/>
              <a:cs typeface="Times New Roman" panose="02020603050405020304" pitchFamily="18" charset="0"/>
            </a:endParaRPr>
          </a:p>
          <a:p>
            <a:pPr algn="just"/>
            <a:r>
              <a:rPr lang="it-IT" b="1" i="1" dirty="0">
                <a:solidFill>
                  <a:schemeClr val="dk1"/>
                </a:solidFill>
                <a:latin typeface="Century Gothic" pitchFamily="34" charset="0"/>
                <a:cs typeface="Times New Roman" panose="02020603050405020304" pitchFamily="18" charset="0"/>
              </a:rPr>
              <a:t>Fino a quando il fondo crediti di dubbia esigibilità non risulta adeguato non è possibile utilizzare l’avanzo di amministrazione.</a:t>
            </a:r>
          </a:p>
          <a:p>
            <a:pPr algn="just"/>
            <a:r>
              <a:rPr lang="it-IT" b="1" i="1" dirty="0">
                <a:solidFill>
                  <a:schemeClr val="dk1"/>
                </a:solidFill>
                <a:latin typeface="Century Gothic" pitchFamily="34" charset="0"/>
                <a:cs typeface="Times New Roman" panose="02020603050405020304" pitchFamily="18" charset="0"/>
              </a:rPr>
              <a:t>Il fondo crediti di dubbia esigibilità è articolato distintamente in considerazione della differente natura dei crediti.</a:t>
            </a:r>
          </a:p>
          <a:p>
            <a:pPr algn="just"/>
            <a:r>
              <a:rPr lang="it-IT" b="1" i="1" dirty="0">
                <a:solidFill>
                  <a:schemeClr val="dk1"/>
                </a:solidFill>
                <a:latin typeface="Century Gothic" pitchFamily="34" charset="0"/>
                <a:cs typeface="Times New Roman" panose="02020603050405020304" pitchFamily="18" charset="0"/>
              </a:rPr>
              <a:t>Non sono oggetto di svalutazione i crediti da altre amministrazioni pubbliche, i crediti assistiti da fidejussione e le entrate tributarie che, sulla base dei principi contabili di cui al paragrafo 3.7, sono accertate per cassa.</a:t>
            </a:r>
          </a:p>
          <a:p>
            <a:pPr algn="just"/>
            <a:r>
              <a:rPr lang="it-IT" b="1" i="1" dirty="0">
                <a:solidFill>
                  <a:schemeClr val="dk1"/>
                </a:solidFill>
                <a:latin typeface="Century Gothic" pitchFamily="34" charset="0"/>
                <a:cs typeface="Times New Roman" panose="02020603050405020304" pitchFamily="18" charset="0"/>
              </a:rPr>
              <a:t>Non sono altresì oggetto di svalutazione le entrate di dubbia e difficile esazione riguardanti entrate riscosse da un ente per conto di un altro ente e destinate ad essere versate all’ente beneficiario finale.</a:t>
            </a:r>
          </a:p>
          <a:p>
            <a:pPr algn="just"/>
            <a:r>
              <a:rPr lang="it-IT" b="1" i="1" dirty="0">
                <a:solidFill>
                  <a:schemeClr val="dk1"/>
                </a:solidFill>
                <a:latin typeface="Century Gothic" pitchFamily="34" charset="0"/>
                <a:cs typeface="Times New Roman" panose="02020603050405020304" pitchFamily="18" charset="0"/>
              </a:rPr>
              <a:t>Il fondo crediti di dubbia esigibilità è accantonato dall’ente beneficiario finale</a:t>
            </a:r>
            <a:r>
              <a:rPr lang="it-IT" b="1" i="1" dirty="0" smtClean="0">
                <a:solidFill>
                  <a:schemeClr val="dk1"/>
                </a:solidFill>
                <a:latin typeface="Century Gothic" pitchFamily="34" charset="0"/>
                <a:cs typeface="Times New Roman" panose="02020603050405020304" pitchFamily="18" charset="0"/>
              </a:rPr>
              <a:t>.</a:t>
            </a:r>
            <a:endParaRPr lang="it-IT" b="1" i="1" dirty="0">
              <a:solidFill>
                <a:schemeClr val="dk1"/>
              </a:solidFill>
              <a:latin typeface="Century Gothic" pitchFamily="34" charset="0"/>
              <a:cs typeface="Times New Roman" panose="02020603050405020304" pitchFamily="18" charset="0"/>
            </a:endParaRPr>
          </a:p>
        </p:txBody>
      </p:sp>
      <p:sp>
        <p:nvSpPr>
          <p:cNvPr id="5" name="Segnaposto numero diapositiva 4"/>
          <p:cNvSpPr>
            <a:spLocks noGrp="1"/>
          </p:cNvSpPr>
          <p:nvPr>
            <p:ph type="sldNum" sz="quarter" idx="12"/>
          </p:nvPr>
        </p:nvSpPr>
        <p:spPr>
          <a:xfrm>
            <a:off x="531813" y="787782"/>
            <a:ext cx="282576" cy="365125"/>
          </a:xfrm>
        </p:spPr>
        <p:txBody>
          <a:bodyPr/>
          <a:lstStyle/>
          <a:p>
            <a:fld id="{D57F1E4F-1CFF-5643-939E-217C01CDF565}" type="slidenum">
              <a:rPr lang="en-US" smtClean="0"/>
              <a:pPr/>
              <a:t>8</a:t>
            </a:fld>
            <a:endParaRPr lang="en-US" dirty="0"/>
          </a:p>
        </p:txBody>
      </p:sp>
      <p:sp>
        <p:nvSpPr>
          <p:cNvPr id="6" name="CasellaDiTesto 5"/>
          <p:cNvSpPr txBox="1"/>
          <p:nvPr/>
        </p:nvSpPr>
        <p:spPr>
          <a:xfrm>
            <a:off x="947651" y="468631"/>
            <a:ext cx="10335489"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(7)</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PARAGRAFO </a:t>
            </a:r>
            <a:r>
              <a:rPr lang="it-IT" b="1" i="1" dirty="0">
                <a:latin typeface="Century Gothic" pitchFamily="34" charset="0"/>
                <a:cs typeface="Times New Roman" panose="02020603050405020304" pitchFamily="18" charset="0"/>
              </a:rPr>
              <a:t>3.3 DEL PRINCIPIO CONTABILE APPLICATO ALLA CONTABILITA’ FINANZIARIA</a:t>
            </a:r>
          </a:p>
          <a:p>
            <a:pPr algn="ctr"/>
            <a:r>
              <a:rPr lang="it-IT" b="1" i="1" dirty="0">
                <a:latin typeface="Century Gothic" pitchFamily="34" charset="0"/>
                <a:cs typeface="Times New Roman" panose="02020603050405020304" pitchFamily="18" charset="0"/>
              </a:rPr>
              <a:t>4/2 D.LGS. 118/2011 E SUCCESIVE </a:t>
            </a:r>
            <a:r>
              <a:rPr lang="it-IT" b="1" i="1" dirty="0" smtClean="0">
                <a:latin typeface="Century Gothic" pitchFamily="34" charset="0"/>
                <a:cs typeface="Times New Roman" panose="02020603050405020304" pitchFamily="18" charset="0"/>
              </a:rPr>
              <a:t>MODIFICAZIONI</a:t>
            </a:r>
            <a:endParaRPr lang="it-IT" b="1" i="1" dirty="0">
              <a:latin typeface="Century Gothic" pitchFamily="34" charset="0"/>
              <a:cs typeface="Times New Roman" panose="02020603050405020304" pitchFamily="18" charset="0"/>
            </a:endParaRPr>
          </a:p>
        </p:txBody>
      </p:sp>
    </p:spTree>
    <p:extLst>
      <p:ext uri="{BB962C8B-B14F-4D97-AF65-F5344CB8AC3E}">
        <p14:creationId xmlns:p14="http://schemas.microsoft.com/office/powerpoint/2010/main" val="1463682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p:cNvSpPr txBox="1"/>
          <p:nvPr/>
        </p:nvSpPr>
        <p:spPr>
          <a:xfrm>
            <a:off x="1638300" y="660400"/>
            <a:ext cx="10210800" cy="461665"/>
          </a:xfrm>
          <a:prstGeom prst="rect">
            <a:avLst/>
          </a:prstGeom>
          <a:noFill/>
        </p:spPr>
        <p:txBody>
          <a:bodyPr wrap="square" rtlCol="0">
            <a:spAutoFit/>
          </a:bodyPr>
          <a:lstStyle/>
          <a:p>
            <a:pPr algn="ctr"/>
            <a:r>
              <a:rPr lang="it-IT" sz="2400" b="1" u="sng" dirty="0">
                <a:latin typeface="Times New Roman" panose="02020603050405020304" pitchFamily="18" charset="0"/>
                <a:cs typeface="Times New Roman" panose="02020603050405020304" pitchFamily="18" charset="0"/>
              </a:rPr>
              <a:t>INQUADRAMENTO NORMATIVO </a:t>
            </a:r>
            <a:r>
              <a:rPr lang="it-IT" sz="2400" b="1" u="sng" dirty="0" smtClean="0">
                <a:latin typeface="Times New Roman" panose="02020603050405020304" pitchFamily="18" charset="0"/>
                <a:cs typeface="Times New Roman" panose="02020603050405020304" pitchFamily="18" charset="0"/>
              </a:rPr>
              <a:t>(5)</a:t>
            </a:r>
          </a:p>
        </p:txBody>
      </p:sp>
      <p:sp>
        <p:nvSpPr>
          <p:cNvPr id="3" name="CasellaDiTesto 2"/>
          <p:cNvSpPr txBox="1"/>
          <p:nvPr/>
        </p:nvSpPr>
        <p:spPr>
          <a:xfrm>
            <a:off x="1028701" y="2157412"/>
            <a:ext cx="10115549" cy="31393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it-IT" b="1" i="1" dirty="0">
                <a:solidFill>
                  <a:schemeClr val="dk1"/>
                </a:solidFill>
                <a:latin typeface="Century Gothic" pitchFamily="34" charset="0"/>
                <a:cs typeface="Times New Roman" panose="02020603050405020304" pitchFamily="18" charset="0"/>
              </a:rPr>
              <a:t>Quando un credito è dichiarato definitivamente ed assolutamente inesigibile, lo si elimina dalle scritture finanziarie e, per lo stesso importo del credito che si elimina, si riduce la quota accantonata nel risultato di amministrazione a titolo di fondo crediti di dubbia esigibilità.</a:t>
            </a:r>
          </a:p>
          <a:p>
            <a:pPr algn="just"/>
            <a:r>
              <a:rPr lang="it-IT" b="1" i="1" dirty="0">
                <a:solidFill>
                  <a:schemeClr val="dk1"/>
                </a:solidFill>
                <a:latin typeface="Century Gothic" pitchFamily="34" charset="0"/>
                <a:cs typeface="Times New Roman" panose="02020603050405020304" pitchFamily="18" charset="0"/>
              </a:rPr>
              <a:t>A seguito di ogni provvedimento di </a:t>
            </a:r>
            <a:r>
              <a:rPr lang="it-IT" b="1" i="1" dirty="0" err="1">
                <a:solidFill>
                  <a:schemeClr val="dk1"/>
                </a:solidFill>
                <a:latin typeface="Century Gothic" pitchFamily="34" charset="0"/>
                <a:cs typeface="Times New Roman" panose="02020603050405020304" pitchFamily="18" charset="0"/>
              </a:rPr>
              <a:t>riaccertamento</a:t>
            </a:r>
            <a:r>
              <a:rPr lang="it-IT" b="1" i="1" dirty="0">
                <a:solidFill>
                  <a:schemeClr val="dk1"/>
                </a:solidFill>
                <a:latin typeface="Century Gothic" pitchFamily="34" charset="0"/>
                <a:cs typeface="Times New Roman" panose="02020603050405020304" pitchFamily="18" charset="0"/>
              </a:rPr>
              <a:t> dei residui attivi è rideterminata la quota dell’avanzo di amministrazione accantonata al fondo crediti di dubbia esigibilità</a:t>
            </a:r>
          </a:p>
          <a:p>
            <a:pPr algn="just"/>
            <a:r>
              <a:rPr lang="it-IT" b="1" i="1" dirty="0">
                <a:solidFill>
                  <a:schemeClr val="dk1"/>
                </a:solidFill>
                <a:latin typeface="Century Gothic" pitchFamily="34" charset="0"/>
                <a:cs typeface="Times New Roman" panose="02020603050405020304" pitchFamily="18" charset="0"/>
              </a:rPr>
              <a:t>L’eventuale quota del risultato di amministrazione “svincolata”, sulla base della determinazione dell’ammontare definitivo del fondo crediti di dubbia esigibilità rispetto alla consistenza dei residui attivi di fine anno, può essere destinata alla copertura dello stanziamento riguardante il fondo crediti di dubbia esigibilità del bilancio di previsione dell’esercizio successivo a quello cui il rendiconto si riferisce.</a:t>
            </a:r>
          </a:p>
        </p:txBody>
      </p:sp>
      <p:sp>
        <p:nvSpPr>
          <p:cNvPr id="5" name="Segnaposto numero diapositiva 4"/>
          <p:cNvSpPr>
            <a:spLocks noGrp="1"/>
          </p:cNvSpPr>
          <p:nvPr>
            <p:ph type="sldNum" sz="quarter" idx="12"/>
          </p:nvPr>
        </p:nvSpPr>
        <p:spPr>
          <a:xfrm>
            <a:off x="531812" y="787782"/>
            <a:ext cx="254001" cy="365125"/>
          </a:xfrm>
        </p:spPr>
        <p:txBody>
          <a:bodyPr/>
          <a:lstStyle/>
          <a:p>
            <a:fld id="{D57F1E4F-1CFF-5643-939E-217C01CDF565}" type="slidenum">
              <a:rPr lang="en-US" smtClean="0"/>
              <a:pPr/>
              <a:t>9</a:t>
            </a:fld>
            <a:endParaRPr lang="en-US" dirty="0"/>
          </a:p>
        </p:txBody>
      </p:sp>
      <p:sp>
        <p:nvSpPr>
          <p:cNvPr id="6" name="CasellaDiTesto 5"/>
          <p:cNvSpPr txBox="1"/>
          <p:nvPr/>
        </p:nvSpPr>
        <p:spPr>
          <a:xfrm>
            <a:off x="947651" y="468631"/>
            <a:ext cx="10335489"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800" b="1" dirty="0"/>
              <a:t>INQUADRAMENTO NORMATIVO </a:t>
            </a:r>
            <a:r>
              <a:rPr lang="it-IT" sz="2800" b="1" dirty="0" smtClean="0"/>
              <a:t>(8)</a:t>
            </a:r>
            <a:r>
              <a:rPr lang="it-IT" sz="2800" b="1" i="1" dirty="0" smtClean="0">
                <a:latin typeface="Century Gothic" pitchFamily="34" charset="0"/>
                <a:cs typeface="Times New Roman" panose="02020603050405020304" pitchFamily="18" charset="0"/>
              </a:rPr>
              <a:t> </a:t>
            </a:r>
          </a:p>
          <a:p>
            <a:pPr algn="ctr"/>
            <a:r>
              <a:rPr lang="it-IT" b="1" i="1" dirty="0" smtClean="0">
                <a:latin typeface="Century Gothic" pitchFamily="34" charset="0"/>
                <a:cs typeface="Times New Roman" panose="02020603050405020304" pitchFamily="18" charset="0"/>
              </a:rPr>
              <a:t>PARAGRAFO </a:t>
            </a:r>
            <a:r>
              <a:rPr lang="it-IT" b="1" i="1" dirty="0">
                <a:latin typeface="Century Gothic" pitchFamily="34" charset="0"/>
                <a:cs typeface="Times New Roman" panose="02020603050405020304" pitchFamily="18" charset="0"/>
              </a:rPr>
              <a:t>3.3 DEL PRINCIPIO CONTABILE APPLICATO ALLA CONTABILITA’ FINANZIARIA</a:t>
            </a:r>
          </a:p>
          <a:p>
            <a:pPr algn="ctr"/>
            <a:r>
              <a:rPr lang="it-IT" b="1" i="1" dirty="0">
                <a:latin typeface="Century Gothic" pitchFamily="34" charset="0"/>
                <a:cs typeface="Times New Roman" panose="02020603050405020304" pitchFamily="18" charset="0"/>
              </a:rPr>
              <a:t>4/2 D.LGS. 118/2011 E SUCCESIVE </a:t>
            </a:r>
            <a:r>
              <a:rPr lang="it-IT" b="1" i="1" dirty="0" smtClean="0">
                <a:latin typeface="Century Gothic" pitchFamily="34" charset="0"/>
                <a:cs typeface="Times New Roman" panose="02020603050405020304" pitchFamily="18" charset="0"/>
              </a:rPr>
              <a:t>MODIFICAZIONI</a:t>
            </a:r>
            <a:endParaRPr lang="it-IT" b="1" i="1" dirty="0">
              <a:latin typeface="Century Gothic" pitchFamily="34" charset="0"/>
              <a:cs typeface="Times New Roman" panose="02020603050405020304" pitchFamily="18" charset="0"/>
            </a:endParaRPr>
          </a:p>
        </p:txBody>
      </p:sp>
    </p:spTree>
    <p:extLst>
      <p:ext uri="{BB962C8B-B14F-4D97-AF65-F5344CB8AC3E}">
        <p14:creationId xmlns:p14="http://schemas.microsoft.com/office/powerpoint/2010/main" val="787070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Filo">
  <a:themeElements>
    <a:clrScheme name="Blu verde">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ilo">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2285</TotalTime>
  <Words>5280</Words>
  <Application>Microsoft Office PowerPoint</Application>
  <PresentationFormat>Widescreen</PresentationFormat>
  <Paragraphs>362</Paragraphs>
  <Slides>41</Slides>
  <Notes>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41</vt:i4>
      </vt:variant>
    </vt:vector>
  </HeadingPairs>
  <TitlesOfParts>
    <vt:vector size="48" baseType="lpstr">
      <vt:lpstr>Arial</vt:lpstr>
      <vt:lpstr>Calibri</vt:lpstr>
      <vt:lpstr>Century Gothic</vt:lpstr>
      <vt:lpstr>Times New Roman</vt:lpstr>
      <vt:lpstr>Wingdings</vt:lpstr>
      <vt:lpstr>Wingdings 3</vt:lpstr>
      <vt:lpstr>Filo</vt:lpstr>
      <vt:lpstr>Presentazione standard di PowerPoint</vt:lpstr>
      <vt:lpstr>INQUADRAMENTO NORMATIVO (1)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user04</dc:creator>
  <cp:lastModifiedBy>Elisabetta Migliorati</cp:lastModifiedBy>
  <cp:revision>131</cp:revision>
  <cp:lastPrinted>2017-11-02T12:31:47Z</cp:lastPrinted>
  <dcterms:created xsi:type="dcterms:W3CDTF">2014-09-12T02:18:09Z</dcterms:created>
  <dcterms:modified xsi:type="dcterms:W3CDTF">2018-06-11T16:49:16Z</dcterms:modified>
</cp:coreProperties>
</file>