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Lst>
  <p:notesMasterIdLst>
    <p:notesMasterId r:id="rId70"/>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2" r:id="rId19"/>
    <p:sldId id="274" r:id="rId20"/>
    <p:sldId id="277" r:id="rId21"/>
    <p:sldId id="278" r:id="rId22"/>
    <p:sldId id="279" r:id="rId23"/>
    <p:sldId id="280" r:id="rId24"/>
    <p:sldId id="281" r:id="rId25"/>
    <p:sldId id="282" r:id="rId26"/>
    <p:sldId id="283" r:id="rId27"/>
    <p:sldId id="276"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Lst>
  <p:sldSz cx="12192000" cy="6858000"/>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00"/>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0" d="100"/>
          <a:sy n="70" d="100"/>
        </p:scale>
        <p:origin x="-12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CE4B4EE-B667-46C7-9C9D-52EC51EBEDCF}" type="datetimeFigureOut">
              <a:rPr lang="it-IT"/>
              <a:pPr>
                <a:defRPr/>
              </a:pPr>
              <a:t>18/04/2019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E007BCB-1133-47C6-8A36-AD2AC42DBB6F}"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extLst>
          </p:cNvPr>
          <p:cNvSpPr>
            <a:spLocks noGrp="1"/>
          </p:cNvSpPr>
          <p:nvPr>
            <p:ph type="dt" sz="half" idx="10"/>
          </p:nvPr>
        </p:nvSpPr>
        <p:spPr/>
        <p:txBody>
          <a:bodyPr/>
          <a:lstStyle>
            <a:lvl1pPr>
              <a:defRPr/>
            </a:lvl1pPr>
          </a:lstStyle>
          <a:p>
            <a:pPr>
              <a:defRPr/>
            </a:pPr>
            <a:fld id="{41E67A87-2718-41F7-BCF0-125409BCA332}" type="datetime1">
              <a:rPr lang="it-IT"/>
              <a:pPr>
                <a:defRPr/>
              </a:pPr>
              <a:t>18/04/2019</a:t>
            </a:fld>
            <a:endParaRPr lang="it-IT"/>
          </a:p>
        </p:txBody>
      </p:sp>
      <p:sp>
        <p:nvSpPr>
          <p:cNvPr id="5"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6"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161D4A35-7B67-48F1-8145-2BB32D2DF87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extLst>
          </p:cNvPr>
          <p:cNvSpPr>
            <a:spLocks noGrp="1"/>
          </p:cNvSpPr>
          <p:nvPr>
            <p:ph type="dt" sz="half" idx="10"/>
          </p:nvPr>
        </p:nvSpPr>
        <p:spPr/>
        <p:txBody>
          <a:bodyPr/>
          <a:lstStyle>
            <a:lvl1pPr>
              <a:defRPr/>
            </a:lvl1pPr>
          </a:lstStyle>
          <a:p>
            <a:pPr>
              <a:defRPr/>
            </a:pPr>
            <a:fld id="{EA6EB887-8E95-4D4C-B898-9471CAD5F480}" type="datetime1">
              <a:rPr lang="it-IT"/>
              <a:pPr>
                <a:defRPr/>
              </a:pPr>
              <a:t>18/04/2019</a:t>
            </a:fld>
            <a:endParaRPr lang="it-IT"/>
          </a:p>
        </p:txBody>
      </p:sp>
      <p:sp>
        <p:nvSpPr>
          <p:cNvPr id="5"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6"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728BEC12-EDAC-482B-970A-59C5DDC50E7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extLst>
          </p:cNvPr>
          <p:cNvSpPr>
            <a:spLocks noGrp="1"/>
          </p:cNvSpPr>
          <p:nvPr>
            <p:ph type="dt" sz="half" idx="10"/>
          </p:nvPr>
        </p:nvSpPr>
        <p:spPr/>
        <p:txBody>
          <a:bodyPr/>
          <a:lstStyle>
            <a:lvl1pPr>
              <a:defRPr/>
            </a:lvl1pPr>
          </a:lstStyle>
          <a:p>
            <a:pPr>
              <a:defRPr/>
            </a:pPr>
            <a:fld id="{512080D7-D34F-49EC-922E-A7E7AC3ADBCF}" type="datetime1">
              <a:rPr lang="it-IT"/>
              <a:pPr>
                <a:defRPr/>
              </a:pPr>
              <a:t>18/04/2019</a:t>
            </a:fld>
            <a:endParaRPr lang="it-IT"/>
          </a:p>
        </p:txBody>
      </p:sp>
      <p:sp>
        <p:nvSpPr>
          <p:cNvPr id="5"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6"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28B28891-8AE4-4AAB-A60C-195DA933210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extLst>
          </p:cNvPr>
          <p:cNvSpPr>
            <a:spLocks noGrp="1"/>
          </p:cNvSpPr>
          <p:nvPr>
            <p:ph type="dt" sz="half" idx="10"/>
          </p:nvPr>
        </p:nvSpPr>
        <p:spPr/>
        <p:txBody>
          <a:bodyPr/>
          <a:lstStyle>
            <a:lvl1pPr>
              <a:defRPr/>
            </a:lvl1pPr>
          </a:lstStyle>
          <a:p>
            <a:pPr>
              <a:defRPr/>
            </a:pPr>
            <a:fld id="{FC6C6EAE-3CE3-44CD-9AF9-FB85C3822FE7}" type="datetime1">
              <a:rPr lang="it-IT"/>
              <a:pPr>
                <a:defRPr/>
              </a:pPr>
              <a:t>18/04/2019</a:t>
            </a:fld>
            <a:endParaRPr lang="it-IT"/>
          </a:p>
        </p:txBody>
      </p:sp>
      <p:sp>
        <p:nvSpPr>
          <p:cNvPr id="5"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6"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9605D4B1-3543-45F4-9BCE-D1D6B34F020C}"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extLst>
          </p:cNvPr>
          <p:cNvSpPr>
            <a:spLocks noGrp="1"/>
          </p:cNvSpPr>
          <p:nvPr>
            <p:ph type="dt" sz="half" idx="10"/>
          </p:nvPr>
        </p:nvSpPr>
        <p:spPr/>
        <p:txBody>
          <a:bodyPr/>
          <a:lstStyle>
            <a:lvl1pPr>
              <a:defRPr/>
            </a:lvl1pPr>
          </a:lstStyle>
          <a:p>
            <a:pPr>
              <a:defRPr/>
            </a:pPr>
            <a:fld id="{CA4C84B1-0EC8-44BF-8813-CF5B0F747C69}" type="datetime1">
              <a:rPr lang="it-IT"/>
              <a:pPr>
                <a:defRPr/>
              </a:pPr>
              <a:t>18/04/2019</a:t>
            </a:fld>
            <a:endParaRPr lang="it-IT"/>
          </a:p>
        </p:txBody>
      </p:sp>
      <p:sp>
        <p:nvSpPr>
          <p:cNvPr id="5"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6"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3F9D5E6A-5B00-4AC2-A00F-C405BF2395C1}"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extLst>
          </p:cNvPr>
          <p:cNvSpPr>
            <a:spLocks noGrp="1"/>
          </p:cNvSpPr>
          <p:nvPr>
            <p:ph type="dt" sz="half" idx="10"/>
          </p:nvPr>
        </p:nvSpPr>
        <p:spPr/>
        <p:txBody>
          <a:bodyPr/>
          <a:lstStyle>
            <a:lvl1pPr>
              <a:defRPr/>
            </a:lvl1pPr>
          </a:lstStyle>
          <a:p>
            <a:pPr>
              <a:defRPr/>
            </a:pPr>
            <a:fld id="{DC30603C-0DF8-401F-AC5A-E3A54102F2C1}" type="datetime1">
              <a:rPr lang="it-IT"/>
              <a:pPr>
                <a:defRPr/>
              </a:pPr>
              <a:t>18/04/2019</a:t>
            </a:fld>
            <a:endParaRPr lang="it-IT"/>
          </a:p>
        </p:txBody>
      </p:sp>
      <p:sp>
        <p:nvSpPr>
          <p:cNvPr id="6"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7"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AB0564BC-F9DD-4BCD-AF47-CDE83ED5001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extLst>
          </p:cNvPr>
          <p:cNvSpPr>
            <a:spLocks noGrp="1"/>
          </p:cNvSpPr>
          <p:nvPr>
            <p:ph type="dt" sz="half" idx="10"/>
          </p:nvPr>
        </p:nvSpPr>
        <p:spPr/>
        <p:txBody>
          <a:bodyPr/>
          <a:lstStyle>
            <a:lvl1pPr>
              <a:defRPr/>
            </a:lvl1pPr>
          </a:lstStyle>
          <a:p>
            <a:pPr>
              <a:defRPr/>
            </a:pPr>
            <a:fld id="{85B2A8B5-A2C3-4543-9BD2-CC98593806F8}" type="datetime1">
              <a:rPr lang="it-IT"/>
              <a:pPr>
                <a:defRPr/>
              </a:pPr>
              <a:t>18/04/2019</a:t>
            </a:fld>
            <a:endParaRPr lang="it-IT"/>
          </a:p>
        </p:txBody>
      </p:sp>
      <p:sp>
        <p:nvSpPr>
          <p:cNvPr id="8"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9"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9E3B57E5-0B22-46C2-AFFC-888B755975E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extLst>
          </p:cNvPr>
          <p:cNvSpPr>
            <a:spLocks noGrp="1"/>
          </p:cNvSpPr>
          <p:nvPr>
            <p:ph type="title"/>
          </p:nvPr>
        </p:nvSpPr>
        <p:spPr/>
        <p:txBody>
          <a:bodyPr/>
          <a:lstStyle/>
          <a:p>
            <a:r>
              <a:rPr lang="it-IT"/>
              <a:t>Fare clic per modificare lo stile del titolo dello schema</a:t>
            </a:r>
          </a:p>
        </p:txBody>
      </p:sp>
      <p:sp>
        <p:nvSpPr>
          <p:cNvPr id="3" name="Segnaposto data 3">
            <a:extLst>
              <a:ext uri="{FF2B5EF4-FFF2-40B4-BE49-F238E27FC236}"/>
            </a:extLst>
          </p:cNvPr>
          <p:cNvSpPr>
            <a:spLocks noGrp="1"/>
          </p:cNvSpPr>
          <p:nvPr>
            <p:ph type="dt" sz="half" idx="10"/>
          </p:nvPr>
        </p:nvSpPr>
        <p:spPr/>
        <p:txBody>
          <a:bodyPr/>
          <a:lstStyle>
            <a:lvl1pPr>
              <a:defRPr/>
            </a:lvl1pPr>
          </a:lstStyle>
          <a:p>
            <a:pPr>
              <a:defRPr/>
            </a:pPr>
            <a:fld id="{D2AF4606-550E-490F-8CAD-D2B7ECE698D1}" type="datetime1">
              <a:rPr lang="it-IT"/>
              <a:pPr>
                <a:defRPr/>
              </a:pPr>
              <a:t>18/04/2019</a:t>
            </a:fld>
            <a:endParaRPr lang="it-IT"/>
          </a:p>
        </p:txBody>
      </p:sp>
      <p:sp>
        <p:nvSpPr>
          <p:cNvPr id="4"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5"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153ED8FD-9E2D-4350-B61F-594C9CFEF6C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extLst>
          </p:cNvPr>
          <p:cNvSpPr>
            <a:spLocks noGrp="1"/>
          </p:cNvSpPr>
          <p:nvPr>
            <p:ph type="dt" sz="half" idx="10"/>
          </p:nvPr>
        </p:nvSpPr>
        <p:spPr/>
        <p:txBody>
          <a:bodyPr/>
          <a:lstStyle>
            <a:lvl1pPr>
              <a:defRPr/>
            </a:lvl1pPr>
          </a:lstStyle>
          <a:p>
            <a:pPr>
              <a:defRPr/>
            </a:pPr>
            <a:fld id="{33804A82-F8E6-4D22-BDC0-965F04158B83}" type="datetime1">
              <a:rPr lang="it-IT"/>
              <a:pPr>
                <a:defRPr/>
              </a:pPr>
              <a:t>18/04/2019</a:t>
            </a:fld>
            <a:endParaRPr lang="it-IT"/>
          </a:p>
        </p:txBody>
      </p:sp>
      <p:sp>
        <p:nvSpPr>
          <p:cNvPr id="3"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4"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90ADBF3E-F749-40DF-A3E2-D5F9123F9EB6}"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3">
            <a:extLst>
              <a:ext uri="{FF2B5EF4-FFF2-40B4-BE49-F238E27FC236}"/>
            </a:extLst>
          </p:cNvPr>
          <p:cNvSpPr>
            <a:spLocks noGrp="1"/>
          </p:cNvSpPr>
          <p:nvPr>
            <p:ph type="dt" sz="half" idx="10"/>
          </p:nvPr>
        </p:nvSpPr>
        <p:spPr/>
        <p:txBody>
          <a:bodyPr/>
          <a:lstStyle>
            <a:lvl1pPr>
              <a:defRPr/>
            </a:lvl1pPr>
          </a:lstStyle>
          <a:p>
            <a:pPr>
              <a:defRPr/>
            </a:pPr>
            <a:fld id="{B1FA87FF-429F-4446-8132-4B6FAA37B251}" type="datetime1">
              <a:rPr lang="it-IT"/>
              <a:pPr>
                <a:defRPr/>
              </a:pPr>
              <a:t>18/04/2019</a:t>
            </a:fld>
            <a:endParaRPr lang="it-IT"/>
          </a:p>
        </p:txBody>
      </p:sp>
      <p:sp>
        <p:nvSpPr>
          <p:cNvPr id="6"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7"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0DAFBAAD-68E3-4C26-9EAD-D2D97FF7216B}"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3">
            <a:extLst>
              <a:ext uri="{FF2B5EF4-FFF2-40B4-BE49-F238E27FC236}"/>
            </a:extLst>
          </p:cNvPr>
          <p:cNvSpPr>
            <a:spLocks noGrp="1"/>
          </p:cNvSpPr>
          <p:nvPr>
            <p:ph type="dt" sz="half" idx="10"/>
          </p:nvPr>
        </p:nvSpPr>
        <p:spPr/>
        <p:txBody>
          <a:bodyPr/>
          <a:lstStyle>
            <a:lvl1pPr>
              <a:defRPr/>
            </a:lvl1pPr>
          </a:lstStyle>
          <a:p>
            <a:pPr>
              <a:defRPr/>
            </a:pPr>
            <a:fld id="{6C714428-2EF9-4878-8DD3-675E99263703}" type="datetime1">
              <a:rPr lang="it-IT"/>
              <a:pPr>
                <a:defRPr/>
              </a:pPr>
              <a:t>18/04/2019</a:t>
            </a:fld>
            <a:endParaRPr lang="it-IT"/>
          </a:p>
        </p:txBody>
      </p:sp>
      <p:sp>
        <p:nvSpPr>
          <p:cNvPr id="6" name="Segnaposto piè di pagina 4">
            <a:extLst>
              <a:ext uri="{FF2B5EF4-FFF2-40B4-BE49-F238E27FC236}"/>
            </a:extLst>
          </p:cNvPr>
          <p:cNvSpPr>
            <a:spLocks noGrp="1"/>
          </p:cNvSpPr>
          <p:nvPr>
            <p:ph type="ftr" sz="quarter" idx="11"/>
          </p:nvPr>
        </p:nvSpPr>
        <p:spPr/>
        <p:txBody>
          <a:bodyPr/>
          <a:lstStyle>
            <a:lvl1pPr>
              <a:defRPr/>
            </a:lvl1pPr>
          </a:lstStyle>
          <a:p>
            <a:endParaRPr lang="it-IT"/>
          </a:p>
        </p:txBody>
      </p:sp>
      <p:sp>
        <p:nvSpPr>
          <p:cNvPr id="7" name="Segnaposto numero diapositiva 5">
            <a:extLst>
              <a:ext uri="{FF2B5EF4-FFF2-40B4-BE49-F238E27FC236}"/>
            </a:extLst>
          </p:cNvPr>
          <p:cNvSpPr>
            <a:spLocks noGrp="1"/>
          </p:cNvSpPr>
          <p:nvPr>
            <p:ph type="sldNum" sz="quarter" idx="12"/>
          </p:nvPr>
        </p:nvSpPr>
        <p:spPr/>
        <p:txBody>
          <a:bodyPr/>
          <a:lstStyle>
            <a:lvl1pPr>
              <a:defRPr/>
            </a:lvl1pPr>
          </a:lstStyle>
          <a:p>
            <a:pPr>
              <a:defRPr/>
            </a:pPr>
            <a:fld id="{5513A96E-5943-469A-914E-08729F5A87CD}"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1027" name="Segnaposto tes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CB2D1A5-1E0B-40D9-8723-E09248733BAC}" type="datetime1">
              <a:rPr lang="it-IT"/>
              <a:pPr>
                <a:defRPr/>
              </a:pPr>
              <a:t>18/04/2019</a:t>
            </a:fld>
            <a:endParaRPr lang="it-IT"/>
          </a:p>
        </p:txBody>
      </p:sp>
      <p:sp>
        <p:nvSpPr>
          <p:cNvPr id="5" name="Segnaposto piè di pagina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it-IT"/>
          </a:p>
        </p:txBody>
      </p:sp>
      <p:sp>
        <p:nvSpPr>
          <p:cNvPr id="6" name="Segnaposto numero diapositiva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0047A87-E5F7-48A3-94DE-30892F4D7EDB}"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02" r:id="rId1"/>
    <p:sldLayoutId id="2147483701" r:id="rId2"/>
    <p:sldLayoutId id="2147483700" r:id="rId3"/>
    <p:sldLayoutId id="2147483699" r:id="rId4"/>
    <p:sldLayoutId id="2147483698" r:id="rId5"/>
    <p:sldLayoutId id="2147483697" r:id="rId6"/>
    <p:sldLayoutId id="2147483696" r:id="rId7"/>
    <p:sldLayoutId id="2147483695" r:id="rId8"/>
    <p:sldLayoutId id="2147483694" r:id="rId9"/>
    <p:sldLayoutId id="2147483693" r:id="rId10"/>
    <p:sldLayoutId id="2147483692"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extLst>
          </p:cNvPr>
          <p:cNvSpPr>
            <a:spLocks noGrp="1"/>
          </p:cNvSpPr>
          <p:nvPr>
            <p:ph type="ctrTitle"/>
          </p:nvPr>
        </p:nvSpPr>
        <p:spPr>
          <a:xfrm>
            <a:off x="1524000" y="2235200"/>
            <a:ext cx="9144000" cy="2387600"/>
          </a:xfrm>
        </p:spPr>
        <p:txBody>
          <a:bodyPr rtlCol="0">
            <a:normAutofit fontScale="90000"/>
          </a:bodyPr>
          <a:lstStyle/>
          <a:p>
            <a:pPr eaLnBrk="1" fontAlgn="auto" hangingPunct="1">
              <a:spcAft>
                <a:spcPts val="0"/>
              </a:spcAft>
              <a:defRPr/>
            </a:pPr>
            <a:r>
              <a:rPr lang="it-IT" sz="4900" b="1" dirty="0">
                <a:solidFill>
                  <a:schemeClr val="accent5">
                    <a:lumMod val="50000"/>
                  </a:schemeClr>
                </a:solidFill>
                <a:effectLst>
                  <a:outerShdw blurRad="38100" dist="38100" dir="2700000" algn="tl">
                    <a:srgbClr val="000000">
                      <a:alpha val="43137"/>
                    </a:srgbClr>
                  </a:outerShdw>
                </a:effectLst>
              </a:rPr>
              <a:t>La formazione del giudizio di revisione: </a:t>
            </a:r>
            <a:br>
              <a:rPr lang="it-IT" sz="4900" b="1" dirty="0">
                <a:solidFill>
                  <a:schemeClr val="accent5">
                    <a:lumMod val="50000"/>
                  </a:schemeClr>
                </a:solidFill>
                <a:effectLst>
                  <a:outerShdw blurRad="38100" dist="38100" dir="2700000" algn="tl">
                    <a:srgbClr val="000000">
                      <a:alpha val="43137"/>
                    </a:srgbClr>
                  </a:outerShdw>
                </a:effectLst>
              </a:rPr>
            </a:br>
            <a:r>
              <a:rPr lang="it-IT" sz="4900" b="1" dirty="0">
                <a:solidFill>
                  <a:schemeClr val="accent5">
                    <a:lumMod val="50000"/>
                  </a:schemeClr>
                </a:solidFill>
                <a:effectLst>
                  <a:outerShdw blurRad="38100" dist="38100" dir="2700000" algn="tl">
                    <a:srgbClr val="000000">
                      <a:alpha val="43137"/>
                    </a:srgbClr>
                  </a:outerShdw>
                </a:effectLst>
              </a:rPr>
              <a:t>le informazioni aggiuntive </a:t>
            </a:r>
            <a:br>
              <a:rPr lang="it-IT" sz="4900" b="1" dirty="0">
                <a:solidFill>
                  <a:schemeClr val="accent5">
                    <a:lumMod val="50000"/>
                  </a:schemeClr>
                </a:solidFill>
                <a:effectLst>
                  <a:outerShdw blurRad="38100" dist="38100" dir="2700000" algn="tl">
                    <a:srgbClr val="000000">
                      <a:alpha val="43137"/>
                    </a:srgbClr>
                  </a:outerShdw>
                </a:effectLst>
              </a:rPr>
            </a:br>
            <a:r>
              <a:rPr lang="it-IT" sz="4900" b="1" dirty="0">
                <a:solidFill>
                  <a:schemeClr val="accent5">
                    <a:lumMod val="50000"/>
                  </a:schemeClr>
                </a:solidFill>
                <a:effectLst>
                  <a:outerShdw blurRad="38100" dist="38100" dir="2700000" algn="tl">
                    <a:srgbClr val="000000">
                      <a:alpha val="43137"/>
                    </a:srgbClr>
                  </a:outerShdw>
                </a:effectLst>
              </a:rPr>
              <a:t>(ISA 710, 720, 720B)</a:t>
            </a:r>
            <a:r>
              <a:rPr lang="it-IT" dirty="0"/>
              <a:t/>
            </a:r>
            <a:br>
              <a:rPr lang="it-IT" dirty="0"/>
            </a:br>
            <a:endParaRPr lang="it-IT" dirty="0"/>
          </a:p>
        </p:txBody>
      </p:sp>
      <p:sp>
        <p:nvSpPr>
          <p:cNvPr id="3" name="Sottotitolo 2">
            <a:extLst>
              <a:ext uri="{FF2B5EF4-FFF2-40B4-BE49-F238E27FC236}"/>
            </a:extLst>
          </p:cNvPr>
          <p:cNvSpPr>
            <a:spLocks noGrp="1"/>
          </p:cNvSpPr>
          <p:nvPr>
            <p:ph type="subTitle" idx="1"/>
          </p:nvPr>
        </p:nvSpPr>
        <p:spPr/>
        <p:txBody>
          <a:bodyPr rtlCol="0">
            <a:normAutofit/>
          </a:bodyPr>
          <a:lstStyle/>
          <a:p>
            <a:pPr eaLnBrk="1" fontAlgn="auto" hangingPunct="1">
              <a:spcAft>
                <a:spcPts val="0"/>
              </a:spcAft>
              <a:buFont typeface="Arial" panose="020B0604020202020204" pitchFamily="34" charset="0"/>
              <a:buNone/>
              <a:defRPr/>
            </a:pPr>
            <a:endParaRPr lang="it-IT" dirty="0"/>
          </a:p>
          <a:p>
            <a:pPr eaLnBrk="1" fontAlgn="auto" hangingPunct="1">
              <a:spcAft>
                <a:spcPts val="0"/>
              </a:spcAft>
              <a:buFont typeface="Arial" panose="020B0604020202020204" pitchFamily="34" charset="0"/>
              <a:buNone/>
              <a:defRPr/>
            </a:pPr>
            <a:r>
              <a:rPr lang="it-IT" b="1" dirty="0">
                <a:solidFill>
                  <a:schemeClr val="accent1">
                    <a:lumMod val="75000"/>
                  </a:schemeClr>
                </a:solidFill>
                <a:effectLst>
                  <a:outerShdw blurRad="38100" dist="38100" dir="2700000" algn="tl">
                    <a:srgbClr val="000000">
                      <a:alpha val="43137"/>
                    </a:srgbClr>
                  </a:outerShdw>
                </a:effectLst>
              </a:rPr>
              <a:t>Simona Cherubini</a:t>
            </a:r>
          </a:p>
        </p:txBody>
      </p:sp>
      <p:sp>
        <p:nvSpPr>
          <p:cNvPr id="4" name="Segnaposto numero diapositiva 3">
            <a:extLst>
              <a:ext uri="{FF2B5EF4-FFF2-40B4-BE49-F238E27FC236}"/>
            </a:extLst>
          </p:cNvPr>
          <p:cNvSpPr>
            <a:spLocks noGrp="1"/>
          </p:cNvSpPr>
          <p:nvPr>
            <p:ph type="sldNum" sz="quarter" idx="12"/>
          </p:nvPr>
        </p:nvSpPr>
        <p:spPr/>
        <p:txBody>
          <a:bodyPr/>
          <a:lstStyle/>
          <a:p>
            <a:pPr>
              <a:defRPr/>
            </a:pPr>
            <a:fld id="{53713F2A-36DF-45DA-AF4E-D881BF52B92D}" type="slidenum">
              <a:rPr lang="it-IT"/>
              <a:pPr>
                <a:defRPr/>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72B1DD88-ED6E-4B34-9A2A-2ED3FC92C61A}" type="slidenum">
              <a:rPr lang="it-IT"/>
              <a:pPr>
                <a:defRPr/>
              </a:pPr>
              <a:t>10</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7AEC8E01-7219-43E9-9709-9D48BDADD1C2}" type="slidenum">
              <a:rPr lang="it-IT" sz="1200">
                <a:solidFill>
                  <a:schemeClr val="tx1">
                    <a:tint val="75000"/>
                  </a:schemeClr>
                </a:solidFill>
                <a:latin typeface="+mn-lt"/>
                <a:cs typeface="+mn-cs"/>
              </a:rPr>
              <a:pPr algn="r" fontAlgn="auto">
                <a:spcBef>
                  <a:spcPts val="0"/>
                </a:spcBef>
                <a:spcAft>
                  <a:spcPts val="0"/>
                </a:spcAft>
                <a:defRPr/>
              </a:pPr>
              <a:t>10</a:t>
            </a:fld>
            <a:endParaRPr lang="it-IT" sz="1200">
              <a:solidFill>
                <a:schemeClr val="tx1">
                  <a:tint val="75000"/>
                </a:schemeClr>
              </a:solidFill>
              <a:latin typeface="+mn-lt"/>
              <a:cs typeface="+mn-cs"/>
            </a:endParaRPr>
          </a:p>
        </p:txBody>
      </p:sp>
      <p:sp>
        <p:nvSpPr>
          <p:cNvPr id="23554" name="Titolo 1"/>
          <p:cNvSpPr>
            <a:spLocks noGrp="1"/>
          </p:cNvSpPr>
          <p:nvPr>
            <p:ph type="title"/>
          </p:nvPr>
        </p:nvSpPr>
        <p:spPr/>
        <p:txBody>
          <a:bodyPr/>
          <a:lstStyle/>
          <a:p>
            <a:pPr eaLnBrk="1" hangingPunct="1"/>
            <a:endParaRPr lang="it-IT" smtClean="0"/>
          </a:p>
        </p:txBody>
      </p:sp>
      <p:sp>
        <p:nvSpPr>
          <p:cNvPr id="3" name="CasellaDiTesto 2">
            <a:extLst>
              <a:ext uri="{FF2B5EF4-FFF2-40B4-BE49-F238E27FC236}"/>
            </a:extLst>
          </p:cNvPr>
          <p:cNvSpPr txBox="1"/>
          <p:nvPr/>
        </p:nvSpPr>
        <p:spPr>
          <a:xfrm>
            <a:off x="838200" y="1862138"/>
            <a:ext cx="10515600" cy="4494212"/>
          </a:xfrm>
          <a:prstGeom prst="rect">
            <a:avLst/>
          </a:prstGeom>
          <a:noFill/>
        </p:spPr>
        <p:txBody>
          <a:bodyPr>
            <a:spAutoFit/>
          </a:bodyPr>
          <a:lstStyle/>
          <a:p>
            <a:pPr fontAlgn="auto">
              <a:spcBef>
                <a:spcPts val="0"/>
              </a:spcBef>
              <a:spcAft>
                <a:spcPts val="0"/>
              </a:spcAft>
              <a:defRPr/>
            </a:pPr>
            <a:r>
              <a:rPr lang="it-IT" sz="2800" b="1" dirty="0">
                <a:solidFill>
                  <a:srgbClr val="0070C0"/>
                </a:solidFill>
                <a:effectLst>
                  <a:outerShdw blurRad="38100" dist="38100" dir="2700000" algn="tl">
                    <a:srgbClr val="000000">
                      <a:alpha val="43137"/>
                    </a:srgbClr>
                  </a:outerShdw>
                </a:effectLst>
                <a:latin typeface="+mn-lt"/>
                <a:cs typeface="+mn-cs"/>
              </a:rPr>
              <a:t>Elementi alla base del giudizio con rilievi </a:t>
            </a:r>
          </a:p>
          <a:p>
            <a:pPr algn="just" fontAlgn="auto">
              <a:spcBef>
                <a:spcPts val="0"/>
              </a:spcBef>
              <a:spcAft>
                <a:spcPts val="0"/>
              </a:spcAft>
              <a:defRPr/>
            </a:pPr>
            <a:r>
              <a:rPr lang="it-IT" sz="2400" dirty="0">
                <a:latin typeface="+mn-lt"/>
                <a:cs typeface="+mn-cs"/>
              </a:rPr>
              <a:t>Come illustrato nella nota X al bilancio, non è stata iscritta alcuna quota di ammortamento in bilancio […]. </a:t>
            </a:r>
            <a:r>
              <a:rPr lang="it-IT" sz="2400" b="1" dirty="0">
                <a:solidFill>
                  <a:srgbClr val="00B0F0"/>
                </a:solidFill>
                <a:effectLst>
                  <a:outerShdw blurRad="38100" dist="38100" dir="2700000" algn="tl">
                    <a:srgbClr val="000000">
                      <a:alpha val="43137"/>
                    </a:srgbClr>
                  </a:outerShdw>
                </a:effectLst>
                <a:latin typeface="+mn-lt"/>
                <a:cs typeface="+mn-cs"/>
              </a:rPr>
              <a:t>Tale comportamento deriva da una decisione presa dalla direzione all’inizio dell’esercizio precedente e per tale motivo avevo espresso un giudizio con rilievi sul bilancio relativo a tale esercizio</a:t>
            </a:r>
            <a:r>
              <a:rPr lang="it-IT" sz="2400" dirty="0">
                <a:latin typeface="+mn-lt"/>
                <a:cs typeface="+mn-cs"/>
              </a:rPr>
              <a:t>. In base al metodo di ammortamento a quote costanti e ad aliquote annuali del 5% per i fabbricati e del 20% per i macchinari, la perdita d’esercizio risulterebbe superiore di xxx nel [aa] e di xxx nel [aa – 1], gli immobili, gli impianti e i macchinari risulterebbero inferiori a causa dei maggiori ammortamenti di xxx nel [aa] e di xxx nel [aa – 1], e le perdite portate a nuovo risulterebbero superiori di xxx nel [aa]e di xxx nel [aa – 1]</a:t>
            </a:r>
          </a:p>
          <a:p>
            <a:pPr fontAlgn="auto">
              <a:spcBef>
                <a:spcPts val="0"/>
              </a:spcBef>
              <a:spcAft>
                <a:spcPts val="0"/>
              </a:spcAft>
              <a:defRPr/>
            </a:pPr>
            <a:endParaRPr lang="it-IT" dirty="0">
              <a:latin typeface="+mn-lt"/>
              <a:cs typeface="+mn-cs"/>
            </a:endParaRPr>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FD0945DD-0825-4987-A805-854785063ED3}" type="slidenum">
              <a:rPr lang="it-IT" sz="1200">
                <a:solidFill>
                  <a:schemeClr val="tx1">
                    <a:tint val="75000"/>
                  </a:schemeClr>
                </a:solidFill>
                <a:latin typeface="+mn-lt"/>
                <a:cs typeface="+mn-cs"/>
              </a:rPr>
              <a:pPr algn="r" fontAlgn="auto">
                <a:spcBef>
                  <a:spcPts val="0"/>
                </a:spcBef>
                <a:spcAft>
                  <a:spcPts val="0"/>
                </a:spcAft>
                <a:defRPr/>
              </a:pPr>
              <a:t>10</a:t>
            </a:fld>
            <a:endParaRPr lang="it-IT" sz="1200">
              <a:solidFill>
                <a:schemeClr val="tx1">
                  <a:tint val="75000"/>
                </a:schemeClr>
              </a:solidFill>
              <a:latin typeface="+mn-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a:extLst>
              <a:ext uri="{FF2B5EF4-FFF2-40B4-BE49-F238E27FC236}"/>
            </a:extLst>
          </p:cNvPr>
          <p:cNvSpPr>
            <a:spLocks noGrp="1"/>
          </p:cNvSpPr>
          <p:nvPr>
            <p:ph type="sldNum" sz="quarter" idx="12"/>
          </p:nvPr>
        </p:nvSpPr>
        <p:spPr/>
        <p:txBody>
          <a:bodyPr/>
          <a:lstStyle/>
          <a:p>
            <a:pPr>
              <a:defRPr/>
            </a:pPr>
            <a:fld id="{0ECF9DEE-CD9C-46E8-8DEF-5E9B5FCFB9A0}" type="slidenum">
              <a:rPr lang="it-IT"/>
              <a:pPr>
                <a:defRPr/>
              </a:pPr>
              <a:t>11</a:t>
            </a:fld>
            <a:endParaRPr lang="it-IT"/>
          </a:p>
        </p:txBody>
      </p:sp>
      <p:sp>
        <p:nvSpPr>
          <p:cNvPr id="7"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53EFB258-F729-42F8-9EDD-5177A6CD9BE9}" type="slidenum">
              <a:rPr lang="it-IT" sz="1200">
                <a:solidFill>
                  <a:schemeClr val="tx1">
                    <a:tint val="75000"/>
                  </a:schemeClr>
                </a:solidFill>
                <a:latin typeface="+mn-lt"/>
                <a:cs typeface="+mn-cs"/>
              </a:rPr>
              <a:pPr algn="r" fontAlgn="auto">
                <a:spcBef>
                  <a:spcPts val="0"/>
                </a:spcBef>
                <a:spcAft>
                  <a:spcPts val="0"/>
                </a:spcAft>
                <a:defRPr/>
              </a:pPr>
              <a:t>11</a:t>
            </a:fld>
            <a:endParaRPr lang="it-IT" sz="1200">
              <a:solidFill>
                <a:schemeClr val="tx1">
                  <a:tint val="75000"/>
                </a:schemeClr>
              </a:solidFill>
              <a:latin typeface="+mn-lt"/>
              <a:cs typeface="+mn-cs"/>
            </a:endParaRPr>
          </a:p>
        </p:txBody>
      </p:sp>
      <p:sp>
        <p:nvSpPr>
          <p:cNvPr id="2" name="Titolo 1">
            <a:extLst>
              <a:ext uri="{FF2B5EF4-FFF2-40B4-BE49-F238E27FC236}"/>
            </a:extLst>
          </p:cNvPr>
          <p:cNvSpPr>
            <a:spLocks noGrp="1"/>
          </p:cNvSpPr>
          <p:nvPr>
            <p:ph type="title"/>
          </p:nvPr>
        </p:nvSpPr>
        <p:spPr/>
        <p:txBody>
          <a:bodyPr rtlCol="0">
            <a:noAutofit/>
          </a:bodyPr>
          <a:lstStyle/>
          <a:p>
            <a:pPr algn="ctr" eaLnBrk="1" fontAlgn="auto" hangingPunct="1">
              <a:spcAft>
                <a:spcPts val="0"/>
              </a:spcAft>
              <a:defRPr/>
            </a:pPr>
            <a:r>
              <a:rPr lang="it-IT" sz="2800" b="1" dirty="0">
                <a:solidFill>
                  <a:schemeClr val="accent1"/>
                </a:solidFill>
                <a:effectLst>
                  <a:outerShdw blurRad="38100" dist="38100" dir="2700000" algn="tl">
                    <a:srgbClr val="000000">
                      <a:alpha val="43137"/>
                    </a:srgbClr>
                  </a:outerShdw>
                </a:effectLst>
              </a:rPr>
              <a:t>Giudizio con modifica su bilancio precedente per problematica non risolta e che, sebbene non abbia effetto sui dati dell’esercizio in esame, è rilevante per la comparabilità dei dati corrispondenti</a:t>
            </a:r>
          </a:p>
        </p:txBody>
      </p:sp>
      <p:sp>
        <p:nvSpPr>
          <p:cNvPr id="3" name="CasellaDiTesto 2">
            <a:extLst>
              <a:ext uri="{FF2B5EF4-FFF2-40B4-BE49-F238E27FC236}"/>
            </a:extLst>
          </p:cNvPr>
          <p:cNvSpPr txBox="1"/>
          <p:nvPr/>
        </p:nvSpPr>
        <p:spPr>
          <a:xfrm>
            <a:off x="2836863" y="2114550"/>
            <a:ext cx="8437562" cy="830263"/>
          </a:xfrm>
          <a:prstGeom prst="rect">
            <a:avLst/>
          </a:prstGeom>
          <a:solidFill>
            <a:schemeClr val="accent1">
              <a:lumMod val="20000"/>
              <a:lumOff val="80000"/>
            </a:schemeClr>
          </a:solidFill>
          <a:ln>
            <a:solidFill>
              <a:schemeClr val="accent1"/>
            </a:solidFill>
          </a:ln>
        </p:spPr>
        <p:txBody>
          <a:bodyPr>
            <a:spAutoFit/>
          </a:bodyPr>
          <a:lstStyle/>
          <a:p>
            <a:pPr algn="ctr" fontAlgn="auto">
              <a:spcBef>
                <a:spcPts val="0"/>
              </a:spcBef>
              <a:spcAft>
                <a:spcPts val="0"/>
              </a:spcAft>
              <a:defRPr/>
            </a:pPr>
            <a:r>
              <a:rPr lang="it-IT" sz="2400" b="1" dirty="0">
                <a:solidFill>
                  <a:srgbClr val="0070C0"/>
                </a:solidFill>
                <a:latin typeface="+mn-lt"/>
                <a:cs typeface="+mn-cs"/>
              </a:rPr>
              <a:t>Il revisore deve esprimere un giudizio con modifica sul bilancio del periodo amministrativo in esame.</a:t>
            </a:r>
          </a:p>
        </p:txBody>
      </p:sp>
      <p:sp>
        <p:nvSpPr>
          <p:cNvPr id="4" name="Freccia a destra 3">
            <a:extLst>
              <a:ext uri="{FF2B5EF4-FFF2-40B4-BE49-F238E27FC236}"/>
            </a:extLst>
          </p:cNvPr>
          <p:cNvSpPr/>
          <p:nvPr/>
        </p:nvSpPr>
        <p:spPr>
          <a:xfrm>
            <a:off x="703263" y="2284413"/>
            <a:ext cx="1817687" cy="4905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 name="CasellaDiTesto 4">
            <a:extLst>
              <a:ext uri="{FF2B5EF4-FFF2-40B4-BE49-F238E27FC236}"/>
            </a:extLst>
          </p:cNvPr>
          <p:cNvSpPr txBox="1"/>
          <p:nvPr/>
        </p:nvSpPr>
        <p:spPr>
          <a:xfrm>
            <a:off x="838200" y="3429000"/>
            <a:ext cx="10345738" cy="2400300"/>
          </a:xfrm>
          <a:prstGeom prst="rect">
            <a:avLst/>
          </a:prstGeom>
          <a:noFill/>
        </p:spPr>
        <p:txBody>
          <a:bodyPr>
            <a:spAutoFit/>
          </a:bodyPr>
          <a:lstStyle/>
          <a:p>
            <a:pPr algn="just" fontAlgn="auto">
              <a:spcBef>
                <a:spcPts val="0"/>
              </a:spcBef>
              <a:spcAft>
                <a:spcPts val="0"/>
              </a:spcAft>
              <a:defRPr/>
            </a:pPr>
            <a:r>
              <a:rPr lang="it-IT" sz="2000" b="1" dirty="0">
                <a:solidFill>
                  <a:srgbClr val="0070C0"/>
                </a:solidFill>
                <a:effectLst>
                  <a:outerShdw blurRad="38100" dist="38100" dir="2700000" algn="tl">
                    <a:srgbClr val="000000">
                      <a:alpha val="43137"/>
                    </a:srgbClr>
                  </a:outerShdw>
                </a:effectLst>
                <a:latin typeface="+mn-lt"/>
                <a:cs typeface="+mn-cs"/>
              </a:rPr>
              <a:t>Relazione sulla revisione contabile del bilancio d’esercizio </a:t>
            </a:r>
          </a:p>
          <a:p>
            <a:pPr algn="just" fontAlgn="auto">
              <a:spcBef>
                <a:spcPts val="0"/>
              </a:spcBef>
              <a:spcAft>
                <a:spcPts val="0"/>
              </a:spcAft>
              <a:defRPr/>
            </a:pPr>
            <a:r>
              <a:rPr lang="it-IT" sz="2000" b="1" dirty="0">
                <a:solidFill>
                  <a:srgbClr val="0070C0"/>
                </a:solidFill>
                <a:effectLst>
                  <a:outerShdw blurRad="38100" dist="38100" dir="2700000" algn="tl">
                    <a:srgbClr val="000000">
                      <a:alpha val="43137"/>
                    </a:srgbClr>
                  </a:outerShdw>
                </a:effectLst>
                <a:latin typeface="+mn-lt"/>
                <a:cs typeface="+mn-cs"/>
              </a:rPr>
              <a:t>Giudizio con rilievi Ho svolto la revisione contabile del bilancio d’esercizio della Società ABC S.p.A. […]. </a:t>
            </a:r>
          </a:p>
          <a:p>
            <a:pPr algn="just" fontAlgn="auto">
              <a:spcBef>
                <a:spcPts val="0"/>
              </a:spcBef>
              <a:spcAft>
                <a:spcPts val="0"/>
              </a:spcAft>
              <a:defRPr/>
            </a:pPr>
            <a:endParaRPr lang="it-IT" dirty="0">
              <a:latin typeface="+mn-lt"/>
              <a:cs typeface="+mn-cs"/>
            </a:endParaRPr>
          </a:p>
          <a:p>
            <a:pPr algn="just" fontAlgn="auto">
              <a:spcBef>
                <a:spcPts val="0"/>
              </a:spcBef>
              <a:spcAft>
                <a:spcPts val="0"/>
              </a:spcAft>
              <a:defRPr/>
            </a:pPr>
            <a:r>
              <a:rPr lang="it-IT" dirty="0">
                <a:latin typeface="+mn-lt"/>
                <a:cs typeface="+mn-cs"/>
              </a:rPr>
              <a:t>A mio giudizio, </a:t>
            </a:r>
            <a:r>
              <a:rPr lang="it-IT" b="1" dirty="0">
                <a:solidFill>
                  <a:schemeClr val="accent1">
                    <a:lumMod val="75000"/>
                  </a:schemeClr>
                </a:solidFill>
                <a:latin typeface="+mn-lt"/>
                <a:cs typeface="+mn-cs"/>
              </a:rPr>
              <a:t>ad eccezione del possibile effetto di quanto descritto nella sezione Elementi alla base del giudizio con rilievi della presente relazione</a:t>
            </a:r>
            <a:r>
              <a:rPr lang="it-IT" dirty="0">
                <a:latin typeface="+mn-lt"/>
                <a:cs typeface="+mn-cs"/>
              </a:rPr>
              <a:t>, il bilancio d’esercizio fornisce una rappresentazione veritiera e corretta della situazione patrimoniale e finanziaria della Società al [gg][mm][aa], del risultato economico e dei flussi di cassa per l’esercizio chiuso a tale data […].</a:t>
            </a:r>
          </a:p>
        </p:txBody>
      </p:sp>
      <p:sp>
        <p:nvSpPr>
          <p:cNvPr id="6"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5A567170-8417-41C5-AECA-7BFBC6157A99}" type="slidenum">
              <a:rPr lang="it-IT" sz="1200">
                <a:solidFill>
                  <a:schemeClr val="tx1">
                    <a:tint val="75000"/>
                  </a:schemeClr>
                </a:solidFill>
                <a:latin typeface="+mn-lt"/>
                <a:cs typeface="+mn-cs"/>
              </a:rPr>
              <a:pPr algn="r" fontAlgn="auto">
                <a:spcBef>
                  <a:spcPts val="0"/>
                </a:spcBef>
                <a:spcAft>
                  <a:spcPts val="0"/>
                </a:spcAft>
                <a:defRPr/>
              </a:pPr>
              <a:t>11</a:t>
            </a:fld>
            <a:endParaRPr lang="it-IT" sz="1200">
              <a:solidFill>
                <a:schemeClr val="tx1">
                  <a:tint val="75000"/>
                </a:schemeClr>
              </a:solidFill>
              <a:latin typeface="+mn-lt"/>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2AA2E651-E9C3-4E9F-8405-8484573F9C47}" type="slidenum">
              <a:rPr lang="it-IT"/>
              <a:pPr>
                <a:defRPr/>
              </a:pPr>
              <a:t>12</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2F4D9EB8-97BE-4949-8AAB-C15A80ECFB20}" type="slidenum">
              <a:rPr lang="it-IT" sz="1200">
                <a:solidFill>
                  <a:schemeClr val="tx1">
                    <a:tint val="75000"/>
                  </a:schemeClr>
                </a:solidFill>
                <a:latin typeface="+mn-lt"/>
                <a:cs typeface="+mn-cs"/>
              </a:rPr>
              <a:pPr algn="r" fontAlgn="auto">
                <a:spcBef>
                  <a:spcPts val="0"/>
                </a:spcBef>
                <a:spcAft>
                  <a:spcPts val="0"/>
                </a:spcAft>
                <a:defRPr/>
              </a:pPr>
              <a:t>12</a:t>
            </a:fld>
            <a:endParaRPr lang="it-IT" sz="1200">
              <a:solidFill>
                <a:schemeClr val="tx1">
                  <a:tint val="75000"/>
                </a:schemeClr>
              </a:solidFill>
              <a:latin typeface="+mn-lt"/>
              <a:cs typeface="+mn-cs"/>
            </a:endParaRPr>
          </a:p>
        </p:txBody>
      </p:sp>
      <p:sp>
        <p:nvSpPr>
          <p:cNvPr id="25602" name="Titolo 1"/>
          <p:cNvSpPr>
            <a:spLocks noGrp="1"/>
          </p:cNvSpPr>
          <p:nvPr>
            <p:ph type="title"/>
          </p:nvPr>
        </p:nvSpPr>
        <p:spPr/>
        <p:txBody>
          <a:bodyPr/>
          <a:lstStyle/>
          <a:p>
            <a:pPr eaLnBrk="1" hangingPunct="1"/>
            <a:endParaRPr lang="it-IT" smtClean="0"/>
          </a:p>
        </p:txBody>
      </p:sp>
      <p:sp>
        <p:nvSpPr>
          <p:cNvPr id="3" name="CasellaDiTesto 2">
            <a:extLst>
              <a:ext uri="{FF2B5EF4-FFF2-40B4-BE49-F238E27FC236}"/>
            </a:extLst>
          </p:cNvPr>
          <p:cNvSpPr txBox="1"/>
          <p:nvPr/>
        </p:nvSpPr>
        <p:spPr>
          <a:xfrm>
            <a:off x="838200" y="1350963"/>
            <a:ext cx="10515600" cy="4156075"/>
          </a:xfrm>
          <a:prstGeom prst="rect">
            <a:avLst/>
          </a:prstGeom>
          <a:noFill/>
        </p:spPr>
        <p:txBody>
          <a:bodyPr>
            <a:spAutoFit/>
          </a:bodyPr>
          <a:lstStyle/>
          <a:p>
            <a:pPr algn="just" fontAlgn="auto">
              <a:spcBef>
                <a:spcPts val="0"/>
              </a:spcBef>
              <a:spcAft>
                <a:spcPts val="0"/>
              </a:spcAft>
              <a:defRPr/>
            </a:pPr>
            <a:r>
              <a:rPr lang="it-IT" sz="2400" b="1" dirty="0">
                <a:solidFill>
                  <a:schemeClr val="accent1">
                    <a:lumMod val="75000"/>
                  </a:schemeClr>
                </a:solidFill>
                <a:latin typeface="+mn-lt"/>
                <a:cs typeface="+mn-cs"/>
              </a:rPr>
              <a:t>Elementi alla base del giudizio con rilievi </a:t>
            </a:r>
          </a:p>
          <a:p>
            <a:pPr algn="just" fontAlgn="auto">
              <a:spcBef>
                <a:spcPts val="0"/>
              </a:spcBef>
              <a:spcAft>
                <a:spcPts val="0"/>
              </a:spcAft>
              <a:defRPr/>
            </a:pPr>
            <a:endParaRPr lang="it-IT" sz="2000" dirty="0">
              <a:latin typeface="+mn-lt"/>
              <a:cs typeface="+mn-cs"/>
            </a:endParaRPr>
          </a:p>
          <a:p>
            <a:pPr algn="just" fontAlgn="auto">
              <a:spcBef>
                <a:spcPts val="0"/>
              </a:spcBef>
              <a:spcAft>
                <a:spcPts val="0"/>
              </a:spcAft>
              <a:defRPr/>
            </a:pPr>
            <a:r>
              <a:rPr lang="it-IT" sz="2000" dirty="0">
                <a:latin typeface="+mn-lt"/>
                <a:cs typeface="+mn-cs"/>
              </a:rPr>
              <a:t>Sono stato nominato revisore contabile della Società nel corso del [aa – 1] e, conseguentemente, non mi è stato possibile assistere alla conta fisica delle rimanenze di magazzino all’inizio di tale periodo amministrativo, e procedure alternative non hanno fornito elementi probativi sufficienti ed appropriati riguardo alle suddette quantità delle rimanenze di magazzino. Poiché le rimanenze iniziali di magazzino influiscono sulla determinazione del risultato economico, non sono stato in grado di stabilire se fossero necessarie rettifiche al risultato economico nonché al patrimonio netto iniziale del periodo amministrativo [aa – 1]. </a:t>
            </a:r>
          </a:p>
          <a:p>
            <a:pPr algn="just" fontAlgn="auto">
              <a:spcBef>
                <a:spcPts val="0"/>
              </a:spcBef>
              <a:spcAft>
                <a:spcPts val="0"/>
              </a:spcAft>
              <a:defRPr/>
            </a:pPr>
            <a:r>
              <a:rPr lang="it-IT" sz="2000" b="1" dirty="0">
                <a:solidFill>
                  <a:schemeClr val="accent1">
                    <a:lumMod val="75000"/>
                  </a:schemeClr>
                </a:solidFill>
                <a:latin typeface="+mn-lt"/>
                <a:cs typeface="+mn-cs"/>
              </a:rPr>
              <a:t>Conseguentemente avevo espresso un giudizio con rilievi sul bilancio del periodo amministrativo chiuso al [gg][mm] [aa - 1]. A causa del possibile effetto degli aspetti sopra descritti sulla comparabilità dei dati del periodo amministrativo [aa] con i dati corrispondenti, anche il mio giudizio sul bilancio del periodo amministrativo [aa] è espresso con rilievi.</a:t>
            </a:r>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47611271-B94C-4693-8DA9-DBF61C6FA877}" type="slidenum">
              <a:rPr lang="it-IT" sz="1200">
                <a:solidFill>
                  <a:schemeClr val="tx1">
                    <a:tint val="75000"/>
                  </a:schemeClr>
                </a:solidFill>
                <a:latin typeface="+mn-lt"/>
                <a:cs typeface="+mn-cs"/>
              </a:rPr>
              <a:pPr algn="r" fontAlgn="auto">
                <a:spcBef>
                  <a:spcPts val="0"/>
                </a:spcBef>
                <a:spcAft>
                  <a:spcPts val="0"/>
                </a:spcAft>
                <a:defRPr/>
              </a:pPr>
              <a:t>12</a:t>
            </a:fld>
            <a:endParaRPr lang="it-IT" sz="1200">
              <a:solidFill>
                <a:schemeClr val="tx1">
                  <a:tint val="75000"/>
                </a:schemeClr>
              </a:solidFill>
              <a:latin typeface="+mn-lt"/>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a:extLst>
              <a:ext uri="{FF2B5EF4-FFF2-40B4-BE49-F238E27FC236}"/>
            </a:extLst>
          </p:cNvPr>
          <p:cNvSpPr>
            <a:spLocks noGrp="1"/>
          </p:cNvSpPr>
          <p:nvPr>
            <p:ph type="sldNum" sz="quarter" idx="12"/>
          </p:nvPr>
        </p:nvSpPr>
        <p:spPr/>
        <p:txBody>
          <a:bodyPr/>
          <a:lstStyle/>
          <a:p>
            <a:pPr>
              <a:defRPr/>
            </a:pPr>
            <a:fld id="{71E01D2C-6CB8-462D-8FB6-8E0FCD095A61}" type="slidenum">
              <a:rPr lang="it-IT"/>
              <a:pPr>
                <a:defRPr/>
              </a:pPr>
              <a:t>13</a:t>
            </a:fld>
            <a:endParaRPr lang="it-IT"/>
          </a:p>
        </p:txBody>
      </p:sp>
      <p:sp>
        <p:nvSpPr>
          <p:cNvPr id="8"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07381F68-CF91-4871-9249-EC0E5FC5C63E}" type="slidenum">
              <a:rPr lang="it-IT" sz="1200">
                <a:solidFill>
                  <a:schemeClr val="tx1">
                    <a:tint val="75000"/>
                  </a:schemeClr>
                </a:solidFill>
                <a:latin typeface="+mn-lt"/>
                <a:cs typeface="+mn-cs"/>
              </a:rPr>
              <a:pPr algn="r" fontAlgn="auto">
                <a:spcBef>
                  <a:spcPts val="0"/>
                </a:spcBef>
                <a:spcAft>
                  <a:spcPts val="0"/>
                </a:spcAft>
                <a:defRPr/>
              </a:pPr>
              <a:t>13</a:t>
            </a:fld>
            <a:endParaRPr lang="it-IT" sz="1200">
              <a:solidFill>
                <a:schemeClr val="tx1">
                  <a:tint val="75000"/>
                </a:schemeClr>
              </a:solidFill>
              <a:latin typeface="+mn-lt"/>
              <a:cs typeface="+mn-cs"/>
            </a:endParaRPr>
          </a:p>
        </p:txBody>
      </p:sp>
      <p:sp>
        <p:nvSpPr>
          <p:cNvPr id="2" name="Titolo 1">
            <a:extLst>
              <a:ext uri="{FF2B5EF4-FFF2-40B4-BE49-F238E27FC236}"/>
            </a:extLst>
          </p:cNvPr>
          <p:cNvSpPr>
            <a:spLocks noGrp="1"/>
          </p:cNvSpPr>
          <p:nvPr>
            <p:ph type="title"/>
          </p:nvPr>
        </p:nvSpPr>
        <p:spPr/>
        <p:txBody>
          <a:bodyPr rtlCol="0">
            <a:noAutofit/>
          </a:bodyPr>
          <a:lstStyle/>
          <a:p>
            <a:pPr algn="ctr" eaLnBrk="1" fontAlgn="auto" hangingPunct="1">
              <a:spcAft>
                <a:spcPts val="0"/>
              </a:spcAft>
              <a:defRPr/>
            </a:pPr>
            <a:r>
              <a:rPr lang="it-IT" sz="3200" b="1" dirty="0">
                <a:solidFill>
                  <a:schemeClr val="accent1">
                    <a:lumMod val="75000"/>
                  </a:schemeClr>
                </a:solidFill>
                <a:effectLst>
                  <a:outerShdw blurRad="38100" dist="38100" dir="2700000" algn="tl">
                    <a:srgbClr val="000000">
                      <a:alpha val="43137"/>
                    </a:srgbClr>
                  </a:outerShdw>
                </a:effectLst>
              </a:rPr>
              <a:t>Giudizio senza modifica su bilancio precedente, ma il revisore scopre che quel bilancio conteneva un errore significativo</a:t>
            </a:r>
          </a:p>
        </p:txBody>
      </p:sp>
      <p:sp>
        <p:nvSpPr>
          <p:cNvPr id="3" name="CasellaDiTesto 2">
            <a:extLst>
              <a:ext uri="{FF2B5EF4-FFF2-40B4-BE49-F238E27FC236}"/>
            </a:extLst>
          </p:cNvPr>
          <p:cNvSpPr txBox="1"/>
          <p:nvPr/>
        </p:nvSpPr>
        <p:spPr>
          <a:xfrm>
            <a:off x="1973263" y="2051050"/>
            <a:ext cx="9380537" cy="1201738"/>
          </a:xfrm>
          <a:prstGeom prst="rect">
            <a:avLst/>
          </a:prstGeom>
          <a:solidFill>
            <a:schemeClr val="accent1">
              <a:lumMod val="20000"/>
              <a:lumOff val="80000"/>
            </a:schemeClr>
          </a:solidFill>
          <a:ln>
            <a:solidFill>
              <a:schemeClr val="accent1">
                <a:lumMod val="75000"/>
              </a:schemeClr>
            </a:solidFill>
          </a:ln>
        </p:spPr>
        <p:txBody>
          <a:bodyPr>
            <a:spAutoFit/>
          </a:bodyPr>
          <a:lstStyle/>
          <a:p>
            <a:pPr algn="ctr" fontAlgn="auto">
              <a:spcBef>
                <a:spcPts val="0"/>
              </a:spcBef>
              <a:spcAft>
                <a:spcPts val="0"/>
              </a:spcAft>
              <a:defRPr/>
            </a:pPr>
            <a:r>
              <a:rPr lang="it-IT" sz="2400" dirty="0">
                <a:latin typeface="+mn-lt"/>
                <a:cs typeface="+mn-cs"/>
              </a:rPr>
              <a:t>Se i dati corrispondenti non sono stati rideterminati e non ne è stata data informativa appropriata nel bilancio del periodo in esame, il revisore deve esprimere un giudizio con modifica con riferimento ai dati corrispondenti</a:t>
            </a:r>
          </a:p>
        </p:txBody>
      </p:sp>
      <p:sp>
        <p:nvSpPr>
          <p:cNvPr id="4" name="Freccia a destra 3">
            <a:extLst>
              <a:ext uri="{FF2B5EF4-FFF2-40B4-BE49-F238E27FC236}"/>
            </a:extLst>
          </p:cNvPr>
          <p:cNvSpPr/>
          <p:nvPr/>
        </p:nvSpPr>
        <p:spPr>
          <a:xfrm>
            <a:off x="446088" y="2319338"/>
            <a:ext cx="1404937" cy="4905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 name="CasellaDiTesto 4">
            <a:extLst>
              <a:ext uri="{FF2B5EF4-FFF2-40B4-BE49-F238E27FC236}"/>
            </a:extLst>
          </p:cNvPr>
          <p:cNvSpPr txBox="1"/>
          <p:nvPr/>
        </p:nvSpPr>
        <p:spPr>
          <a:xfrm>
            <a:off x="1973263" y="3846513"/>
            <a:ext cx="9380537" cy="1939925"/>
          </a:xfrm>
          <a:prstGeom prst="rect">
            <a:avLst/>
          </a:prstGeom>
          <a:solidFill>
            <a:schemeClr val="accent5">
              <a:lumMod val="20000"/>
              <a:lumOff val="80000"/>
            </a:schemeClr>
          </a:solidFill>
          <a:ln>
            <a:solidFill>
              <a:srgbClr val="00B0F0"/>
            </a:solidFill>
          </a:ln>
        </p:spPr>
        <p:txBody>
          <a:bodyPr>
            <a:spAutoFit/>
          </a:bodyPr>
          <a:lstStyle/>
          <a:p>
            <a:pPr algn="just" fontAlgn="auto">
              <a:spcBef>
                <a:spcPts val="0"/>
              </a:spcBef>
              <a:spcAft>
                <a:spcPts val="0"/>
              </a:spcAft>
              <a:defRPr/>
            </a:pPr>
            <a:r>
              <a:rPr lang="it-IT" sz="2400" dirty="0">
                <a:latin typeface="+mn-lt"/>
                <a:cs typeface="+mn-cs"/>
              </a:rPr>
              <a:t>Se i dati corrispondenti sono stati correttamente rideterminati ovvero ne è stata data informativa appropriata nel bilancio del periodo in esame, la relazione di revisione può includere un richiamo d’informativa che descriva le circostanze e, ove pertinente, faccia riferimento all’informativa che illustra compiutamente tale aspetto all’interno del bilancio</a:t>
            </a:r>
          </a:p>
        </p:txBody>
      </p:sp>
      <p:sp>
        <p:nvSpPr>
          <p:cNvPr id="6" name="Freccia a destra 5">
            <a:extLst>
              <a:ext uri="{FF2B5EF4-FFF2-40B4-BE49-F238E27FC236}"/>
            </a:extLst>
          </p:cNvPr>
          <p:cNvSpPr/>
          <p:nvPr/>
        </p:nvSpPr>
        <p:spPr>
          <a:xfrm>
            <a:off x="446088" y="4460875"/>
            <a:ext cx="1404937" cy="490538"/>
          </a:xfrm>
          <a:prstGeom prst="rightArrow">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it-IT" dirty="0"/>
          </a:p>
        </p:txBody>
      </p:sp>
      <p:sp>
        <p:nvSpPr>
          <p:cNvPr id="7" name="Segnaposto numero diapositiva 6">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41BF3BBB-2ACB-4174-ACDE-87BF2C5C5B81}" type="slidenum">
              <a:rPr lang="it-IT" sz="1200">
                <a:solidFill>
                  <a:schemeClr val="tx1">
                    <a:tint val="75000"/>
                  </a:schemeClr>
                </a:solidFill>
                <a:latin typeface="+mn-lt"/>
                <a:cs typeface="+mn-cs"/>
              </a:rPr>
              <a:pPr algn="r" fontAlgn="auto">
                <a:spcBef>
                  <a:spcPts val="0"/>
                </a:spcBef>
                <a:spcAft>
                  <a:spcPts val="0"/>
                </a:spcAft>
                <a:defRPr/>
              </a:pPr>
              <a:t>13</a:t>
            </a:fld>
            <a:endParaRPr lang="it-IT" sz="1200">
              <a:solidFill>
                <a:schemeClr val="tx1">
                  <a:tint val="75000"/>
                </a:schemeClr>
              </a:solidFill>
              <a:latin typeface="+mn-l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a:extLst>
              <a:ext uri="{FF2B5EF4-FFF2-40B4-BE49-F238E27FC236}"/>
            </a:extLst>
          </p:cNvPr>
          <p:cNvSpPr>
            <a:spLocks noGrp="1"/>
          </p:cNvSpPr>
          <p:nvPr>
            <p:ph type="sldNum" sz="quarter" idx="12"/>
          </p:nvPr>
        </p:nvSpPr>
        <p:spPr/>
        <p:txBody>
          <a:bodyPr/>
          <a:lstStyle/>
          <a:p>
            <a:pPr>
              <a:defRPr/>
            </a:pPr>
            <a:fld id="{033CFE69-6DB5-40CA-9777-FFF772F29E5D}" type="slidenum">
              <a:rPr lang="it-IT"/>
              <a:pPr>
                <a:defRPr/>
              </a:pPr>
              <a:t>14</a:t>
            </a:fld>
            <a:endParaRPr lang="it-IT"/>
          </a:p>
        </p:txBody>
      </p:sp>
      <p:sp>
        <p:nvSpPr>
          <p:cNvPr id="7"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67476561-5C20-4DB3-9A2E-3E570504EBE1}" type="slidenum">
              <a:rPr lang="it-IT" sz="1200">
                <a:solidFill>
                  <a:schemeClr val="tx1">
                    <a:tint val="75000"/>
                  </a:schemeClr>
                </a:solidFill>
                <a:latin typeface="+mn-lt"/>
                <a:cs typeface="+mn-cs"/>
              </a:rPr>
              <a:pPr algn="r" fontAlgn="auto">
                <a:spcBef>
                  <a:spcPts val="0"/>
                </a:spcBef>
                <a:spcAft>
                  <a:spcPts val="0"/>
                </a:spcAft>
                <a:defRPr/>
              </a:pPr>
              <a:t>14</a:t>
            </a:fld>
            <a:endParaRPr lang="it-IT" sz="1200">
              <a:solidFill>
                <a:schemeClr val="tx1">
                  <a:tint val="75000"/>
                </a:schemeClr>
              </a:solidFill>
              <a:latin typeface="+mn-lt"/>
              <a:cs typeface="+mn-cs"/>
            </a:endParaRPr>
          </a:p>
        </p:txBody>
      </p:sp>
      <p:sp>
        <p:nvSpPr>
          <p:cNvPr id="2" name="Titolo 1">
            <a:extLst>
              <a:ext uri="{FF2B5EF4-FFF2-40B4-BE49-F238E27FC236}"/>
            </a:extLst>
          </p:cNvPr>
          <p:cNvSpPr>
            <a:spLocks noGrp="1"/>
          </p:cNvSpPr>
          <p:nvPr>
            <p:ph type="title"/>
          </p:nvPr>
        </p:nvSpPr>
        <p:spPr/>
        <p:txBody>
          <a:bodyPr rtlCol="0">
            <a:normAutofit/>
          </a:bodyPr>
          <a:lstStyle/>
          <a:p>
            <a:pPr algn="ctr" eaLnBrk="1" fontAlgn="auto" hangingPunct="1">
              <a:spcAft>
                <a:spcPts val="0"/>
              </a:spcAft>
              <a:defRPr/>
            </a:pPr>
            <a:r>
              <a:rPr lang="it-IT" sz="3200" b="1" dirty="0">
                <a:solidFill>
                  <a:srgbClr val="0070C0"/>
                </a:solidFill>
                <a:effectLst>
                  <a:outerShdw blurRad="38100" dist="38100" dir="2700000" algn="tl">
                    <a:srgbClr val="000000">
                      <a:alpha val="43137"/>
                    </a:srgbClr>
                  </a:outerShdw>
                </a:effectLst>
              </a:rPr>
              <a:t>Il bilancio dell’esercizio precedente è stato sottoposto a revisione da parte di un altro revisore</a:t>
            </a:r>
          </a:p>
        </p:txBody>
      </p:sp>
      <p:sp>
        <p:nvSpPr>
          <p:cNvPr id="3" name="CasellaDiTesto 2">
            <a:extLst>
              <a:ext uri="{FF2B5EF4-FFF2-40B4-BE49-F238E27FC236}"/>
            </a:extLst>
          </p:cNvPr>
          <p:cNvSpPr txBox="1"/>
          <p:nvPr/>
        </p:nvSpPr>
        <p:spPr>
          <a:xfrm>
            <a:off x="2643188" y="1773238"/>
            <a:ext cx="8597900" cy="1938337"/>
          </a:xfrm>
          <a:prstGeom prst="rect">
            <a:avLst/>
          </a:prstGeom>
          <a:solidFill>
            <a:schemeClr val="accent1">
              <a:lumMod val="20000"/>
              <a:lumOff val="80000"/>
            </a:schemeClr>
          </a:solidFill>
          <a:ln>
            <a:solidFill>
              <a:srgbClr val="002060"/>
            </a:solidFill>
          </a:ln>
        </p:spPr>
        <p:txBody>
          <a:bodyPr>
            <a:spAutoFit/>
          </a:bodyPr>
          <a:lstStyle/>
          <a:p>
            <a:pPr algn="just" fontAlgn="auto">
              <a:spcBef>
                <a:spcPts val="0"/>
              </a:spcBef>
              <a:spcAft>
                <a:spcPts val="0"/>
              </a:spcAft>
              <a:defRPr/>
            </a:pPr>
            <a:r>
              <a:rPr lang="it-IT" sz="2400" dirty="0">
                <a:solidFill>
                  <a:schemeClr val="accent1">
                    <a:lumMod val="75000"/>
                  </a:schemeClr>
                </a:solidFill>
                <a:latin typeface="+mn-lt"/>
                <a:cs typeface="+mn-cs"/>
              </a:rPr>
              <a:t>Il revisore, in un paragrafo della relazione di revisione relativo ad altri aspetti, deve dichiarare che il bilancio precedente è stato sottoposto a revisione da parte di un altro revisore e riportare la tipologia di giudizio (e le motivazioni di eventuali modifiche) e la data di tale relazione.</a:t>
            </a:r>
          </a:p>
        </p:txBody>
      </p:sp>
      <p:sp>
        <p:nvSpPr>
          <p:cNvPr id="4" name="Freccia a destra 3">
            <a:extLst>
              <a:ext uri="{FF2B5EF4-FFF2-40B4-BE49-F238E27FC236}"/>
            </a:extLst>
          </p:cNvPr>
          <p:cNvSpPr/>
          <p:nvPr/>
        </p:nvSpPr>
        <p:spPr>
          <a:xfrm>
            <a:off x="838200" y="2274888"/>
            <a:ext cx="1682750" cy="623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 name="CasellaDiTesto 4">
            <a:extLst>
              <a:ext uri="{FF2B5EF4-FFF2-40B4-BE49-F238E27FC236}"/>
            </a:extLst>
          </p:cNvPr>
          <p:cNvSpPr txBox="1"/>
          <p:nvPr/>
        </p:nvSpPr>
        <p:spPr>
          <a:xfrm>
            <a:off x="838200" y="4125913"/>
            <a:ext cx="10402888" cy="2124075"/>
          </a:xfrm>
          <a:prstGeom prst="rect">
            <a:avLst/>
          </a:prstGeom>
          <a:noFill/>
        </p:spPr>
        <p:txBody>
          <a:bodyPr>
            <a:spAutoFit/>
          </a:bodyPr>
          <a:lstStyle/>
          <a:p>
            <a:pPr fontAlgn="auto">
              <a:spcBef>
                <a:spcPts val="0"/>
              </a:spcBef>
              <a:spcAft>
                <a:spcPts val="0"/>
              </a:spcAft>
              <a:defRPr/>
            </a:pPr>
            <a:r>
              <a:rPr lang="it-IT" sz="2000" b="1" dirty="0">
                <a:solidFill>
                  <a:schemeClr val="accent1">
                    <a:lumMod val="75000"/>
                  </a:schemeClr>
                </a:solidFill>
                <a:latin typeface="+mn-lt"/>
                <a:cs typeface="+mn-cs"/>
              </a:rPr>
              <a:t>Relazione sulla revisione contabile del bilancio d’esercizio </a:t>
            </a:r>
          </a:p>
          <a:p>
            <a:pPr fontAlgn="auto">
              <a:spcBef>
                <a:spcPts val="0"/>
              </a:spcBef>
              <a:spcAft>
                <a:spcPts val="0"/>
              </a:spcAft>
              <a:defRPr/>
            </a:pPr>
            <a:r>
              <a:rPr lang="it-IT" sz="2000" b="1" dirty="0">
                <a:solidFill>
                  <a:schemeClr val="accent1">
                    <a:lumMod val="75000"/>
                  </a:schemeClr>
                </a:solidFill>
                <a:latin typeface="+mn-lt"/>
                <a:cs typeface="+mn-cs"/>
              </a:rPr>
              <a:t>Giudizio </a:t>
            </a:r>
          </a:p>
          <a:p>
            <a:pPr fontAlgn="auto">
              <a:spcBef>
                <a:spcPts val="0"/>
              </a:spcBef>
              <a:spcAft>
                <a:spcPts val="0"/>
              </a:spcAft>
              <a:defRPr/>
            </a:pPr>
            <a:endParaRPr lang="it-IT" sz="2000" dirty="0">
              <a:latin typeface="+mn-lt"/>
              <a:cs typeface="+mn-cs"/>
            </a:endParaRPr>
          </a:p>
          <a:p>
            <a:pPr algn="just" fontAlgn="auto">
              <a:spcBef>
                <a:spcPts val="0"/>
              </a:spcBef>
              <a:spcAft>
                <a:spcPts val="0"/>
              </a:spcAft>
              <a:defRPr/>
            </a:pPr>
            <a:r>
              <a:rPr lang="it-IT" dirty="0">
                <a:latin typeface="+mn-lt"/>
                <a:cs typeface="+mn-cs"/>
              </a:rPr>
              <a:t>Ho svolto la revisione contabile del bilancio d’esercizio della Società ABC S.p.A. […]. </a:t>
            </a:r>
          </a:p>
          <a:p>
            <a:pPr algn="just" fontAlgn="auto">
              <a:spcBef>
                <a:spcPts val="0"/>
              </a:spcBef>
              <a:spcAft>
                <a:spcPts val="0"/>
              </a:spcAft>
              <a:defRPr/>
            </a:pPr>
            <a:r>
              <a:rPr lang="it-IT" dirty="0">
                <a:latin typeface="+mn-lt"/>
                <a:cs typeface="+mn-cs"/>
              </a:rPr>
              <a:t>A mio giudizio, il bilancio d’esercizio fornisce una rappresentazione veritiera e corretta della situazione patrimoniale e finanziaria della Società al [gg][mm][aa], del risultato economico e dei flussi di cassa per l’esercizio chiuso a tale data in conformità alle norme italiane che ne disciplinano i criteri di redazione.</a:t>
            </a:r>
          </a:p>
        </p:txBody>
      </p:sp>
      <p:sp>
        <p:nvSpPr>
          <p:cNvPr id="6"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29BD79AA-E018-4500-A910-8E756F095F99}" type="slidenum">
              <a:rPr lang="it-IT" sz="1200">
                <a:solidFill>
                  <a:schemeClr val="tx1">
                    <a:tint val="75000"/>
                  </a:schemeClr>
                </a:solidFill>
                <a:latin typeface="+mn-lt"/>
                <a:cs typeface="+mn-cs"/>
              </a:rPr>
              <a:pPr algn="r" fontAlgn="auto">
                <a:spcBef>
                  <a:spcPts val="0"/>
                </a:spcBef>
                <a:spcAft>
                  <a:spcPts val="0"/>
                </a:spcAft>
                <a:defRPr/>
              </a:pPr>
              <a:t>14</a:t>
            </a:fld>
            <a:endParaRPr lang="it-IT" sz="1200">
              <a:solidFill>
                <a:schemeClr val="tx1">
                  <a:tint val="75000"/>
                </a:schemeClr>
              </a:solidFill>
              <a:latin typeface="+mn-lt"/>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D3E27FA4-B9E3-4C8F-BFC2-9636C8CBFE1C}" type="slidenum">
              <a:rPr lang="it-IT"/>
              <a:pPr>
                <a:defRPr/>
              </a:pPr>
              <a:t>15</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BECA0FEB-D356-426E-9544-E7CFC312B807}" type="slidenum">
              <a:rPr lang="it-IT" sz="1200">
                <a:solidFill>
                  <a:schemeClr val="tx1">
                    <a:tint val="75000"/>
                  </a:schemeClr>
                </a:solidFill>
                <a:latin typeface="+mn-lt"/>
                <a:cs typeface="+mn-cs"/>
              </a:rPr>
              <a:pPr algn="r" fontAlgn="auto">
                <a:spcBef>
                  <a:spcPts val="0"/>
                </a:spcBef>
                <a:spcAft>
                  <a:spcPts val="0"/>
                </a:spcAft>
                <a:defRPr/>
              </a:pPr>
              <a:t>15</a:t>
            </a:fld>
            <a:endParaRPr lang="it-IT" sz="1200">
              <a:solidFill>
                <a:schemeClr val="tx1">
                  <a:tint val="75000"/>
                </a:schemeClr>
              </a:solidFill>
              <a:latin typeface="+mn-lt"/>
              <a:cs typeface="+mn-cs"/>
            </a:endParaRPr>
          </a:p>
        </p:txBody>
      </p:sp>
      <p:sp>
        <p:nvSpPr>
          <p:cNvPr id="28674" name="Titolo 1"/>
          <p:cNvSpPr>
            <a:spLocks noGrp="1"/>
          </p:cNvSpPr>
          <p:nvPr>
            <p:ph type="title"/>
          </p:nvPr>
        </p:nvSpPr>
        <p:spPr/>
        <p:txBody>
          <a:bodyPr/>
          <a:lstStyle/>
          <a:p>
            <a:pPr eaLnBrk="1" hangingPunct="1"/>
            <a:endParaRPr lang="it-IT" smtClean="0"/>
          </a:p>
        </p:txBody>
      </p:sp>
      <p:sp>
        <p:nvSpPr>
          <p:cNvPr id="3" name="CasellaDiTesto 2">
            <a:extLst>
              <a:ext uri="{FF2B5EF4-FFF2-40B4-BE49-F238E27FC236}"/>
            </a:extLst>
          </p:cNvPr>
          <p:cNvSpPr txBox="1"/>
          <p:nvPr/>
        </p:nvSpPr>
        <p:spPr>
          <a:xfrm>
            <a:off x="754063" y="1790700"/>
            <a:ext cx="10683875" cy="3786188"/>
          </a:xfrm>
          <a:prstGeom prst="rect">
            <a:avLst/>
          </a:prstGeom>
          <a:noFill/>
        </p:spPr>
        <p:txBody>
          <a:bodyPr>
            <a:spAutoFit/>
          </a:bodyPr>
          <a:lstStyle/>
          <a:p>
            <a:pPr fontAlgn="auto">
              <a:spcBef>
                <a:spcPts val="0"/>
              </a:spcBef>
              <a:spcAft>
                <a:spcPts val="0"/>
              </a:spcAft>
              <a:defRPr/>
            </a:pPr>
            <a:r>
              <a:rPr lang="it-IT" sz="2400" b="1" dirty="0">
                <a:solidFill>
                  <a:schemeClr val="accent1">
                    <a:lumMod val="75000"/>
                  </a:schemeClr>
                </a:solidFill>
                <a:effectLst>
                  <a:outerShdw blurRad="38100" dist="38100" dir="2700000" algn="tl">
                    <a:srgbClr val="000000">
                      <a:alpha val="43137"/>
                    </a:srgbClr>
                  </a:outerShdw>
                </a:effectLst>
                <a:latin typeface="+mn-lt"/>
                <a:cs typeface="+mn-cs"/>
              </a:rPr>
              <a:t>Elementi alla base del giudizio </a:t>
            </a:r>
          </a:p>
          <a:p>
            <a:pPr fontAlgn="auto">
              <a:spcBef>
                <a:spcPts val="0"/>
              </a:spcBef>
              <a:spcAft>
                <a:spcPts val="0"/>
              </a:spcAft>
              <a:defRPr/>
            </a:pPr>
            <a:r>
              <a:rPr lang="it-IT" sz="2400" dirty="0">
                <a:latin typeface="+mn-lt"/>
                <a:cs typeface="+mn-cs"/>
              </a:rPr>
              <a:t>Ho svolto la revisione contabile in conformità ai principi di revisione internazionali (ISA Italia). […] </a:t>
            </a:r>
          </a:p>
          <a:p>
            <a:pPr fontAlgn="auto">
              <a:spcBef>
                <a:spcPts val="0"/>
              </a:spcBef>
              <a:spcAft>
                <a:spcPts val="0"/>
              </a:spcAft>
              <a:defRPr/>
            </a:pPr>
            <a:r>
              <a:rPr lang="it-IT" sz="2400" dirty="0">
                <a:latin typeface="+mn-lt"/>
                <a:cs typeface="+mn-cs"/>
              </a:rPr>
              <a:t>Ritengo di aver acquisito elementi probativi sufficienti ed appropriati su cui basare il mio giudizio. </a:t>
            </a:r>
          </a:p>
          <a:p>
            <a:pPr fontAlgn="auto">
              <a:spcBef>
                <a:spcPts val="0"/>
              </a:spcBef>
              <a:spcAft>
                <a:spcPts val="0"/>
              </a:spcAft>
              <a:defRPr/>
            </a:pPr>
            <a:endParaRPr lang="it-IT" sz="2400" dirty="0">
              <a:latin typeface="+mn-lt"/>
              <a:cs typeface="+mn-cs"/>
            </a:endParaRPr>
          </a:p>
          <a:p>
            <a:pPr fontAlgn="auto">
              <a:spcBef>
                <a:spcPts val="0"/>
              </a:spcBef>
              <a:spcAft>
                <a:spcPts val="0"/>
              </a:spcAft>
              <a:defRPr/>
            </a:pPr>
            <a:r>
              <a:rPr lang="it-IT" sz="2400" b="1" dirty="0">
                <a:solidFill>
                  <a:schemeClr val="accent1">
                    <a:lumMod val="75000"/>
                  </a:schemeClr>
                </a:solidFill>
                <a:effectLst>
                  <a:outerShdw blurRad="38100" dist="38100" dir="2700000" algn="tl">
                    <a:srgbClr val="000000">
                      <a:alpha val="43137"/>
                    </a:srgbClr>
                  </a:outerShdw>
                </a:effectLst>
                <a:latin typeface="+mn-lt"/>
                <a:cs typeface="+mn-cs"/>
              </a:rPr>
              <a:t>Altri aspetti</a:t>
            </a:r>
          </a:p>
          <a:p>
            <a:pPr fontAlgn="auto">
              <a:spcBef>
                <a:spcPts val="0"/>
              </a:spcBef>
              <a:spcAft>
                <a:spcPts val="0"/>
              </a:spcAft>
              <a:defRPr/>
            </a:pPr>
            <a:r>
              <a:rPr lang="it-IT" sz="2400" b="1" dirty="0">
                <a:solidFill>
                  <a:srgbClr val="00B0F0"/>
                </a:solidFill>
                <a:latin typeface="+mn-lt"/>
                <a:cs typeface="+mn-cs"/>
              </a:rPr>
              <a:t>Il bilancio d’esercizio della Società per l’esercizio chiuso al [gg][mm] [aa - 1], è stato sottoposto a revisione contabile da parte di un altro revisore che, il [xx][</a:t>
            </a:r>
            <a:r>
              <a:rPr lang="it-IT" sz="2400" b="1" dirty="0" err="1">
                <a:solidFill>
                  <a:srgbClr val="00B0F0"/>
                </a:solidFill>
                <a:latin typeface="+mn-lt"/>
                <a:cs typeface="+mn-cs"/>
              </a:rPr>
              <a:t>yy</a:t>
            </a:r>
            <a:r>
              <a:rPr lang="it-IT" sz="2400" b="1" dirty="0">
                <a:solidFill>
                  <a:srgbClr val="00B0F0"/>
                </a:solidFill>
                <a:latin typeface="+mn-lt"/>
                <a:cs typeface="+mn-cs"/>
              </a:rPr>
              <a:t>][aa], ha espresso un giudizio senza rilievi su tale bilancio</a:t>
            </a:r>
            <a:r>
              <a:rPr lang="it-IT" dirty="0">
                <a:solidFill>
                  <a:srgbClr val="00B0F0"/>
                </a:solidFill>
                <a:latin typeface="+mn-lt"/>
                <a:cs typeface="+mn-cs"/>
              </a:rPr>
              <a:t>.</a:t>
            </a:r>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1C2B012D-EDB4-4A21-A18E-E20EB899D4AA}" type="slidenum">
              <a:rPr lang="it-IT" sz="1200">
                <a:solidFill>
                  <a:schemeClr val="tx1">
                    <a:tint val="75000"/>
                  </a:schemeClr>
                </a:solidFill>
                <a:latin typeface="+mn-lt"/>
                <a:cs typeface="+mn-cs"/>
              </a:rPr>
              <a:pPr algn="r" fontAlgn="auto">
                <a:spcBef>
                  <a:spcPts val="0"/>
                </a:spcBef>
                <a:spcAft>
                  <a:spcPts val="0"/>
                </a:spcAft>
                <a:defRPr/>
              </a:pPr>
              <a:t>15</a:t>
            </a:fld>
            <a:endParaRPr lang="it-IT" sz="1200">
              <a:solidFill>
                <a:schemeClr val="tx1">
                  <a:tint val="75000"/>
                </a:schemeClr>
              </a:solidFill>
              <a:latin typeface="+mn-lt"/>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5">
            <a:extLst>
              <a:ext uri="{FF2B5EF4-FFF2-40B4-BE49-F238E27FC236}"/>
            </a:extLst>
          </p:cNvPr>
          <p:cNvSpPr>
            <a:spLocks noGrp="1"/>
          </p:cNvSpPr>
          <p:nvPr>
            <p:ph type="sldNum" sz="quarter" idx="12"/>
          </p:nvPr>
        </p:nvSpPr>
        <p:spPr/>
        <p:txBody>
          <a:bodyPr/>
          <a:lstStyle/>
          <a:p>
            <a:pPr>
              <a:defRPr/>
            </a:pPr>
            <a:fld id="{A7B168A2-538C-4059-8784-498177777594}" type="slidenum">
              <a:rPr lang="it-IT"/>
              <a:pPr>
                <a:defRPr/>
              </a:pPr>
              <a:t>16</a:t>
            </a:fld>
            <a:endParaRPr lang="it-IT"/>
          </a:p>
        </p:txBody>
      </p:sp>
      <p:sp>
        <p:nvSpPr>
          <p:cNvPr id="9"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86D17A1A-7DAD-420A-AA67-9E72EA96D546}" type="slidenum">
              <a:rPr lang="it-IT" sz="1200">
                <a:solidFill>
                  <a:schemeClr val="tx1">
                    <a:tint val="75000"/>
                  </a:schemeClr>
                </a:solidFill>
                <a:latin typeface="+mn-lt"/>
                <a:cs typeface="+mn-cs"/>
              </a:rPr>
              <a:pPr algn="r" fontAlgn="auto">
                <a:spcBef>
                  <a:spcPts val="0"/>
                </a:spcBef>
                <a:spcAft>
                  <a:spcPts val="0"/>
                </a:spcAft>
                <a:defRPr/>
              </a:pPr>
              <a:t>16</a:t>
            </a:fld>
            <a:endParaRPr lang="it-IT" sz="1200">
              <a:solidFill>
                <a:schemeClr val="tx1">
                  <a:tint val="75000"/>
                </a:schemeClr>
              </a:solidFill>
              <a:latin typeface="+mn-lt"/>
              <a:cs typeface="+mn-cs"/>
            </a:endParaRPr>
          </a:p>
        </p:txBody>
      </p:sp>
      <p:sp>
        <p:nvSpPr>
          <p:cNvPr id="3" name="CasellaDiTesto 2">
            <a:extLst>
              <a:ext uri="{FF2B5EF4-FFF2-40B4-BE49-F238E27FC236}"/>
            </a:extLst>
          </p:cNvPr>
          <p:cNvSpPr txBox="1"/>
          <p:nvPr/>
        </p:nvSpPr>
        <p:spPr>
          <a:xfrm>
            <a:off x="2074863" y="512763"/>
            <a:ext cx="7470775" cy="954087"/>
          </a:xfrm>
          <a:prstGeom prst="rect">
            <a:avLst/>
          </a:prstGeom>
          <a:noFill/>
        </p:spPr>
        <p:txBody>
          <a:bodyPr>
            <a:spAutoFit/>
          </a:bodyPr>
          <a:lstStyle/>
          <a:p>
            <a:pPr algn="ctr" fontAlgn="auto">
              <a:spcBef>
                <a:spcPts val="0"/>
              </a:spcBef>
              <a:spcAft>
                <a:spcPts val="0"/>
              </a:spcAft>
              <a:defRPr/>
            </a:pPr>
            <a:r>
              <a:rPr lang="it-IT" sz="2800" b="1" dirty="0">
                <a:solidFill>
                  <a:schemeClr val="accent1">
                    <a:lumMod val="75000"/>
                  </a:schemeClr>
                </a:solidFill>
                <a:effectLst>
                  <a:outerShdw blurRad="38100" dist="38100" dir="2700000" algn="tl">
                    <a:srgbClr val="000000">
                      <a:alpha val="43137"/>
                    </a:srgbClr>
                  </a:outerShdw>
                </a:effectLst>
                <a:latin typeface="+mn-lt"/>
                <a:cs typeface="+mn-cs"/>
              </a:rPr>
              <a:t>Il bilancio dell’esercizio precedente non è stato revisionato</a:t>
            </a:r>
          </a:p>
        </p:txBody>
      </p:sp>
      <p:sp>
        <p:nvSpPr>
          <p:cNvPr id="4" name="CasellaDiTesto 3">
            <a:extLst>
              <a:ext uri="{FF2B5EF4-FFF2-40B4-BE49-F238E27FC236}"/>
            </a:extLst>
          </p:cNvPr>
          <p:cNvSpPr txBox="1"/>
          <p:nvPr/>
        </p:nvSpPr>
        <p:spPr>
          <a:xfrm>
            <a:off x="2074863" y="1795463"/>
            <a:ext cx="9299575" cy="1200150"/>
          </a:xfrm>
          <a:prstGeom prst="rect">
            <a:avLst/>
          </a:prstGeom>
          <a:solidFill>
            <a:schemeClr val="accent1">
              <a:lumMod val="20000"/>
              <a:lumOff val="80000"/>
            </a:schemeClr>
          </a:solidFill>
          <a:ln>
            <a:solidFill>
              <a:schemeClr val="accent1">
                <a:lumMod val="50000"/>
              </a:schemeClr>
            </a:solidFill>
          </a:ln>
        </p:spPr>
        <p:txBody>
          <a:bodyPr>
            <a:spAutoFit/>
          </a:bodyPr>
          <a:lstStyle/>
          <a:p>
            <a:pPr algn="just" fontAlgn="auto">
              <a:spcBef>
                <a:spcPts val="0"/>
              </a:spcBef>
              <a:spcAft>
                <a:spcPts val="0"/>
              </a:spcAft>
              <a:defRPr/>
            </a:pPr>
            <a:r>
              <a:rPr lang="it-IT" sz="2400" dirty="0">
                <a:latin typeface="+mn-lt"/>
                <a:cs typeface="+mn-cs"/>
              </a:rPr>
              <a:t>Il revisore, in un paragrafo della relazione di revisione relativo ad altri aspetti, deve dichiarare che i dati corrispondenti non sono stati sottoposti a revisione contabile.</a:t>
            </a:r>
          </a:p>
        </p:txBody>
      </p:sp>
      <p:sp>
        <p:nvSpPr>
          <p:cNvPr id="5" name="Freccia circolare a destra 4">
            <a:extLst>
              <a:ext uri="{FF2B5EF4-FFF2-40B4-BE49-F238E27FC236}"/>
            </a:extLst>
          </p:cNvPr>
          <p:cNvSpPr/>
          <p:nvPr/>
        </p:nvSpPr>
        <p:spPr>
          <a:xfrm>
            <a:off x="479425" y="1795463"/>
            <a:ext cx="1204913" cy="108108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29701" name="CasellaDiTesto 5"/>
          <p:cNvSpPr txBox="1">
            <a:spLocks noChangeArrowheads="1"/>
          </p:cNvSpPr>
          <p:nvPr/>
        </p:nvSpPr>
        <p:spPr bwMode="auto">
          <a:xfrm>
            <a:off x="557213" y="3429000"/>
            <a:ext cx="10817225" cy="1200150"/>
          </a:xfrm>
          <a:prstGeom prst="rect">
            <a:avLst/>
          </a:prstGeom>
          <a:noFill/>
          <a:ln w="9525">
            <a:noFill/>
            <a:miter lim="800000"/>
            <a:headEnd/>
            <a:tailEnd/>
          </a:ln>
        </p:spPr>
        <p:txBody>
          <a:bodyPr>
            <a:spAutoFit/>
          </a:bodyPr>
          <a:lstStyle/>
          <a:p>
            <a:pPr algn="ctr"/>
            <a:r>
              <a:rPr lang="it-IT" sz="2400">
                <a:latin typeface="Calibri" pitchFamily="34" charset="0"/>
              </a:rPr>
              <a:t>Il revisore ha l’obbligo di acquisire elementi probativi sufficienti ed appropriati sul fatto che i saldi di apertura non contengono errori che influiscono significativamente sul bilancio in esame.</a:t>
            </a:r>
          </a:p>
        </p:txBody>
      </p:sp>
      <p:sp>
        <p:nvSpPr>
          <p:cNvPr id="7" name="CasellaDiTesto 6">
            <a:extLst>
              <a:ext uri="{FF2B5EF4-FFF2-40B4-BE49-F238E27FC236}"/>
            </a:extLst>
          </p:cNvPr>
          <p:cNvSpPr txBox="1"/>
          <p:nvPr/>
        </p:nvSpPr>
        <p:spPr>
          <a:xfrm>
            <a:off x="782638" y="5156200"/>
            <a:ext cx="10626725" cy="1200150"/>
          </a:xfrm>
          <a:prstGeom prst="rect">
            <a:avLst/>
          </a:prstGeom>
          <a:noFill/>
        </p:spPr>
        <p:txBody>
          <a:bodyPr>
            <a:spAutoFit/>
          </a:bodyPr>
          <a:lstStyle/>
          <a:p>
            <a:pPr algn="ctr" fontAlgn="auto">
              <a:spcBef>
                <a:spcPts val="0"/>
              </a:spcBef>
              <a:spcAft>
                <a:spcPts val="0"/>
              </a:spcAft>
              <a:defRPr/>
            </a:pPr>
            <a:r>
              <a:rPr lang="it-IT" sz="2400" b="1" dirty="0">
                <a:solidFill>
                  <a:schemeClr val="accent1">
                    <a:lumMod val="75000"/>
                  </a:schemeClr>
                </a:solidFill>
                <a:effectLst>
                  <a:outerShdw blurRad="38100" dist="38100" dir="2700000" algn="tl">
                    <a:srgbClr val="000000">
                      <a:alpha val="43137"/>
                    </a:srgbClr>
                  </a:outerShdw>
                </a:effectLst>
                <a:latin typeface="+mn-lt"/>
                <a:cs typeface="+mn-cs"/>
              </a:rPr>
              <a:t>Se il revisore non è in grado di acquisire suddetti elementi deve esprimere un giudizio con rilievi ovvero dichiarare l’impossibilità di esprimere un giudizio sul bilancio</a:t>
            </a:r>
          </a:p>
        </p:txBody>
      </p:sp>
      <p:sp>
        <p:nvSpPr>
          <p:cNvPr id="8" name="Segnaposto numero diapositiva 7">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900AEBBC-1980-4515-A646-21787534638A}" type="slidenum">
              <a:rPr lang="it-IT" sz="1200">
                <a:solidFill>
                  <a:schemeClr val="tx1">
                    <a:tint val="75000"/>
                  </a:schemeClr>
                </a:solidFill>
                <a:latin typeface="+mn-lt"/>
                <a:cs typeface="+mn-cs"/>
              </a:rPr>
              <a:pPr algn="r" fontAlgn="auto">
                <a:spcBef>
                  <a:spcPts val="0"/>
                </a:spcBef>
                <a:spcAft>
                  <a:spcPts val="0"/>
                </a:spcAft>
                <a:defRPr/>
              </a:pPr>
              <a:t>16</a:t>
            </a:fld>
            <a:endParaRPr lang="it-IT" sz="1200">
              <a:solidFill>
                <a:schemeClr val="tx1">
                  <a:tint val="75000"/>
                </a:schemeClr>
              </a:solidFill>
              <a:latin typeface="+mn-lt"/>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8EB26A22-26A2-4FE7-8CBF-94E9AC0B3ECB}" type="slidenum">
              <a:rPr lang="it-IT"/>
              <a:pPr>
                <a:defRPr/>
              </a:pPr>
              <a:t>17</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C487DBC1-0029-46DE-903B-E4997E76C87C}" type="slidenum">
              <a:rPr lang="it-IT" sz="1200">
                <a:solidFill>
                  <a:schemeClr val="tx1">
                    <a:tint val="75000"/>
                  </a:schemeClr>
                </a:solidFill>
                <a:latin typeface="+mn-lt"/>
                <a:cs typeface="+mn-cs"/>
              </a:rPr>
              <a:pPr algn="r" fontAlgn="auto">
                <a:spcBef>
                  <a:spcPts val="0"/>
                </a:spcBef>
                <a:spcAft>
                  <a:spcPts val="0"/>
                </a:spcAft>
                <a:defRPr/>
              </a:pPr>
              <a:t>17</a:t>
            </a:fld>
            <a:endParaRPr lang="it-IT" sz="1200">
              <a:solidFill>
                <a:schemeClr val="tx1">
                  <a:tint val="75000"/>
                </a:schemeClr>
              </a:solidFill>
              <a:latin typeface="+mn-lt"/>
              <a:cs typeface="+mn-cs"/>
            </a:endParaRPr>
          </a:p>
        </p:txBody>
      </p:sp>
      <p:sp>
        <p:nvSpPr>
          <p:cNvPr id="2" name="Titolo 1">
            <a:extLst>
              <a:ext uri="{FF2B5EF4-FFF2-40B4-BE49-F238E27FC236}"/>
            </a:extLst>
          </p:cNvPr>
          <p:cNvSpPr>
            <a:spLocks noGrp="1"/>
          </p:cNvSpPr>
          <p:nvPr>
            <p:ph type="title"/>
          </p:nvPr>
        </p:nvSpPr>
        <p:spPr/>
        <p:txBody>
          <a:bodyPr rtlCol="0">
            <a:normAutofit fontScale="90000"/>
          </a:bodyPr>
          <a:lstStyle/>
          <a:p>
            <a:pPr eaLnBrk="1" fontAlgn="auto" hangingPunct="1">
              <a:spcAft>
                <a:spcPts val="0"/>
              </a:spcAft>
              <a:defRPr/>
            </a:pPr>
            <a:r>
              <a:rPr lang="it-IT" dirty="0"/>
              <a:t/>
            </a:r>
            <a:br>
              <a:rPr lang="it-IT" dirty="0"/>
            </a:br>
            <a:r>
              <a:rPr lang="it-IT" b="1" dirty="0">
                <a:solidFill>
                  <a:schemeClr val="accent1">
                    <a:lumMod val="75000"/>
                  </a:schemeClr>
                </a:solidFill>
                <a:effectLst>
                  <a:outerShdw blurRad="38100" dist="38100" dir="2700000" algn="tl">
                    <a:srgbClr val="000000">
                      <a:alpha val="43137"/>
                    </a:srgbClr>
                  </a:outerShdw>
                </a:effectLst>
              </a:rPr>
              <a:t>ISA Italia 720</a:t>
            </a:r>
            <a:r>
              <a:rPr lang="it-IT" dirty="0"/>
              <a:t>: </a:t>
            </a:r>
            <a:br>
              <a:rPr lang="it-IT" dirty="0"/>
            </a:br>
            <a:r>
              <a:rPr lang="it-IT" sz="3600" b="1" dirty="0">
                <a:solidFill>
                  <a:schemeClr val="accent1">
                    <a:lumMod val="75000"/>
                  </a:schemeClr>
                </a:solidFill>
              </a:rPr>
              <a:t>le responsabilità del revisore relativamente alle altre informazioni presenti in documenti che contengono il bilancio oggetto di revisione contabile</a:t>
            </a:r>
            <a:endParaRPr lang="it-IT" sz="5400" dirty="0">
              <a:solidFill>
                <a:schemeClr val="accent1">
                  <a:lumMod val="75000"/>
                </a:schemeClr>
              </a:solidFill>
            </a:endParaRPr>
          </a:p>
        </p:txBody>
      </p:sp>
      <p:sp>
        <p:nvSpPr>
          <p:cNvPr id="3" name="Segnaposto testo 2">
            <a:extLst>
              <a:ext uri="{FF2B5EF4-FFF2-40B4-BE49-F238E27FC236}"/>
            </a:extLst>
          </p:cNvPr>
          <p:cNvSpPr>
            <a:spLocks noGrp="1"/>
          </p:cNvSpPr>
          <p:nvPr>
            <p:ph type="body" idx="1"/>
          </p:nvPr>
        </p:nvSpPr>
        <p:spPr/>
        <p:txBody>
          <a:bodyPr rtlCol="0">
            <a:normAutofit/>
          </a:bodyPr>
          <a:lstStyle/>
          <a:p>
            <a:pPr eaLnBrk="1" fontAlgn="auto" hangingPunct="1">
              <a:spcAft>
                <a:spcPts val="0"/>
              </a:spcAft>
              <a:buFont typeface="Arial" panose="020B0604020202020204" pitchFamily="34" charset="0"/>
              <a:buNone/>
              <a:defRPr/>
            </a:pPr>
            <a:endParaRPr lang="it-IT"/>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407880C3-270F-4F3B-9DF8-0C68A93B49CA}" type="slidenum">
              <a:rPr lang="it-IT" sz="1200">
                <a:solidFill>
                  <a:schemeClr val="tx1">
                    <a:tint val="75000"/>
                  </a:schemeClr>
                </a:solidFill>
                <a:latin typeface="+mn-lt"/>
                <a:cs typeface="+mn-cs"/>
              </a:rPr>
              <a:pPr algn="r" fontAlgn="auto">
                <a:spcBef>
                  <a:spcPts val="0"/>
                </a:spcBef>
                <a:spcAft>
                  <a:spcPts val="0"/>
                </a:spcAft>
                <a:defRPr/>
              </a:pPr>
              <a:t>17</a:t>
            </a:fld>
            <a:endParaRPr lang="it-IT" sz="1200">
              <a:solidFill>
                <a:schemeClr val="tx1">
                  <a:tint val="75000"/>
                </a:schemeClr>
              </a:solidFill>
              <a:latin typeface="+mn-lt"/>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a:extLst>
              <a:ext uri="{FF2B5EF4-FFF2-40B4-BE49-F238E27FC236}"/>
            </a:extLst>
          </p:cNvPr>
          <p:cNvSpPr>
            <a:spLocks noGrp="1"/>
          </p:cNvSpPr>
          <p:nvPr>
            <p:ph type="sldNum" sz="quarter" idx="12"/>
          </p:nvPr>
        </p:nvSpPr>
        <p:spPr/>
        <p:txBody>
          <a:bodyPr/>
          <a:lstStyle/>
          <a:p>
            <a:pPr>
              <a:defRPr/>
            </a:pPr>
            <a:fld id="{D7707D20-2537-45CB-BDB6-BC87C9265454}" type="slidenum">
              <a:rPr lang="it-IT"/>
              <a:pPr>
                <a:defRPr/>
              </a:pPr>
              <a:t>18</a:t>
            </a:fld>
            <a:endParaRPr lang="it-IT"/>
          </a:p>
        </p:txBody>
      </p:sp>
      <p:sp>
        <p:nvSpPr>
          <p:cNvPr id="7"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B87E3E43-6EE0-4563-B5A5-86CAAAB33C0D}" type="slidenum">
              <a:rPr lang="it-IT" sz="1200">
                <a:solidFill>
                  <a:schemeClr val="tx1">
                    <a:tint val="75000"/>
                  </a:schemeClr>
                </a:solidFill>
                <a:latin typeface="+mn-lt"/>
                <a:cs typeface="+mn-cs"/>
              </a:rPr>
              <a:pPr algn="r" fontAlgn="auto">
                <a:spcBef>
                  <a:spcPts val="0"/>
                </a:spcBef>
                <a:spcAft>
                  <a:spcPts val="0"/>
                </a:spcAft>
                <a:defRPr/>
              </a:pPr>
              <a:t>18</a:t>
            </a:fld>
            <a:endParaRPr lang="it-IT" sz="1200">
              <a:solidFill>
                <a:schemeClr val="tx1">
                  <a:tint val="75000"/>
                </a:schemeClr>
              </a:solidFill>
              <a:latin typeface="+mn-lt"/>
              <a:cs typeface="+mn-cs"/>
            </a:endParaRPr>
          </a:p>
        </p:txBody>
      </p:sp>
      <p:sp>
        <p:nvSpPr>
          <p:cNvPr id="3" name="CasellaDiTesto 2">
            <a:extLst>
              <a:ext uri="{FF2B5EF4-FFF2-40B4-BE49-F238E27FC236}"/>
            </a:extLst>
          </p:cNvPr>
          <p:cNvSpPr txBox="1"/>
          <p:nvPr/>
        </p:nvSpPr>
        <p:spPr>
          <a:xfrm>
            <a:off x="601663" y="623888"/>
            <a:ext cx="10950575" cy="1754187"/>
          </a:xfrm>
          <a:prstGeom prst="rect">
            <a:avLst/>
          </a:prstGeom>
          <a:solidFill>
            <a:schemeClr val="accent1">
              <a:lumMod val="20000"/>
              <a:lumOff val="80000"/>
            </a:schemeClr>
          </a:solidFill>
        </p:spPr>
        <p:txBody>
          <a:bodyPr>
            <a:spAutoFit/>
          </a:bodyPr>
          <a:lstStyle/>
          <a:p>
            <a:pPr fontAlgn="auto">
              <a:spcBef>
                <a:spcPts val="0"/>
              </a:spcBef>
              <a:spcAft>
                <a:spcPts val="0"/>
              </a:spcAft>
              <a:defRPr/>
            </a:pPr>
            <a:r>
              <a:rPr lang="it-IT" sz="2400" b="1" dirty="0">
                <a:solidFill>
                  <a:schemeClr val="accent1">
                    <a:lumMod val="75000"/>
                  </a:schemeClr>
                </a:solidFill>
                <a:effectLst>
                  <a:outerShdw blurRad="38100" dist="38100" dir="2700000" algn="tl">
                    <a:srgbClr val="000000">
                      <a:alpha val="43137"/>
                    </a:srgbClr>
                  </a:outerShdw>
                </a:effectLst>
                <a:latin typeface="+mn-lt"/>
                <a:cs typeface="+mn-cs"/>
              </a:rPr>
              <a:t>OGGETTO:</a:t>
            </a:r>
          </a:p>
          <a:p>
            <a:pPr fontAlgn="auto">
              <a:spcBef>
                <a:spcPts val="0"/>
              </a:spcBef>
              <a:spcAft>
                <a:spcPts val="0"/>
              </a:spcAft>
              <a:defRPr/>
            </a:pPr>
            <a:endParaRPr lang="it-IT" sz="2400" b="1" dirty="0">
              <a:solidFill>
                <a:schemeClr val="accent1">
                  <a:lumMod val="75000"/>
                </a:schemeClr>
              </a:solidFill>
              <a:effectLst>
                <a:outerShdw blurRad="38100" dist="38100" dir="2700000" algn="tl">
                  <a:srgbClr val="000000">
                    <a:alpha val="43137"/>
                  </a:srgbClr>
                </a:outerShdw>
              </a:effectLst>
              <a:latin typeface="+mn-lt"/>
              <a:cs typeface="+mn-cs"/>
            </a:endParaRPr>
          </a:p>
          <a:p>
            <a:pPr algn="just" fontAlgn="auto">
              <a:spcBef>
                <a:spcPts val="0"/>
              </a:spcBef>
              <a:spcAft>
                <a:spcPts val="0"/>
              </a:spcAft>
              <a:defRPr/>
            </a:pPr>
            <a:r>
              <a:rPr lang="it-IT" sz="2000" dirty="0">
                <a:latin typeface="+mn-lt"/>
                <a:cs typeface="+mn-cs"/>
              </a:rPr>
              <a:t>Il presente principio di revisione tratta delle responsabilità del revisore relativamente alle altre informazioni presenti in documenti che contengono il bilancio oggetto di revisione contabile e la relativa relazione di revisione.</a:t>
            </a:r>
            <a:r>
              <a:rPr lang="it-IT" dirty="0">
                <a:latin typeface="+mn-lt"/>
                <a:cs typeface="+mn-cs"/>
              </a:rPr>
              <a:t> </a:t>
            </a:r>
          </a:p>
        </p:txBody>
      </p:sp>
      <p:sp>
        <p:nvSpPr>
          <p:cNvPr id="4" name="CasellaDiTesto 3">
            <a:extLst>
              <a:ext uri="{FF2B5EF4-FFF2-40B4-BE49-F238E27FC236}"/>
            </a:extLst>
          </p:cNvPr>
          <p:cNvSpPr txBox="1"/>
          <p:nvPr/>
        </p:nvSpPr>
        <p:spPr>
          <a:xfrm>
            <a:off x="3111500" y="2709863"/>
            <a:ext cx="8440738" cy="2800350"/>
          </a:xfrm>
          <a:prstGeom prst="rect">
            <a:avLst/>
          </a:prstGeom>
          <a:noFill/>
        </p:spPr>
        <p:txBody>
          <a:bodyPr>
            <a:spAutoFit/>
          </a:bodyPr>
          <a:lstStyle/>
          <a:p>
            <a:pPr algn="just" fontAlgn="auto">
              <a:spcBef>
                <a:spcPts val="0"/>
              </a:spcBef>
              <a:spcAft>
                <a:spcPts val="0"/>
              </a:spcAft>
              <a:defRPr/>
            </a:pPr>
            <a:r>
              <a:rPr lang="it-IT" sz="2000" dirty="0">
                <a:latin typeface="+mn-lt"/>
                <a:cs typeface="+mn-cs"/>
              </a:rPr>
              <a:t>In assenza di apposite regole nelle particolari circostanze dell’incarico, il giudizio del revisore non riguarda le altre informazioni e il revisore non ha una responsabilità specifica nel determinare se tali informazioni siano state formulate in modo appropriato. </a:t>
            </a:r>
          </a:p>
          <a:p>
            <a:pPr algn="just" fontAlgn="auto">
              <a:spcBef>
                <a:spcPts val="0"/>
              </a:spcBef>
              <a:spcAft>
                <a:spcPts val="0"/>
              </a:spcAft>
              <a:defRPr/>
            </a:pPr>
            <a:r>
              <a:rPr lang="it-IT" sz="2400" b="1" dirty="0">
                <a:ln w="0"/>
                <a:solidFill>
                  <a:schemeClr val="accent1"/>
                </a:solidFill>
                <a:effectLst>
                  <a:outerShdw blurRad="38100" dist="25400" dir="5400000" algn="ctr" rotWithShape="0">
                    <a:srgbClr val="6E747A">
                      <a:alpha val="43000"/>
                    </a:srgbClr>
                  </a:outerShdw>
                </a:effectLst>
                <a:latin typeface="+mn-lt"/>
                <a:cs typeface="+mn-cs"/>
              </a:rPr>
              <a:t>Il revisore, tuttavia, legge criticamente le altre informazioni  in quanto la credibilità del bilancio oggetto di revisione può essere inficiata da incoerenze significative tra il bilancio e le altre informazioni</a:t>
            </a:r>
            <a:r>
              <a:rPr lang="it-IT" sz="2000" dirty="0">
                <a:latin typeface="+mn-lt"/>
                <a:cs typeface="+mn-cs"/>
              </a:rPr>
              <a:t>. </a:t>
            </a:r>
          </a:p>
        </p:txBody>
      </p:sp>
      <p:sp>
        <p:nvSpPr>
          <p:cNvPr id="5" name="Freccia circolare a destra 4">
            <a:extLst>
              <a:ext uri="{FF2B5EF4-FFF2-40B4-BE49-F238E27FC236}"/>
            </a:extLst>
          </p:cNvPr>
          <p:cNvSpPr/>
          <p:nvPr/>
        </p:nvSpPr>
        <p:spPr>
          <a:xfrm>
            <a:off x="792163" y="2921000"/>
            <a:ext cx="1862137" cy="12938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6"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CAF150EA-7F5B-4075-B35D-94056CCDAC5A}" type="slidenum">
              <a:rPr lang="it-IT" sz="1200">
                <a:solidFill>
                  <a:schemeClr val="tx1">
                    <a:tint val="75000"/>
                  </a:schemeClr>
                </a:solidFill>
                <a:latin typeface="+mn-lt"/>
                <a:cs typeface="+mn-cs"/>
              </a:rPr>
              <a:pPr algn="r" fontAlgn="auto">
                <a:spcBef>
                  <a:spcPts val="0"/>
                </a:spcBef>
                <a:spcAft>
                  <a:spcPts val="0"/>
                </a:spcAft>
                <a:defRPr/>
              </a:pPr>
              <a:t>18</a:t>
            </a:fld>
            <a:endParaRPr lang="it-IT" sz="1200">
              <a:solidFill>
                <a:schemeClr val="tx1">
                  <a:tint val="75000"/>
                </a:schemeClr>
              </a:solidFill>
              <a:latin typeface="+mn-lt"/>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numero diapositiva 5">
            <a:extLst>
              <a:ext uri="{FF2B5EF4-FFF2-40B4-BE49-F238E27FC236}"/>
            </a:extLst>
          </p:cNvPr>
          <p:cNvSpPr>
            <a:spLocks noGrp="1"/>
          </p:cNvSpPr>
          <p:nvPr>
            <p:ph type="sldNum" sz="quarter" idx="12"/>
          </p:nvPr>
        </p:nvSpPr>
        <p:spPr/>
        <p:txBody>
          <a:bodyPr/>
          <a:lstStyle/>
          <a:p>
            <a:pPr>
              <a:defRPr/>
            </a:pPr>
            <a:fld id="{5AD7D616-6F05-42BA-AB12-AAAC3CE316EA}" type="slidenum">
              <a:rPr lang="it-IT"/>
              <a:pPr>
                <a:defRPr/>
              </a:pPr>
              <a:t>19</a:t>
            </a:fld>
            <a:endParaRPr lang="it-IT"/>
          </a:p>
        </p:txBody>
      </p:sp>
      <p:sp>
        <p:nvSpPr>
          <p:cNvPr id="12"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2AC7E332-A669-42DA-AEED-4460B5EF2BC1}" type="slidenum">
              <a:rPr lang="it-IT" sz="1200">
                <a:solidFill>
                  <a:schemeClr val="tx1">
                    <a:tint val="75000"/>
                  </a:schemeClr>
                </a:solidFill>
                <a:latin typeface="+mn-lt"/>
                <a:cs typeface="+mn-cs"/>
              </a:rPr>
              <a:pPr algn="r" fontAlgn="auto">
                <a:spcBef>
                  <a:spcPts val="0"/>
                </a:spcBef>
                <a:spcAft>
                  <a:spcPts val="0"/>
                </a:spcAft>
                <a:defRPr/>
              </a:pPr>
              <a:t>19</a:t>
            </a:fld>
            <a:endParaRPr lang="it-IT" sz="1200">
              <a:solidFill>
                <a:schemeClr val="tx1">
                  <a:tint val="75000"/>
                </a:schemeClr>
              </a:solidFill>
              <a:latin typeface="+mn-lt"/>
              <a:cs typeface="+mn-cs"/>
            </a:endParaRPr>
          </a:p>
        </p:txBody>
      </p:sp>
      <p:sp>
        <p:nvSpPr>
          <p:cNvPr id="3" name="CasellaDiTesto 2">
            <a:extLst>
              <a:ext uri="{FF2B5EF4-FFF2-40B4-BE49-F238E27FC236}"/>
            </a:extLst>
          </p:cNvPr>
          <p:cNvSpPr txBox="1"/>
          <p:nvPr/>
        </p:nvSpPr>
        <p:spPr>
          <a:xfrm>
            <a:off x="612775" y="592138"/>
            <a:ext cx="3368675" cy="1816100"/>
          </a:xfrm>
          <a:prstGeom prst="rect">
            <a:avLst/>
          </a:prstGeom>
          <a:solidFill>
            <a:schemeClr val="accent1">
              <a:lumMod val="20000"/>
              <a:lumOff val="80000"/>
            </a:schemeClr>
          </a:solidFill>
          <a:ln>
            <a:solidFill>
              <a:schemeClr val="accent1">
                <a:lumMod val="50000"/>
              </a:schemeClr>
            </a:solidFill>
          </a:ln>
        </p:spPr>
        <p:txBody>
          <a:bodyPr>
            <a:spAutoFit/>
          </a:bodyPr>
          <a:lstStyle/>
          <a:p>
            <a:pPr algn="ctr" fontAlgn="auto">
              <a:spcBef>
                <a:spcPts val="0"/>
              </a:spcBef>
              <a:spcAft>
                <a:spcPts val="0"/>
              </a:spcAft>
              <a:defRPr/>
            </a:pPr>
            <a:r>
              <a:rPr lang="it-IT" sz="2800" b="1" dirty="0">
                <a:solidFill>
                  <a:schemeClr val="accent1">
                    <a:lumMod val="75000"/>
                  </a:schemeClr>
                </a:solidFill>
                <a:effectLst>
                  <a:outerShdw blurRad="38100" dist="38100" dir="2700000" algn="tl">
                    <a:srgbClr val="000000">
                      <a:alpha val="43137"/>
                    </a:srgbClr>
                  </a:outerShdw>
                </a:effectLst>
                <a:latin typeface="+mn-lt"/>
                <a:cs typeface="+mn-cs"/>
              </a:rPr>
              <a:t>documenti che contengono il bilancio oggetto di revisione</a:t>
            </a:r>
          </a:p>
        </p:txBody>
      </p:sp>
      <p:sp>
        <p:nvSpPr>
          <p:cNvPr id="32771" name="CasellaDiTesto 3"/>
          <p:cNvSpPr txBox="1">
            <a:spLocks noChangeArrowheads="1"/>
          </p:cNvSpPr>
          <p:nvPr/>
        </p:nvSpPr>
        <p:spPr bwMode="auto">
          <a:xfrm>
            <a:off x="5553075" y="696913"/>
            <a:ext cx="6159500" cy="1568450"/>
          </a:xfrm>
          <a:prstGeom prst="rect">
            <a:avLst/>
          </a:prstGeom>
          <a:noFill/>
          <a:ln w="9525">
            <a:noFill/>
            <a:miter lim="800000"/>
            <a:headEnd/>
            <a:tailEnd/>
          </a:ln>
        </p:spPr>
        <p:txBody>
          <a:bodyPr>
            <a:spAutoFit/>
          </a:bodyPr>
          <a:lstStyle/>
          <a:p>
            <a:pPr algn="just"/>
            <a:r>
              <a:rPr lang="it-IT" sz="2400">
                <a:latin typeface="Calibri" pitchFamily="34" charset="0"/>
              </a:rPr>
              <a:t>relazioni annuali (o documenti simili), emessi per i soci (o per altri soggetti detentori di inte- ressi), che contengono il bilancio oggetto di revisione e la relativa relazione di revisione. </a:t>
            </a:r>
          </a:p>
        </p:txBody>
      </p:sp>
      <p:sp>
        <p:nvSpPr>
          <p:cNvPr id="5" name="Freccia a destra 4">
            <a:extLst>
              <a:ext uri="{FF2B5EF4-FFF2-40B4-BE49-F238E27FC236}"/>
            </a:extLst>
          </p:cNvPr>
          <p:cNvSpPr/>
          <p:nvPr/>
        </p:nvSpPr>
        <p:spPr>
          <a:xfrm>
            <a:off x="4103688" y="1304925"/>
            <a:ext cx="1204912" cy="390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 name="CasellaDiTesto 5">
            <a:extLst>
              <a:ext uri="{FF2B5EF4-FFF2-40B4-BE49-F238E27FC236}"/>
            </a:extLst>
          </p:cNvPr>
          <p:cNvSpPr txBox="1"/>
          <p:nvPr/>
        </p:nvSpPr>
        <p:spPr>
          <a:xfrm>
            <a:off x="2687638" y="2828925"/>
            <a:ext cx="8999537" cy="1200150"/>
          </a:xfrm>
          <a:prstGeom prst="rect">
            <a:avLst/>
          </a:prstGeom>
          <a:noFill/>
        </p:spPr>
        <p:txBody>
          <a:bodyPr>
            <a:spAutoFit/>
          </a:bodyPr>
          <a:lstStyle/>
          <a:p>
            <a:pPr algn="ctr" fontAlgn="auto">
              <a:spcBef>
                <a:spcPts val="0"/>
              </a:spcBef>
              <a:spcAft>
                <a:spcPts val="0"/>
              </a:spcAft>
              <a:defRPr/>
            </a:pPr>
            <a:r>
              <a:rPr lang="it-IT" sz="2400" b="1" dirty="0">
                <a:solidFill>
                  <a:schemeClr val="accent1">
                    <a:lumMod val="75000"/>
                  </a:schemeClr>
                </a:solidFill>
                <a:latin typeface="+mn-lt"/>
                <a:cs typeface="+mn-cs"/>
              </a:rPr>
              <a:t>Opportunamente adattato alle circostanze, può essere applicato anche ad altri documenti contenenti il bilancio oggetto di revisione, quali quelli utilizzati nelle offerte di strumenti finanziari</a:t>
            </a:r>
          </a:p>
        </p:txBody>
      </p:sp>
      <p:sp>
        <p:nvSpPr>
          <p:cNvPr id="7" name="Freccia circolare a destra 6">
            <a:extLst>
              <a:ext uri="{FF2B5EF4-FFF2-40B4-BE49-F238E27FC236}"/>
            </a:extLst>
          </p:cNvPr>
          <p:cNvSpPr/>
          <p:nvPr/>
        </p:nvSpPr>
        <p:spPr>
          <a:xfrm>
            <a:off x="612775" y="2632075"/>
            <a:ext cx="1651000" cy="12001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8" name="CasellaDiTesto 7">
            <a:extLst>
              <a:ext uri="{FF2B5EF4-FFF2-40B4-BE49-F238E27FC236}"/>
            </a:extLst>
          </p:cNvPr>
          <p:cNvSpPr txBox="1"/>
          <p:nvPr/>
        </p:nvSpPr>
        <p:spPr>
          <a:xfrm>
            <a:off x="703263" y="4686300"/>
            <a:ext cx="2586037" cy="954088"/>
          </a:xfrm>
          <a:prstGeom prst="rect">
            <a:avLst/>
          </a:prstGeom>
          <a:solidFill>
            <a:schemeClr val="accent1">
              <a:lumMod val="20000"/>
              <a:lumOff val="80000"/>
            </a:schemeClr>
          </a:solidFill>
          <a:ln>
            <a:solidFill>
              <a:schemeClr val="accent1">
                <a:lumMod val="50000"/>
              </a:schemeClr>
            </a:solidFill>
          </a:ln>
        </p:spPr>
        <p:txBody>
          <a:bodyPr>
            <a:spAutoFit/>
          </a:bodyPr>
          <a:lstStyle/>
          <a:p>
            <a:pPr algn="ctr" fontAlgn="auto">
              <a:spcBef>
                <a:spcPts val="0"/>
              </a:spcBef>
              <a:spcAft>
                <a:spcPts val="0"/>
              </a:spcAft>
              <a:defRPr/>
            </a:pPr>
            <a:r>
              <a:rPr lang="it-IT" sz="2800" b="1" dirty="0">
                <a:solidFill>
                  <a:schemeClr val="accent1">
                    <a:lumMod val="75000"/>
                  </a:schemeClr>
                </a:solidFill>
                <a:latin typeface="+mn-lt"/>
                <a:cs typeface="+mn-cs"/>
              </a:rPr>
              <a:t>OBIETTIVO DEL PRINCIPIO</a:t>
            </a:r>
          </a:p>
        </p:txBody>
      </p:sp>
      <p:sp>
        <p:nvSpPr>
          <p:cNvPr id="9" name="Freccia a destra 8">
            <a:extLst>
              <a:ext uri="{FF2B5EF4-FFF2-40B4-BE49-F238E27FC236}"/>
            </a:extLst>
          </p:cNvPr>
          <p:cNvSpPr/>
          <p:nvPr/>
        </p:nvSpPr>
        <p:spPr>
          <a:xfrm>
            <a:off x="3468688" y="4967288"/>
            <a:ext cx="1025525" cy="390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2777" name="CasellaDiTesto 9"/>
          <p:cNvSpPr txBox="1">
            <a:spLocks noChangeArrowheads="1"/>
          </p:cNvSpPr>
          <p:nvPr/>
        </p:nvSpPr>
        <p:spPr bwMode="auto">
          <a:xfrm>
            <a:off x="4494213" y="4403725"/>
            <a:ext cx="7373937" cy="1908175"/>
          </a:xfrm>
          <a:prstGeom prst="rect">
            <a:avLst/>
          </a:prstGeom>
          <a:noFill/>
          <a:ln w="9525">
            <a:noFill/>
            <a:miter lim="800000"/>
            <a:headEnd/>
            <a:tailEnd/>
          </a:ln>
        </p:spPr>
        <p:txBody>
          <a:bodyPr>
            <a:spAutoFit/>
          </a:bodyPr>
          <a:lstStyle/>
          <a:p>
            <a:pPr algn="just"/>
            <a:r>
              <a:rPr lang="it-IT" sz="2000">
                <a:latin typeface="Calibri" pitchFamily="34" charset="0"/>
              </a:rPr>
              <a:t>L’obiettivo del revisore è di rispondere appropriatamente nei casi in cui i documenti che contengono il bilancio oggetto di revisione contabile e la relativa relazione di revisione includano altre informazioni che potrebbero inficiare la credibilità di quel bilancio e della relazione di revisione.</a:t>
            </a:r>
          </a:p>
          <a:p>
            <a:endParaRPr lang="it-IT">
              <a:latin typeface="Calibri" pitchFamily="34" charset="0"/>
            </a:endParaRPr>
          </a:p>
        </p:txBody>
      </p:sp>
      <p:sp>
        <p:nvSpPr>
          <p:cNvPr id="11" name="Segnaposto numero diapositiva 10">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55C91A04-5668-4CCE-8E72-1A095C1DF46F}" type="slidenum">
              <a:rPr lang="it-IT" sz="1200">
                <a:solidFill>
                  <a:schemeClr val="tx1">
                    <a:tint val="75000"/>
                  </a:schemeClr>
                </a:solidFill>
                <a:latin typeface="+mn-lt"/>
                <a:cs typeface="+mn-cs"/>
              </a:rPr>
              <a:pPr algn="r" fontAlgn="auto">
                <a:spcBef>
                  <a:spcPts val="0"/>
                </a:spcBef>
                <a:spcAft>
                  <a:spcPts val="0"/>
                </a:spcAft>
                <a:defRPr/>
              </a:pPr>
              <a:t>19</a:t>
            </a:fld>
            <a:endParaRPr lang="it-IT" sz="1200">
              <a:solidFill>
                <a:schemeClr val="tx1">
                  <a:tint val="75000"/>
                </a:schemeClr>
              </a:solidFill>
              <a:latin typeface="+mn-lt"/>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a:extLst>
              <a:ext uri="{FF2B5EF4-FFF2-40B4-BE49-F238E27FC236}"/>
            </a:extLst>
          </p:cNvPr>
          <p:cNvSpPr>
            <a:spLocks noGrp="1"/>
          </p:cNvSpPr>
          <p:nvPr>
            <p:ph type="sldNum" sz="quarter" idx="12"/>
          </p:nvPr>
        </p:nvSpPr>
        <p:spPr/>
        <p:txBody>
          <a:bodyPr/>
          <a:lstStyle/>
          <a:p>
            <a:pPr>
              <a:defRPr/>
            </a:pPr>
            <a:fld id="{AE360BD6-DB7C-4BE4-80D3-686E35543AC5}" type="slidenum">
              <a:rPr lang="it-IT"/>
              <a:pPr>
                <a:defRPr/>
              </a:pPr>
              <a:t>2</a:t>
            </a:fld>
            <a:endParaRPr lang="it-IT"/>
          </a:p>
        </p:txBody>
      </p:sp>
      <p:sp>
        <p:nvSpPr>
          <p:cNvPr id="8"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60FD4E51-CA28-4321-8094-FE12A4FA50DD}" type="slidenum">
              <a:rPr lang="it-IT" sz="1200">
                <a:solidFill>
                  <a:schemeClr val="tx1">
                    <a:tint val="75000"/>
                  </a:schemeClr>
                </a:solidFill>
                <a:latin typeface="+mn-lt"/>
                <a:cs typeface="+mn-cs"/>
              </a:rPr>
              <a:pPr algn="r" fontAlgn="auto">
                <a:spcBef>
                  <a:spcPts val="0"/>
                </a:spcBef>
                <a:spcAft>
                  <a:spcPts val="0"/>
                </a:spcAft>
                <a:defRPr/>
              </a:pPr>
              <a:t>2</a:t>
            </a:fld>
            <a:endParaRPr lang="it-IT" sz="1200">
              <a:solidFill>
                <a:schemeClr val="tx1">
                  <a:tint val="75000"/>
                </a:schemeClr>
              </a:solidFill>
              <a:latin typeface="+mn-lt"/>
              <a:cs typeface="+mn-cs"/>
            </a:endParaRPr>
          </a:p>
        </p:txBody>
      </p:sp>
      <p:sp>
        <p:nvSpPr>
          <p:cNvPr id="15362" name="Titolo 1"/>
          <p:cNvSpPr>
            <a:spLocks noGrp="1"/>
          </p:cNvSpPr>
          <p:nvPr>
            <p:ph type="title"/>
          </p:nvPr>
        </p:nvSpPr>
        <p:spPr/>
        <p:txBody>
          <a:bodyPr/>
          <a:lstStyle/>
          <a:p>
            <a:pPr eaLnBrk="1" hangingPunct="1"/>
            <a:endParaRPr lang="it-IT" smtClean="0"/>
          </a:p>
        </p:txBody>
      </p:sp>
      <p:pic>
        <p:nvPicPr>
          <p:cNvPr id="15363" name="Segnaposto contenuto 3"/>
          <p:cNvPicPr>
            <a:picLocks noGrp="1" noChangeAspect="1"/>
          </p:cNvPicPr>
          <p:nvPr>
            <p:ph idx="1"/>
          </p:nvPr>
        </p:nvPicPr>
        <p:blipFill>
          <a:blip r:embed="rId2"/>
          <a:srcRect/>
          <a:stretch>
            <a:fillRect/>
          </a:stretch>
        </p:blipFill>
        <p:spPr>
          <a:xfrm>
            <a:off x="1558925" y="365125"/>
            <a:ext cx="9074150" cy="6227763"/>
          </a:xfrm>
        </p:spPr>
      </p:pic>
      <p:sp>
        <p:nvSpPr>
          <p:cNvPr id="5" name="Rettangolo 4">
            <a:extLst>
              <a:ext uri="{FF2B5EF4-FFF2-40B4-BE49-F238E27FC236}"/>
            </a:extLst>
          </p:cNvPr>
          <p:cNvSpPr/>
          <p:nvPr/>
        </p:nvSpPr>
        <p:spPr>
          <a:xfrm>
            <a:off x="3740150" y="3429000"/>
            <a:ext cx="6175375" cy="65563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 name="Freccia a destra 5">
            <a:extLst>
              <a:ext uri="{FF2B5EF4-FFF2-40B4-BE49-F238E27FC236}"/>
            </a:extLst>
          </p:cNvPr>
          <p:cNvSpPr/>
          <p:nvPr/>
        </p:nvSpPr>
        <p:spPr>
          <a:xfrm>
            <a:off x="838200" y="3289300"/>
            <a:ext cx="2713038" cy="79533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7" name="Segnaposto numero diapositiva 6">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2C5DCA53-B988-4F82-AD87-6CB0BF2D2543}" type="slidenum">
              <a:rPr lang="it-IT" sz="1200">
                <a:solidFill>
                  <a:schemeClr val="tx1">
                    <a:tint val="75000"/>
                  </a:schemeClr>
                </a:solidFill>
                <a:latin typeface="+mn-lt"/>
                <a:cs typeface="+mn-cs"/>
              </a:rPr>
              <a:pPr algn="r" fontAlgn="auto">
                <a:spcBef>
                  <a:spcPts val="0"/>
                </a:spcBef>
                <a:spcAft>
                  <a:spcPts val="0"/>
                </a:spcAft>
                <a:defRPr/>
              </a:pPr>
              <a:t>2</a:t>
            </a:fld>
            <a:endParaRPr lang="it-IT" sz="1200">
              <a:solidFill>
                <a:schemeClr val="tx1">
                  <a:tint val="75000"/>
                </a:schemeClr>
              </a:solidFill>
              <a:latin typeface="+mn-lt"/>
              <a:cs typeface="+mn-cs"/>
            </a:endParaRPr>
          </a:p>
        </p:txBody>
      </p:sp>
    </p:spTree>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extLst>
          </p:cNvPr>
          <p:cNvSpPr>
            <a:spLocks noGrp="1"/>
          </p:cNvSpPr>
          <p:nvPr>
            <p:ph type="sldNum" sz="quarter" idx="12"/>
          </p:nvPr>
        </p:nvSpPr>
        <p:spPr/>
        <p:txBody>
          <a:bodyPr/>
          <a:lstStyle/>
          <a:p>
            <a:pPr>
              <a:defRPr/>
            </a:pPr>
            <a:fld id="{5EACA6EE-D698-4E61-99C4-AD4087C17D57}" type="slidenum">
              <a:rPr lang="it-IT"/>
              <a:pPr>
                <a:defRPr/>
              </a:pPr>
              <a:t>20</a:t>
            </a:fld>
            <a:endParaRPr lang="it-IT"/>
          </a:p>
        </p:txBody>
      </p:sp>
      <p:sp>
        <p:nvSpPr>
          <p:cNvPr id="4"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189FBAD7-0333-458E-9A40-B6FF2C01F4F7}" type="slidenum">
              <a:rPr lang="it-IT" sz="1200">
                <a:solidFill>
                  <a:schemeClr val="tx1">
                    <a:tint val="75000"/>
                  </a:schemeClr>
                </a:solidFill>
                <a:latin typeface="+mn-lt"/>
                <a:cs typeface="+mn-cs"/>
              </a:rPr>
              <a:pPr algn="r" fontAlgn="auto">
                <a:spcBef>
                  <a:spcPts val="0"/>
                </a:spcBef>
                <a:spcAft>
                  <a:spcPts val="0"/>
                </a:spcAft>
                <a:defRPr/>
              </a:pPr>
              <a:t>20</a:t>
            </a:fld>
            <a:endParaRPr lang="it-IT" sz="1200">
              <a:solidFill>
                <a:schemeClr val="tx1">
                  <a:tint val="75000"/>
                </a:schemeClr>
              </a:solidFill>
              <a:latin typeface="+mn-lt"/>
              <a:cs typeface="+mn-cs"/>
            </a:endParaRPr>
          </a:p>
        </p:txBody>
      </p:sp>
      <p:sp>
        <p:nvSpPr>
          <p:cNvPr id="8" name="CasellaDiTesto 7">
            <a:extLst>
              <a:ext uri="{FF2B5EF4-FFF2-40B4-BE49-F238E27FC236}"/>
            </a:extLst>
          </p:cNvPr>
          <p:cNvSpPr txBox="1"/>
          <p:nvPr/>
        </p:nvSpPr>
        <p:spPr>
          <a:xfrm>
            <a:off x="520700" y="996950"/>
            <a:ext cx="11150600" cy="4864100"/>
          </a:xfrm>
          <a:prstGeom prst="rect">
            <a:avLst/>
          </a:prstGeom>
          <a:noFill/>
        </p:spPr>
        <p:txBody>
          <a:bodyPr>
            <a:spAutoFit/>
          </a:bodyPr>
          <a:lstStyle/>
          <a:p>
            <a:pPr fontAlgn="auto">
              <a:spcBef>
                <a:spcPts val="0"/>
              </a:spcBef>
              <a:spcAft>
                <a:spcPts val="0"/>
              </a:spcAft>
              <a:defRPr/>
            </a:pPr>
            <a:r>
              <a:rPr lang="it-IT" sz="2800" b="1" dirty="0">
                <a:solidFill>
                  <a:schemeClr val="accent1">
                    <a:lumMod val="75000"/>
                  </a:schemeClr>
                </a:solidFill>
                <a:effectLst>
                  <a:outerShdw blurRad="38100" dist="38100" dir="2700000" algn="tl">
                    <a:srgbClr val="000000">
                      <a:alpha val="43137"/>
                    </a:srgbClr>
                  </a:outerShdw>
                </a:effectLst>
                <a:latin typeface="+mn-lt"/>
                <a:cs typeface="+mn-cs"/>
              </a:rPr>
              <a:t>DEFINIZIONI:</a:t>
            </a:r>
          </a:p>
          <a:p>
            <a:pPr fontAlgn="auto">
              <a:spcBef>
                <a:spcPts val="0"/>
              </a:spcBef>
              <a:spcAft>
                <a:spcPts val="0"/>
              </a:spcAft>
              <a:defRPr/>
            </a:pPr>
            <a:endParaRPr lang="it-IT" dirty="0">
              <a:latin typeface="+mn-lt"/>
              <a:cs typeface="+mn-cs"/>
            </a:endParaRPr>
          </a:p>
          <a:p>
            <a:pPr algn="just" fontAlgn="auto">
              <a:spcBef>
                <a:spcPts val="0"/>
              </a:spcBef>
              <a:spcAft>
                <a:spcPts val="0"/>
              </a:spcAft>
              <a:defRPr/>
            </a:pPr>
            <a:r>
              <a:rPr lang="it-IT" sz="2800" b="1" dirty="0">
                <a:solidFill>
                  <a:schemeClr val="accent1">
                    <a:lumMod val="75000"/>
                  </a:schemeClr>
                </a:solidFill>
                <a:effectLst>
                  <a:outerShdw blurRad="38100" dist="38100" dir="2700000" algn="tl">
                    <a:srgbClr val="000000">
                      <a:alpha val="43137"/>
                    </a:srgbClr>
                  </a:outerShdw>
                </a:effectLst>
                <a:latin typeface="+mn-lt"/>
                <a:cs typeface="+mn-cs"/>
              </a:rPr>
              <a:t>Altre Informazioni </a:t>
            </a:r>
            <a:r>
              <a:rPr lang="it-IT" dirty="0">
                <a:latin typeface="+mn-lt"/>
                <a:cs typeface="+mn-cs"/>
                <a:sym typeface="Wingdings" panose="05000000000000000000" pitchFamily="2" charset="2"/>
              </a:rPr>
              <a:t></a:t>
            </a:r>
            <a:r>
              <a:rPr lang="it-IT" dirty="0">
                <a:latin typeface="+mn-lt"/>
                <a:cs typeface="+mn-cs"/>
              </a:rPr>
              <a:t> Informazioni finanziarie e non finanziarie (diverse dal bilancio e dalla relativa relazione di revisione) incluse per legge, per regolamento o per consuetudine in un documento che contiene il bilancio oggetto di revisione contabile e la relativa relazione di revisione.</a:t>
            </a:r>
          </a:p>
          <a:p>
            <a:pPr algn="just" fontAlgn="auto">
              <a:spcBef>
                <a:spcPts val="0"/>
              </a:spcBef>
              <a:spcAft>
                <a:spcPts val="0"/>
              </a:spcAft>
              <a:defRPr/>
            </a:pPr>
            <a:endParaRPr lang="it-IT" dirty="0">
              <a:latin typeface="+mn-lt"/>
              <a:cs typeface="+mn-cs"/>
            </a:endParaRPr>
          </a:p>
          <a:p>
            <a:pPr algn="just" fontAlgn="auto">
              <a:spcBef>
                <a:spcPts val="0"/>
              </a:spcBef>
              <a:spcAft>
                <a:spcPts val="0"/>
              </a:spcAft>
              <a:defRPr/>
            </a:pPr>
            <a:r>
              <a:rPr lang="it-IT" sz="2800" b="1" dirty="0">
                <a:solidFill>
                  <a:schemeClr val="accent1">
                    <a:lumMod val="75000"/>
                  </a:schemeClr>
                </a:solidFill>
                <a:effectLst>
                  <a:outerShdw blurRad="38100" dist="38100" dir="2700000" algn="tl">
                    <a:srgbClr val="000000">
                      <a:alpha val="43137"/>
                    </a:srgbClr>
                  </a:outerShdw>
                </a:effectLst>
                <a:latin typeface="+mn-lt"/>
                <a:cs typeface="+mn-cs"/>
              </a:rPr>
              <a:t>Incoerenza</a:t>
            </a:r>
            <a:r>
              <a:rPr lang="it-IT" dirty="0">
                <a:latin typeface="+mn-lt"/>
                <a:cs typeface="+mn-cs"/>
              </a:rPr>
              <a:t> </a:t>
            </a:r>
            <a:r>
              <a:rPr lang="it-IT" dirty="0">
                <a:latin typeface="+mn-lt"/>
                <a:cs typeface="+mn-cs"/>
                <a:sym typeface="Wingdings" panose="05000000000000000000" pitchFamily="2" charset="2"/>
              </a:rPr>
              <a:t></a:t>
            </a:r>
            <a:r>
              <a:rPr lang="it-IT" dirty="0">
                <a:latin typeface="+mn-lt"/>
                <a:cs typeface="+mn-cs"/>
              </a:rPr>
              <a:t> Altre informazioni che contraddicono le informazioni contenute nel bilancio oggetto di revisione contabile. Una incoerenza significativa può far sorgere dei dubbi sulle conclusioni di revisione tratte dagli elementi probativi acquisiti in precedenza ed, eventualmente, sugli elementi a supporto del giudizio del revisore sul bilancio.</a:t>
            </a:r>
          </a:p>
          <a:p>
            <a:pPr algn="just" fontAlgn="auto">
              <a:spcBef>
                <a:spcPts val="0"/>
              </a:spcBef>
              <a:spcAft>
                <a:spcPts val="0"/>
              </a:spcAft>
              <a:defRPr/>
            </a:pPr>
            <a:endParaRPr lang="it-IT" dirty="0">
              <a:latin typeface="+mn-lt"/>
              <a:cs typeface="+mn-cs"/>
            </a:endParaRPr>
          </a:p>
          <a:p>
            <a:pPr algn="just" fontAlgn="auto">
              <a:spcBef>
                <a:spcPts val="0"/>
              </a:spcBef>
              <a:spcAft>
                <a:spcPts val="0"/>
              </a:spcAft>
              <a:defRPr/>
            </a:pPr>
            <a:r>
              <a:rPr lang="it-IT" sz="2800" b="1" dirty="0">
                <a:solidFill>
                  <a:schemeClr val="accent1">
                    <a:lumMod val="75000"/>
                  </a:schemeClr>
                </a:solidFill>
                <a:effectLst>
                  <a:outerShdw blurRad="38100" dist="38100" dir="2700000" algn="tl">
                    <a:srgbClr val="000000">
                      <a:alpha val="43137"/>
                    </a:srgbClr>
                  </a:outerShdw>
                </a:effectLst>
                <a:latin typeface="+mn-lt"/>
                <a:cs typeface="+mn-cs"/>
              </a:rPr>
              <a:t>Errore nella rappresentazione dei fatti </a:t>
            </a:r>
            <a:r>
              <a:rPr lang="it-IT" dirty="0">
                <a:latin typeface="+mn-lt"/>
                <a:cs typeface="+mn-cs"/>
                <a:sym typeface="Wingdings" panose="05000000000000000000" pitchFamily="2" charset="2"/>
              </a:rPr>
              <a:t> </a:t>
            </a:r>
            <a:r>
              <a:rPr lang="it-IT" dirty="0">
                <a:latin typeface="+mn-lt"/>
                <a:cs typeface="+mn-cs"/>
              </a:rPr>
              <a:t>Altre informazioni che non sono riferite al contenuto del bilancio oggetto di revisione, formulate o rappresentate in modo non corretto. Un errore significativo nella rappresentazione dei fatti può inficiare la credibilità del documento che contiene il bilancio oggetto di revisione contabile.</a:t>
            </a:r>
          </a:p>
          <a:p>
            <a:pPr algn="just" fontAlgn="auto">
              <a:spcBef>
                <a:spcPts val="0"/>
              </a:spcBef>
              <a:spcAft>
                <a:spcPts val="0"/>
              </a:spcAft>
              <a:defRPr/>
            </a:pPr>
            <a:r>
              <a:rPr lang="it-IT" dirty="0">
                <a:latin typeface="+mn-lt"/>
                <a:cs typeface="+mn-cs"/>
              </a:rPr>
              <a:t> </a:t>
            </a:r>
          </a:p>
        </p:txBody>
      </p:sp>
      <p:sp>
        <p:nvSpPr>
          <p:cNvPr id="9" name="Segnaposto numero diapositiva 8">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C5025C7B-6E1B-43FB-82CD-7A9A456A1AD6}" type="slidenum">
              <a:rPr lang="it-IT" sz="1200">
                <a:solidFill>
                  <a:schemeClr val="tx1">
                    <a:tint val="75000"/>
                  </a:schemeClr>
                </a:solidFill>
                <a:latin typeface="+mn-lt"/>
                <a:cs typeface="+mn-cs"/>
              </a:rPr>
              <a:pPr algn="r" fontAlgn="auto">
                <a:spcBef>
                  <a:spcPts val="0"/>
                </a:spcBef>
                <a:spcAft>
                  <a:spcPts val="0"/>
                </a:spcAft>
                <a:defRPr/>
              </a:pPr>
              <a:t>20</a:t>
            </a:fld>
            <a:endParaRPr lang="it-IT" sz="1200">
              <a:solidFill>
                <a:schemeClr val="tx1">
                  <a:tint val="75000"/>
                </a:schemeClr>
              </a:solidFill>
              <a:latin typeface="+mn-lt"/>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numero diapositiva 5">
            <a:extLst>
              <a:ext uri="{FF2B5EF4-FFF2-40B4-BE49-F238E27FC236}"/>
            </a:extLst>
          </p:cNvPr>
          <p:cNvSpPr>
            <a:spLocks noGrp="1"/>
          </p:cNvSpPr>
          <p:nvPr>
            <p:ph type="sldNum" sz="quarter" idx="12"/>
          </p:nvPr>
        </p:nvSpPr>
        <p:spPr/>
        <p:txBody>
          <a:bodyPr/>
          <a:lstStyle/>
          <a:p>
            <a:pPr>
              <a:defRPr/>
            </a:pPr>
            <a:fld id="{03556A2C-3DE2-4F8E-A9F3-6EF9BE817F5A}" type="slidenum">
              <a:rPr lang="it-IT"/>
              <a:pPr>
                <a:defRPr/>
              </a:pPr>
              <a:t>21</a:t>
            </a:fld>
            <a:endParaRPr lang="it-IT"/>
          </a:p>
        </p:txBody>
      </p:sp>
      <p:sp>
        <p:nvSpPr>
          <p:cNvPr id="10"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3344F7EE-7289-40D1-B4A4-4010DC463220}" type="slidenum">
              <a:rPr lang="it-IT" sz="1200">
                <a:solidFill>
                  <a:schemeClr val="tx1">
                    <a:tint val="75000"/>
                  </a:schemeClr>
                </a:solidFill>
                <a:latin typeface="+mn-lt"/>
                <a:cs typeface="+mn-cs"/>
              </a:rPr>
              <a:pPr algn="r" fontAlgn="auto">
                <a:spcBef>
                  <a:spcPts val="0"/>
                </a:spcBef>
                <a:spcAft>
                  <a:spcPts val="0"/>
                </a:spcAft>
                <a:defRPr/>
              </a:pPr>
              <a:t>21</a:t>
            </a:fld>
            <a:endParaRPr lang="it-IT" sz="1200">
              <a:solidFill>
                <a:schemeClr val="tx1">
                  <a:tint val="75000"/>
                </a:schemeClr>
              </a:solidFill>
              <a:latin typeface="+mn-lt"/>
              <a:cs typeface="+mn-cs"/>
            </a:endParaRPr>
          </a:p>
        </p:txBody>
      </p:sp>
      <p:grpSp>
        <p:nvGrpSpPr>
          <p:cNvPr id="34818" name="Gruppo 7"/>
          <p:cNvGrpSpPr>
            <a:grpSpLocks/>
          </p:cNvGrpSpPr>
          <p:nvPr/>
        </p:nvGrpSpPr>
        <p:grpSpPr bwMode="auto">
          <a:xfrm>
            <a:off x="623888" y="1639888"/>
            <a:ext cx="10583862" cy="3105150"/>
            <a:chOff x="657921" y="323385"/>
            <a:chExt cx="10582508" cy="3105615"/>
          </a:xfrm>
        </p:grpSpPr>
        <p:sp>
          <p:nvSpPr>
            <p:cNvPr id="3" name="CasellaDiTesto 2">
              <a:extLst>
                <a:ext uri="{FF2B5EF4-FFF2-40B4-BE49-F238E27FC236}"/>
              </a:extLst>
            </p:cNvPr>
            <p:cNvSpPr txBox="1"/>
            <p:nvPr/>
          </p:nvSpPr>
          <p:spPr>
            <a:xfrm>
              <a:off x="657921" y="1460205"/>
              <a:ext cx="2642849" cy="831975"/>
            </a:xfrm>
            <a:prstGeom prst="rect">
              <a:avLst/>
            </a:prstGeom>
            <a:solidFill>
              <a:schemeClr val="accent1">
                <a:lumMod val="20000"/>
                <a:lumOff val="80000"/>
              </a:schemeClr>
            </a:solidFill>
            <a:ln>
              <a:solidFill>
                <a:schemeClr val="accent1"/>
              </a:solidFill>
            </a:ln>
          </p:spPr>
          <p:txBody>
            <a:bodyPr>
              <a:spAutoFit/>
            </a:bodyPr>
            <a:lstStyle/>
            <a:p>
              <a:pPr algn="ctr" fontAlgn="auto">
                <a:spcBef>
                  <a:spcPts val="0"/>
                </a:spcBef>
                <a:spcAft>
                  <a:spcPts val="0"/>
                </a:spcAft>
                <a:defRPr/>
              </a:pPr>
              <a:r>
                <a:rPr lang="it-IT" sz="2400" b="1" dirty="0">
                  <a:solidFill>
                    <a:schemeClr val="accent1">
                      <a:lumMod val="75000"/>
                    </a:schemeClr>
                  </a:solidFill>
                  <a:effectLst>
                    <a:outerShdw blurRad="38100" dist="38100" dir="2700000" algn="tl">
                      <a:srgbClr val="000000">
                        <a:alpha val="43137"/>
                      </a:srgbClr>
                    </a:outerShdw>
                  </a:effectLst>
                  <a:latin typeface="+mn-lt"/>
                  <a:cs typeface="+mn-cs"/>
                </a:rPr>
                <a:t>REGOLE DA SEGUIRE</a:t>
              </a:r>
            </a:p>
          </p:txBody>
        </p:sp>
        <p:sp>
          <p:nvSpPr>
            <p:cNvPr id="4" name="CasellaDiTesto 3">
              <a:extLst>
                <a:ext uri="{FF2B5EF4-FFF2-40B4-BE49-F238E27FC236}"/>
              </a:extLst>
            </p:cNvPr>
            <p:cNvSpPr txBox="1"/>
            <p:nvPr/>
          </p:nvSpPr>
          <p:spPr>
            <a:xfrm>
              <a:off x="5184892" y="512325"/>
              <a:ext cx="6055537" cy="462032"/>
            </a:xfrm>
            <a:prstGeom prst="rect">
              <a:avLst/>
            </a:prstGeom>
            <a:solidFill>
              <a:schemeClr val="accent5">
                <a:lumMod val="20000"/>
                <a:lumOff val="80000"/>
              </a:schemeClr>
            </a:solidFill>
            <a:ln>
              <a:solidFill>
                <a:srgbClr val="0070C0"/>
              </a:solidFill>
            </a:ln>
          </p:spPr>
          <p:txBody>
            <a:bodyPr>
              <a:spAutoFit/>
            </a:bodyPr>
            <a:lstStyle/>
            <a:p>
              <a:pPr fontAlgn="auto">
                <a:spcBef>
                  <a:spcPts val="0"/>
                </a:spcBef>
                <a:spcAft>
                  <a:spcPts val="0"/>
                </a:spcAft>
                <a:defRPr/>
              </a:pPr>
              <a:r>
                <a:rPr lang="it-IT" sz="2400" b="1" dirty="0">
                  <a:latin typeface="+mn-lt"/>
                  <a:cs typeface="+mn-cs"/>
                </a:rPr>
                <a:t>Lettura critica delle altre informazioni</a:t>
              </a:r>
            </a:p>
          </p:txBody>
        </p:sp>
        <p:sp>
          <p:nvSpPr>
            <p:cNvPr id="5" name="CasellaDiTesto 4">
              <a:extLst>
                <a:ext uri="{FF2B5EF4-FFF2-40B4-BE49-F238E27FC236}"/>
              </a:extLst>
            </p:cNvPr>
            <p:cNvSpPr txBox="1"/>
            <p:nvPr/>
          </p:nvSpPr>
          <p:spPr>
            <a:xfrm>
              <a:off x="5184892" y="1476083"/>
              <a:ext cx="6055537" cy="462031"/>
            </a:xfrm>
            <a:prstGeom prst="rect">
              <a:avLst/>
            </a:prstGeom>
            <a:solidFill>
              <a:schemeClr val="accent5">
                <a:lumMod val="20000"/>
                <a:lumOff val="80000"/>
              </a:schemeClr>
            </a:solidFill>
            <a:ln>
              <a:solidFill>
                <a:srgbClr val="0070C0"/>
              </a:solidFill>
            </a:ln>
          </p:spPr>
          <p:txBody>
            <a:bodyPr>
              <a:spAutoFit/>
            </a:bodyPr>
            <a:lstStyle/>
            <a:p>
              <a:pPr fontAlgn="auto">
                <a:spcBef>
                  <a:spcPts val="0"/>
                </a:spcBef>
                <a:spcAft>
                  <a:spcPts val="0"/>
                </a:spcAft>
                <a:defRPr/>
              </a:pPr>
              <a:r>
                <a:rPr lang="it-IT" sz="2400" b="1" dirty="0">
                  <a:latin typeface="+mn-lt"/>
                  <a:cs typeface="+mn-cs"/>
                </a:rPr>
                <a:t>Identificazione delle Incoerenze significative</a:t>
              </a:r>
            </a:p>
          </p:txBody>
        </p:sp>
        <p:sp>
          <p:nvSpPr>
            <p:cNvPr id="6" name="CasellaDiTesto 5">
              <a:extLst>
                <a:ext uri="{FF2B5EF4-FFF2-40B4-BE49-F238E27FC236}"/>
              </a:extLst>
            </p:cNvPr>
            <p:cNvSpPr txBox="1"/>
            <p:nvPr/>
          </p:nvSpPr>
          <p:spPr>
            <a:xfrm>
              <a:off x="5184892" y="2439839"/>
              <a:ext cx="6055537" cy="830387"/>
            </a:xfrm>
            <a:prstGeom prst="rect">
              <a:avLst/>
            </a:prstGeom>
            <a:solidFill>
              <a:schemeClr val="accent5">
                <a:lumMod val="20000"/>
                <a:lumOff val="80000"/>
              </a:schemeClr>
            </a:solidFill>
            <a:ln>
              <a:solidFill>
                <a:srgbClr val="0070C0"/>
              </a:solidFill>
            </a:ln>
          </p:spPr>
          <p:txBody>
            <a:bodyPr>
              <a:spAutoFit/>
            </a:bodyPr>
            <a:lstStyle/>
            <a:p>
              <a:pPr fontAlgn="auto">
                <a:spcBef>
                  <a:spcPts val="0"/>
                </a:spcBef>
                <a:spcAft>
                  <a:spcPts val="0"/>
                </a:spcAft>
                <a:defRPr/>
              </a:pPr>
              <a:r>
                <a:rPr lang="it-IT" sz="2400" b="1" dirty="0">
                  <a:latin typeface="+mn-lt"/>
                  <a:cs typeface="+mn-cs"/>
                </a:rPr>
                <a:t>Errori</a:t>
              </a:r>
              <a:r>
                <a:rPr lang="it-IT" b="1" dirty="0">
                  <a:latin typeface="+mn-lt"/>
                  <a:cs typeface="+mn-cs"/>
                </a:rPr>
                <a:t> </a:t>
              </a:r>
              <a:r>
                <a:rPr lang="it-IT" sz="2400" b="1" dirty="0">
                  <a:latin typeface="+mn-lt"/>
                  <a:cs typeface="+mn-cs"/>
                </a:rPr>
                <a:t>significativi</a:t>
              </a:r>
              <a:r>
                <a:rPr lang="it-IT" b="1" dirty="0">
                  <a:latin typeface="+mn-lt"/>
                  <a:cs typeface="+mn-cs"/>
                </a:rPr>
                <a:t> </a:t>
              </a:r>
              <a:r>
                <a:rPr lang="it-IT" sz="2400" b="1" dirty="0">
                  <a:latin typeface="+mn-lt"/>
                  <a:cs typeface="+mn-cs"/>
                </a:rPr>
                <a:t>nella rappresentazione dei fatti</a:t>
              </a:r>
            </a:p>
          </p:txBody>
        </p:sp>
        <p:sp>
          <p:nvSpPr>
            <p:cNvPr id="7" name="Parentesi graffa aperta 6">
              <a:extLst>
                <a:ext uri="{FF2B5EF4-FFF2-40B4-BE49-F238E27FC236}"/>
              </a:extLst>
            </p:cNvPr>
            <p:cNvSpPr/>
            <p:nvPr/>
          </p:nvSpPr>
          <p:spPr>
            <a:xfrm>
              <a:off x="3478547" y="323385"/>
              <a:ext cx="1171425" cy="3105615"/>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grpSp>
      <p:sp>
        <p:nvSpPr>
          <p:cNvPr id="9" name="Segnaposto numero diapositiva 8">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D3B16DFB-4EDE-40D8-8FFB-CA6BF8691BD6}" type="slidenum">
              <a:rPr lang="it-IT" sz="1200">
                <a:solidFill>
                  <a:schemeClr val="tx1">
                    <a:tint val="75000"/>
                  </a:schemeClr>
                </a:solidFill>
                <a:latin typeface="+mn-lt"/>
                <a:cs typeface="+mn-cs"/>
              </a:rPr>
              <a:pPr algn="r" fontAlgn="auto">
                <a:spcBef>
                  <a:spcPts val="0"/>
                </a:spcBef>
                <a:spcAft>
                  <a:spcPts val="0"/>
                </a:spcAft>
                <a:defRPr/>
              </a:pPr>
              <a:t>21</a:t>
            </a:fld>
            <a:endParaRPr lang="it-IT" sz="1200">
              <a:solidFill>
                <a:schemeClr val="tx1">
                  <a:tint val="75000"/>
                </a:schemeClr>
              </a:solidFill>
              <a:latin typeface="+mn-lt"/>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numero diapositiva 5">
            <a:extLst>
              <a:ext uri="{FF2B5EF4-FFF2-40B4-BE49-F238E27FC236}"/>
            </a:extLst>
          </p:cNvPr>
          <p:cNvSpPr>
            <a:spLocks noGrp="1"/>
          </p:cNvSpPr>
          <p:nvPr>
            <p:ph type="sldNum" sz="quarter" idx="12"/>
          </p:nvPr>
        </p:nvSpPr>
        <p:spPr/>
        <p:txBody>
          <a:bodyPr/>
          <a:lstStyle/>
          <a:p>
            <a:pPr>
              <a:defRPr/>
            </a:pPr>
            <a:fld id="{937C72AD-6D86-47C2-9EBC-062524F4070E}" type="slidenum">
              <a:rPr lang="it-IT"/>
              <a:pPr>
                <a:defRPr/>
              </a:pPr>
              <a:t>22</a:t>
            </a:fld>
            <a:endParaRPr lang="it-IT"/>
          </a:p>
        </p:txBody>
      </p:sp>
      <p:sp>
        <p:nvSpPr>
          <p:cNvPr id="12"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AB8025F9-9CDF-4375-8384-F818A005A5E9}" type="slidenum">
              <a:rPr lang="it-IT" sz="1200">
                <a:solidFill>
                  <a:schemeClr val="tx1">
                    <a:tint val="75000"/>
                  </a:schemeClr>
                </a:solidFill>
                <a:latin typeface="+mn-lt"/>
                <a:cs typeface="+mn-cs"/>
              </a:rPr>
              <a:pPr algn="r" fontAlgn="auto">
                <a:spcBef>
                  <a:spcPts val="0"/>
                </a:spcBef>
                <a:spcAft>
                  <a:spcPts val="0"/>
                </a:spcAft>
                <a:defRPr/>
              </a:pPr>
              <a:t>22</a:t>
            </a:fld>
            <a:endParaRPr lang="it-IT" sz="1200">
              <a:solidFill>
                <a:schemeClr val="tx1">
                  <a:tint val="75000"/>
                </a:schemeClr>
              </a:solidFill>
              <a:latin typeface="+mn-lt"/>
              <a:cs typeface="+mn-cs"/>
            </a:endParaRPr>
          </a:p>
        </p:txBody>
      </p:sp>
      <p:sp>
        <p:nvSpPr>
          <p:cNvPr id="2" name="Titolo 1">
            <a:extLst>
              <a:ext uri="{FF2B5EF4-FFF2-40B4-BE49-F238E27FC236}"/>
            </a:extLst>
          </p:cNvPr>
          <p:cNvSpPr>
            <a:spLocks noGrp="1"/>
          </p:cNvSpPr>
          <p:nvPr>
            <p:ph type="title"/>
          </p:nvPr>
        </p:nvSpPr>
        <p:spPr/>
        <p:txBody>
          <a:bodyPr rtlCol="0">
            <a:normAutofit/>
          </a:bodyPr>
          <a:lstStyle/>
          <a:p>
            <a:pPr eaLnBrk="1" fontAlgn="auto" hangingPunct="1">
              <a:spcAft>
                <a:spcPts val="0"/>
              </a:spcAft>
              <a:defRPr/>
            </a:pPr>
            <a:r>
              <a:rPr lang="it-IT" sz="4000" b="1" dirty="0">
                <a:solidFill>
                  <a:schemeClr val="accent1">
                    <a:lumMod val="75000"/>
                  </a:schemeClr>
                </a:solidFill>
                <a:effectLst>
                  <a:outerShdw blurRad="38100" dist="38100" dir="2700000" algn="tl">
                    <a:srgbClr val="000000">
                      <a:alpha val="43137"/>
                    </a:srgbClr>
                  </a:outerShdw>
                </a:effectLst>
              </a:rPr>
              <a:t>Lettura critica delle altre informazioni</a:t>
            </a:r>
          </a:p>
        </p:txBody>
      </p:sp>
      <p:sp>
        <p:nvSpPr>
          <p:cNvPr id="3" name="CasellaDiTesto 2">
            <a:extLst>
              <a:ext uri="{FF2B5EF4-FFF2-40B4-BE49-F238E27FC236}"/>
            </a:extLst>
          </p:cNvPr>
          <p:cNvSpPr txBox="1"/>
          <p:nvPr/>
        </p:nvSpPr>
        <p:spPr>
          <a:xfrm>
            <a:off x="2097088" y="1795463"/>
            <a:ext cx="9466262" cy="830262"/>
          </a:xfrm>
          <a:prstGeom prst="rect">
            <a:avLst/>
          </a:prstGeom>
          <a:solidFill>
            <a:schemeClr val="accent5">
              <a:lumMod val="40000"/>
              <a:lumOff val="60000"/>
            </a:schemeClr>
          </a:solidFill>
          <a:ln>
            <a:solidFill>
              <a:schemeClr val="accent5">
                <a:lumMod val="75000"/>
              </a:schemeClr>
            </a:solidFill>
          </a:ln>
        </p:spPr>
        <p:txBody>
          <a:bodyPr>
            <a:spAutoFit/>
          </a:bodyPr>
          <a:lstStyle/>
          <a:p>
            <a:pPr algn="ctr" fontAlgn="auto">
              <a:spcBef>
                <a:spcPts val="0"/>
              </a:spcBef>
              <a:spcAft>
                <a:spcPts val="0"/>
              </a:spcAft>
              <a:defRPr/>
            </a:pPr>
            <a:r>
              <a:rPr lang="it-IT" sz="2400" dirty="0">
                <a:solidFill>
                  <a:schemeClr val="accent1">
                    <a:lumMod val="75000"/>
                  </a:schemeClr>
                </a:solidFill>
                <a:latin typeface="+mn-lt"/>
                <a:cs typeface="+mn-cs"/>
              </a:rPr>
              <a:t>Lettura critica delle altre informazioni per identificare eventuali incoerenze significative rispetto al bilancio oggetto di revisione contabile</a:t>
            </a:r>
          </a:p>
        </p:txBody>
      </p:sp>
      <p:sp>
        <p:nvSpPr>
          <p:cNvPr id="4" name="CasellaDiTesto 3">
            <a:extLst>
              <a:ext uri="{FF2B5EF4-FFF2-40B4-BE49-F238E27FC236}"/>
            </a:extLst>
          </p:cNvPr>
          <p:cNvSpPr txBox="1"/>
          <p:nvPr/>
        </p:nvSpPr>
        <p:spPr>
          <a:xfrm>
            <a:off x="2097088" y="3344863"/>
            <a:ext cx="9466262" cy="1108075"/>
          </a:xfrm>
          <a:prstGeom prst="rect">
            <a:avLst/>
          </a:prstGeom>
          <a:solidFill>
            <a:schemeClr val="accent4">
              <a:lumMod val="20000"/>
              <a:lumOff val="80000"/>
            </a:schemeClr>
          </a:solidFill>
          <a:ln>
            <a:solidFill>
              <a:schemeClr val="accent4">
                <a:lumMod val="75000"/>
              </a:schemeClr>
            </a:solidFill>
          </a:ln>
        </p:spPr>
        <p:txBody>
          <a:bodyPr>
            <a:spAutoFit/>
          </a:bodyPr>
          <a:lstStyle/>
          <a:p>
            <a:pPr algn="ctr" fontAlgn="auto">
              <a:spcBef>
                <a:spcPts val="0"/>
              </a:spcBef>
              <a:spcAft>
                <a:spcPts val="0"/>
              </a:spcAft>
              <a:defRPr/>
            </a:pPr>
            <a:r>
              <a:rPr lang="it-IT" sz="2200" dirty="0">
                <a:latin typeface="+mn-lt"/>
                <a:cs typeface="+mn-cs"/>
              </a:rPr>
              <a:t>Il revisore deve accordarsi con la direzione i con i responsabili delle attività di governance in modo da ottenere le altre informazioni prima della data della relazione di revisione.</a:t>
            </a:r>
          </a:p>
        </p:txBody>
      </p:sp>
      <p:sp>
        <p:nvSpPr>
          <p:cNvPr id="5" name="Freccia circolare a destra 4">
            <a:extLst>
              <a:ext uri="{FF2B5EF4-FFF2-40B4-BE49-F238E27FC236}"/>
            </a:extLst>
          </p:cNvPr>
          <p:cNvSpPr/>
          <p:nvPr/>
        </p:nvSpPr>
        <p:spPr>
          <a:xfrm>
            <a:off x="838200" y="1606550"/>
            <a:ext cx="790575" cy="83026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6" name="Freccia a destra 5">
            <a:extLst>
              <a:ext uri="{FF2B5EF4-FFF2-40B4-BE49-F238E27FC236}"/>
            </a:extLst>
          </p:cNvPr>
          <p:cNvSpPr/>
          <p:nvPr/>
        </p:nvSpPr>
        <p:spPr>
          <a:xfrm>
            <a:off x="838200" y="3540125"/>
            <a:ext cx="1046163" cy="546100"/>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35847" name="CasellaDiTesto 6"/>
          <p:cNvSpPr txBox="1">
            <a:spLocks noChangeArrowheads="1"/>
          </p:cNvSpPr>
          <p:nvPr/>
        </p:nvSpPr>
        <p:spPr bwMode="auto">
          <a:xfrm>
            <a:off x="6367463" y="5076825"/>
            <a:ext cx="5073650" cy="1200150"/>
          </a:xfrm>
          <a:prstGeom prst="rect">
            <a:avLst/>
          </a:prstGeom>
          <a:noFill/>
          <a:ln w="9525">
            <a:noFill/>
            <a:miter lim="800000"/>
            <a:headEnd/>
            <a:tailEnd/>
          </a:ln>
        </p:spPr>
        <p:txBody>
          <a:bodyPr>
            <a:spAutoFit/>
          </a:bodyPr>
          <a:lstStyle/>
          <a:p>
            <a:pPr algn="ctr"/>
            <a:r>
              <a:rPr lang="it-IT">
                <a:latin typeface="Calibri" pitchFamily="34" charset="0"/>
              </a:rPr>
              <a:t>Se non fosse possibile ottenere suddette informazioni prima di suddetta data, il revisore deve leggere criticamente tali informazioni appena possibile.</a:t>
            </a:r>
          </a:p>
        </p:txBody>
      </p:sp>
      <p:sp>
        <p:nvSpPr>
          <p:cNvPr id="8" name="CasellaDiTesto 7">
            <a:extLst>
              <a:ext uri="{FF2B5EF4-FFF2-40B4-BE49-F238E27FC236}"/>
            </a:extLst>
          </p:cNvPr>
          <p:cNvSpPr txBox="1"/>
          <p:nvPr/>
        </p:nvSpPr>
        <p:spPr>
          <a:xfrm>
            <a:off x="401638" y="5153025"/>
            <a:ext cx="3602037" cy="1631950"/>
          </a:xfrm>
          <a:prstGeom prst="rect">
            <a:avLst/>
          </a:prstGeom>
          <a:noFill/>
        </p:spPr>
        <p:txBody>
          <a:bodyPr>
            <a:spAutoFit/>
          </a:bodyPr>
          <a:lstStyle/>
          <a:p>
            <a:pPr fontAlgn="auto">
              <a:spcBef>
                <a:spcPts val="0"/>
              </a:spcBef>
              <a:spcAft>
                <a:spcPts val="0"/>
              </a:spcAft>
              <a:defRPr/>
            </a:pPr>
            <a:r>
              <a:rPr lang="it-IT" sz="1600" dirty="0">
                <a:latin typeface="+mn-lt"/>
                <a:cs typeface="+mn-cs"/>
              </a:rPr>
              <a:t>Per evidenziare alla direzione:</a:t>
            </a:r>
          </a:p>
          <a:p>
            <a:pPr marL="285750" indent="-285750" fontAlgn="auto">
              <a:spcBef>
                <a:spcPts val="0"/>
              </a:spcBef>
              <a:spcAft>
                <a:spcPts val="0"/>
              </a:spcAft>
              <a:buFontTx/>
              <a:buChar char="-"/>
              <a:defRPr/>
            </a:pPr>
            <a:r>
              <a:rPr lang="it-IT" sz="1600" dirty="0">
                <a:latin typeface="+mn-lt"/>
                <a:cs typeface="+mn-cs"/>
              </a:rPr>
              <a:t>Possibili incoerenze significative</a:t>
            </a:r>
          </a:p>
          <a:p>
            <a:pPr marL="285750" indent="-285750" fontAlgn="auto">
              <a:spcBef>
                <a:spcPts val="0"/>
              </a:spcBef>
              <a:spcAft>
                <a:spcPts val="0"/>
              </a:spcAft>
              <a:buFontTx/>
              <a:buChar char="-"/>
              <a:defRPr/>
            </a:pPr>
            <a:r>
              <a:rPr lang="it-IT" sz="1600" dirty="0">
                <a:latin typeface="+mn-lt"/>
                <a:cs typeface="+mn-cs"/>
              </a:rPr>
              <a:t>Evidenti errori significativi nella rappresentazione dei fatti.</a:t>
            </a:r>
          </a:p>
          <a:p>
            <a:pPr fontAlgn="auto">
              <a:spcBef>
                <a:spcPts val="0"/>
              </a:spcBef>
              <a:spcAft>
                <a:spcPts val="0"/>
              </a:spcAft>
              <a:defRPr/>
            </a:pPr>
            <a:endParaRPr lang="it-IT" dirty="0">
              <a:latin typeface="+mn-lt"/>
              <a:cs typeface="+mn-cs"/>
            </a:endParaRPr>
          </a:p>
          <a:p>
            <a:pPr fontAlgn="auto">
              <a:spcBef>
                <a:spcPts val="0"/>
              </a:spcBef>
              <a:spcAft>
                <a:spcPts val="0"/>
              </a:spcAft>
              <a:defRPr/>
            </a:pPr>
            <a:endParaRPr lang="it-IT" dirty="0">
              <a:latin typeface="+mn-lt"/>
              <a:cs typeface="+mn-cs"/>
            </a:endParaRPr>
          </a:p>
        </p:txBody>
      </p:sp>
      <p:cxnSp>
        <p:nvCxnSpPr>
          <p:cNvPr id="10" name="Connettore 2 9">
            <a:extLst>
              <a:ext uri="{FF2B5EF4-FFF2-40B4-BE49-F238E27FC236}"/>
            </a:extLst>
          </p:cNvPr>
          <p:cNvCxnSpPr/>
          <p:nvPr/>
        </p:nvCxnSpPr>
        <p:spPr>
          <a:xfrm flipH="1">
            <a:off x="3267075" y="4694238"/>
            <a:ext cx="736600" cy="458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egnaposto numero diapositiva 10">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532937D4-2092-411F-97CE-E91260EE68F0}" type="slidenum">
              <a:rPr lang="it-IT" sz="1200">
                <a:solidFill>
                  <a:schemeClr val="tx1">
                    <a:tint val="75000"/>
                  </a:schemeClr>
                </a:solidFill>
                <a:latin typeface="+mn-lt"/>
                <a:cs typeface="+mn-cs"/>
              </a:rPr>
              <a:pPr algn="r" fontAlgn="auto">
                <a:spcBef>
                  <a:spcPts val="0"/>
                </a:spcBef>
                <a:spcAft>
                  <a:spcPts val="0"/>
                </a:spcAft>
                <a:defRPr/>
              </a:pPr>
              <a:t>22</a:t>
            </a:fld>
            <a:endParaRPr lang="it-IT" sz="1200">
              <a:solidFill>
                <a:schemeClr val="tx1">
                  <a:tint val="75000"/>
                </a:schemeClr>
              </a:solidFill>
              <a:latin typeface="+mn-lt"/>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egnaposto numero diapositiva 5">
            <a:extLst>
              <a:ext uri="{FF2B5EF4-FFF2-40B4-BE49-F238E27FC236}"/>
            </a:extLst>
          </p:cNvPr>
          <p:cNvSpPr>
            <a:spLocks noGrp="1"/>
          </p:cNvSpPr>
          <p:nvPr>
            <p:ph type="sldNum" sz="quarter" idx="12"/>
          </p:nvPr>
        </p:nvSpPr>
        <p:spPr/>
        <p:txBody>
          <a:bodyPr/>
          <a:lstStyle/>
          <a:p>
            <a:pPr>
              <a:defRPr/>
            </a:pPr>
            <a:fld id="{E8F3F298-A968-42A8-9710-A61B1DBE5751}" type="slidenum">
              <a:rPr lang="it-IT"/>
              <a:pPr>
                <a:defRPr/>
              </a:pPr>
              <a:t>23</a:t>
            </a:fld>
            <a:endParaRPr lang="it-IT"/>
          </a:p>
        </p:txBody>
      </p:sp>
      <p:sp>
        <p:nvSpPr>
          <p:cNvPr id="17"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FD69B508-F036-45B5-AE33-3F00248C2B75}" type="slidenum">
              <a:rPr lang="it-IT" sz="1200">
                <a:solidFill>
                  <a:schemeClr val="tx1">
                    <a:tint val="75000"/>
                  </a:schemeClr>
                </a:solidFill>
                <a:latin typeface="+mn-lt"/>
                <a:cs typeface="+mn-cs"/>
              </a:rPr>
              <a:pPr algn="r" fontAlgn="auto">
                <a:spcBef>
                  <a:spcPts val="0"/>
                </a:spcBef>
                <a:spcAft>
                  <a:spcPts val="0"/>
                </a:spcAft>
                <a:defRPr/>
              </a:pPr>
              <a:t>23</a:t>
            </a:fld>
            <a:endParaRPr lang="it-IT" sz="1200">
              <a:solidFill>
                <a:schemeClr val="tx1">
                  <a:tint val="75000"/>
                </a:schemeClr>
              </a:solidFill>
              <a:latin typeface="+mn-lt"/>
              <a:cs typeface="+mn-cs"/>
            </a:endParaRPr>
          </a:p>
        </p:txBody>
      </p:sp>
      <p:sp>
        <p:nvSpPr>
          <p:cNvPr id="2" name="Titolo 1">
            <a:extLst>
              <a:ext uri="{FF2B5EF4-FFF2-40B4-BE49-F238E27FC236}"/>
            </a:extLst>
          </p:cNvPr>
          <p:cNvSpPr>
            <a:spLocks noGrp="1"/>
          </p:cNvSpPr>
          <p:nvPr>
            <p:ph type="title"/>
          </p:nvPr>
        </p:nvSpPr>
        <p:spPr>
          <a:xfrm>
            <a:off x="838200" y="365125"/>
            <a:ext cx="10515600" cy="1079500"/>
          </a:xfrm>
        </p:spPr>
        <p:txBody>
          <a:bodyPr rtlCol="0">
            <a:normAutofit fontScale="90000"/>
          </a:bodyPr>
          <a:lstStyle/>
          <a:p>
            <a:pPr eaLnBrk="1" fontAlgn="auto" hangingPunct="1">
              <a:spcAft>
                <a:spcPts val="0"/>
              </a:spcAft>
              <a:defRPr/>
            </a:pPr>
            <a:r>
              <a:rPr lang="it-IT" sz="3600" b="1" dirty="0">
                <a:solidFill>
                  <a:schemeClr val="accent1">
                    <a:lumMod val="75000"/>
                  </a:schemeClr>
                </a:solidFill>
                <a:effectLst>
                  <a:outerShdw blurRad="38100" dist="38100" dir="2700000" algn="tl">
                    <a:srgbClr val="000000">
                      <a:alpha val="43137"/>
                    </a:srgbClr>
                  </a:outerShdw>
                </a:effectLst>
              </a:rPr>
              <a:t>Identificazione delle incoerenze significative</a:t>
            </a:r>
            <a:r>
              <a:rPr lang="it-IT" b="1" dirty="0"/>
              <a:t/>
            </a:r>
            <a:br>
              <a:rPr lang="it-IT" b="1" dirty="0"/>
            </a:br>
            <a:endParaRPr lang="it-IT" dirty="0"/>
          </a:p>
        </p:txBody>
      </p:sp>
      <p:sp>
        <p:nvSpPr>
          <p:cNvPr id="3" name="Rettangolo 2">
            <a:extLst>
              <a:ext uri="{FF2B5EF4-FFF2-40B4-BE49-F238E27FC236}"/>
            </a:extLst>
          </p:cNvPr>
          <p:cNvSpPr/>
          <p:nvPr/>
        </p:nvSpPr>
        <p:spPr>
          <a:xfrm>
            <a:off x="893763" y="1216025"/>
            <a:ext cx="2528887" cy="8810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solidFill>
                  <a:schemeClr val="accent1">
                    <a:lumMod val="60000"/>
                    <a:lumOff val="40000"/>
                  </a:schemeClr>
                </a:solidFill>
                <a:effectLst>
                  <a:outerShdw blurRad="38100" dist="38100" dir="2700000" algn="tl">
                    <a:srgbClr val="000000">
                      <a:alpha val="43137"/>
                    </a:srgbClr>
                  </a:outerShdw>
                </a:effectLst>
              </a:rPr>
              <a:t>Incoerenza significativa</a:t>
            </a:r>
          </a:p>
        </p:txBody>
      </p:sp>
      <p:sp>
        <p:nvSpPr>
          <p:cNvPr id="36868" name="CasellaDiTesto 3"/>
          <p:cNvSpPr txBox="1">
            <a:spLocks noChangeArrowheads="1"/>
          </p:cNvSpPr>
          <p:nvPr/>
        </p:nvSpPr>
        <p:spPr bwMode="auto">
          <a:xfrm>
            <a:off x="4416425" y="1333500"/>
            <a:ext cx="6734175" cy="646113"/>
          </a:xfrm>
          <a:prstGeom prst="rect">
            <a:avLst/>
          </a:prstGeom>
          <a:noFill/>
          <a:ln w="9525">
            <a:noFill/>
            <a:miter lim="800000"/>
            <a:headEnd/>
            <a:tailEnd/>
          </a:ln>
        </p:spPr>
        <p:txBody>
          <a:bodyPr>
            <a:spAutoFit/>
          </a:bodyPr>
          <a:lstStyle/>
          <a:p>
            <a:pPr algn="just"/>
            <a:r>
              <a:rPr lang="it-IT">
                <a:latin typeface="Calibri" pitchFamily="34" charset="0"/>
              </a:rPr>
              <a:t>Il revisore deve stabilire se sia necessario apportare le modifiche al bilancio ovvero alle altre informazioni.</a:t>
            </a:r>
          </a:p>
        </p:txBody>
      </p:sp>
      <p:sp>
        <p:nvSpPr>
          <p:cNvPr id="5" name="Freccia a destra 4">
            <a:extLst>
              <a:ext uri="{FF2B5EF4-FFF2-40B4-BE49-F238E27FC236}"/>
            </a:extLst>
          </p:cNvPr>
          <p:cNvSpPr/>
          <p:nvPr/>
        </p:nvSpPr>
        <p:spPr>
          <a:xfrm>
            <a:off x="3575050" y="1546225"/>
            <a:ext cx="688975"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 name="Rettangolo 5">
            <a:extLst>
              <a:ext uri="{FF2B5EF4-FFF2-40B4-BE49-F238E27FC236}"/>
            </a:extLst>
          </p:cNvPr>
          <p:cNvSpPr/>
          <p:nvPr/>
        </p:nvSpPr>
        <p:spPr>
          <a:xfrm>
            <a:off x="838200" y="2471738"/>
            <a:ext cx="10312400" cy="64611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solidFill>
                  <a:schemeClr val="accent4">
                    <a:lumMod val="50000"/>
                  </a:schemeClr>
                </a:solidFill>
                <a:effectLst>
                  <a:outerShdw blurRad="38100" dist="38100" dir="2700000" algn="tl">
                    <a:srgbClr val="000000">
                      <a:alpha val="43137"/>
                    </a:srgbClr>
                  </a:outerShdw>
                </a:effectLst>
              </a:rPr>
              <a:t>Se la direzione si rifiutasse di effettuare tali modifiche</a:t>
            </a:r>
          </a:p>
        </p:txBody>
      </p:sp>
      <p:sp>
        <p:nvSpPr>
          <p:cNvPr id="8" name="CasellaDiTesto 7">
            <a:extLst>
              <a:ext uri="{FF2B5EF4-FFF2-40B4-BE49-F238E27FC236}"/>
            </a:extLst>
          </p:cNvPr>
          <p:cNvSpPr txBox="1"/>
          <p:nvPr/>
        </p:nvSpPr>
        <p:spPr>
          <a:xfrm>
            <a:off x="2408238" y="3284538"/>
            <a:ext cx="8742362" cy="708025"/>
          </a:xfrm>
          <a:prstGeom prst="rect">
            <a:avLst/>
          </a:prstGeom>
          <a:solidFill>
            <a:schemeClr val="accent5">
              <a:lumMod val="40000"/>
              <a:lumOff val="60000"/>
            </a:schemeClr>
          </a:solidFill>
          <a:ln>
            <a:solidFill>
              <a:srgbClr val="00B0F0"/>
            </a:solidFill>
          </a:ln>
        </p:spPr>
        <p:txBody>
          <a:bodyPr>
            <a:spAutoFit/>
          </a:bodyPr>
          <a:lstStyle/>
          <a:p>
            <a:pPr fontAlgn="auto">
              <a:spcBef>
                <a:spcPts val="0"/>
              </a:spcBef>
              <a:spcAft>
                <a:spcPts val="0"/>
              </a:spcAft>
              <a:defRPr/>
            </a:pPr>
            <a:r>
              <a:rPr lang="it-IT" sz="2000" dirty="0">
                <a:latin typeface="+mn-lt"/>
                <a:cs typeface="+mn-cs"/>
              </a:rPr>
              <a:t>Il revisore deve darne comunicazione ai responsabili dell’attività di governance, salvo che non siano coinvolti nella gestione dell’impresa.</a:t>
            </a:r>
          </a:p>
        </p:txBody>
      </p:sp>
      <p:sp>
        <p:nvSpPr>
          <p:cNvPr id="9" name="CasellaDiTesto 8">
            <a:extLst>
              <a:ext uri="{FF2B5EF4-FFF2-40B4-BE49-F238E27FC236}"/>
            </a:extLst>
          </p:cNvPr>
          <p:cNvSpPr txBox="1"/>
          <p:nvPr/>
        </p:nvSpPr>
        <p:spPr>
          <a:xfrm>
            <a:off x="2408238" y="4143375"/>
            <a:ext cx="8742362" cy="708025"/>
          </a:xfrm>
          <a:prstGeom prst="rect">
            <a:avLst/>
          </a:prstGeom>
          <a:solidFill>
            <a:schemeClr val="accent4">
              <a:lumMod val="20000"/>
              <a:lumOff val="80000"/>
            </a:schemeClr>
          </a:solidFill>
          <a:ln>
            <a:solidFill>
              <a:schemeClr val="accent4">
                <a:lumMod val="50000"/>
              </a:schemeClr>
            </a:solidFill>
          </a:ln>
        </p:spPr>
        <p:txBody>
          <a:bodyPr>
            <a:spAutoFit/>
          </a:bodyPr>
          <a:lstStyle/>
          <a:p>
            <a:pPr fontAlgn="auto">
              <a:spcBef>
                <a:spcPts val="0"/>
              </a:spcBef>
              <a:spcAft>
                <a:spcPts val="0"/>
              </a:spcAft>
              <a:defRPr/>
            </a:pPr>
            <a:r>
              <a:rPr lang="it-IT" sz="2000" dirty="0">
                <a:latin typeface="+mn-lt"/>
                <a:cs typeface="+mn-cs"/>
              </a:rPr>
              <a:t>Il revisore deve inserire nella relazione di revisione un paragrafo relativo ad altri aspetti che illustri l’incoerenza significativa in conformità al principio ISA 706</a:t>
            </a:r>
          </a:p>
        </p:txBody>
      </p:sp>
      <p:sp>
        <p:nvSpPr>
          <p:cNvPr id="10" name="CasellaDiTesto 9">
            <a:extLst>
              <a:ext uri="{FF2B5EF4-FFF2-40B4-BE49-F238E27FC236}"/>
            </a:extLst>
          </p:cNvPr>
          <p:cNvSpPr txBox="1"/>
          <p:nvPr/>
        </p:nvSpPr>
        <p:spPr>
          <a:xfrm>
            <a:off x="2408238" y="5019675"/>
            <a:ext cx="8742362" cy="400050"/>
          </a:xfrm>
          <a:prstGeom prst="rect">
            <a:avLst/>
          </a:prstGeom>
          <a:solidFill>
            <a:schemeClr val="accent6">
              <a:lumMod val="20000"/>
              <a:lumOff val="80000"/>
            </a:schemeClr>
          </a:solidFill>
          <a:ln>
            <a:solidFill>
              <a:schemeClr val="accent6">
                <a:lumMod val="75000"/>
              </a:schemeClr>
            </a:solidFill>
          </a:ln>
        </p:spPr>
        <p:txBody>
          <a:bodyPr>
            <a:spAutoFit/>
          </a:bodyPr>
          <a:lstStyle/>
          <a:p>
            <a:pPr fontAlgn="auto">
              <a:spcBef>
                <a:spcPts val="0"/>
              </a:spcBef>
              <a:spcAft>
                <a:spcPts val="0"/>
              </a:spcAft>
              <a:defRPr/>
            </a:pPr>
            <a:r>
              <a:rPr lang="it-IT" sz="2000" dirty="0">
                <a:latin typeface="+mn-lt"/>
                <a:cs typeface="+mn-cs"/>
              </a:rPr>
              <a:t>Il revisore non deve rilasciare la propria relazione</a:t>
            </a:r>
          </a:p>
        </p:txBody>
      </p:sp>
      <p:sp>
        <p:nvSpPr>
          <p:cNvPr id="11" name="CasellaDiTesto 10">
            <a:extLst>
              <a:ext uri="{FF2B5EF4-FFF2-40B4-BE49-F238E27FC236}"/>
            </a:extLst>
          </p:cNvPr>
          <p:cNvSpPr txBox="1"/>
          <p:nvPr/>
        </p:nvSpPr>
        <p:spPr>
          <a:xfrm>
            <a:off x="2408238" y="5573713"/>
            <a:ext cx="8742362" cy="708025"/>
          </a:xfrm>
          <a:prstGeom prst="rect">
            <a:avLst/>
          </a:prstGeom>
          <a:solidFill>
            <a:schemeClr val="accent2">
              <a:lumMod val="40000"/>
              <a:lumOff val="60000"/>
            </a:schemeClr>
          </a:solidFill>
          <a:ln>
            <a:solidFill>
              <a:schemeClr val="accent2">
                <a:lumMod val="50000"/>
              </a:schemeClr>
            </a:solidFill>
          </a:ln>
        </p:spPr>
        <p:txBody>
          <a:bodyPr>
            <a:spAutoFit/>
          </a:bodyPr>
          <a:lstStyle/>
          <a:p>
            <a:pPr fontAlgn="auto">
              <a:spcBef>
                <a:spcPts val="0"/>
              </a:spcBef>
              <a:spcAft>
                <a:spcPts val="0"/>
              </a:spcAft>
              <a:defRPr/>
            </a:pPr>
            <a:r>
              <a:rPr lang="it-IT" sz="2000" dirty="0">
                <a:latin typeface="+mn-lt"/>
                <a:cs typeface="+mn-cs"/>
              </a:rPr>
              <a:t>Il revisore deve recedere dall’incarico, ove consentito da leggi o regolamenti applicabili</a:t>
            </a:r>
          </a:p>
        </p:txBody>
      </p:sp>
      <p:sp>
        <p:nvSpPr>
          <p:cNvPr id="12" name="Freccia circolare a destra 11">
            <a:extLst>
              <a:ext uri="{FF2B5EF4-FFF2-40B4-BE49-F238E27FC236}"/>
            </a:extLst>
          </p:cNvPr>
          <p:cNvSpPr/>
          <p:nvPr/>
        </p:nvSpPr>
        <p:spPr>
          <a:xfrm>
            <a:off x="1293813" y="3284538"/>
            <a:ext cx="646112" cy="56197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13" name="Freccia circolare a destra 12">
            <a:extLst>
              <a:ext uri="{FF2B5EF4-FFF2-40B4-BE49-F238E27FC236}"/>
            </a:extLst>
          </p:cNvPr>
          <p:cNvSpPr/>
          <p:nvPr/>
        </p:nvSpPr>
        <p:spPr>
          <a:xfrm>
            <a:off x="1293813" y="4143375"/>
            <a:ext cx="646112" cy="561975"/>
          </a:xfrm>
          <a:prstGeom prst="curved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schemeClr val="tx1"/>
              </a:solidFill>
            </a:endParaRPr>
          </a:p>
        </p:txBody>
      </p:sp>
      <p:sp>
        <p:nvSpPr>
          <p:cNvPr id="14" name="Freccia circolare a destra 13">
            <a:extLst>
              <a:ext uri="{FF2B5EF4-FFF2-40B4-BE49-F238E27FC236}"/>
            </a:extLst>
          </p:cNvPr>
          <p:cNvSpPr/>
          <p:nvPr/>
        </p:nvSpPr>
        <p:spPr>
          <a:xfrm>
            <a:off x="1293813" y="4857750"/>
            <a:ext cx="646112" cy="561975"/>
          </a:xfrm>
          <a:prstGeom prst="curved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schemeClr val="tx1"/>
              </a:solidFill>
            </a:endParaRPr>
          </a:p>
        </p:txBody>
      </p:sp>
      <p:sp>
        <p:nvSpPr>
          <p:cNvPr id="15" name="Freccia circolare a destra 14">
            <a:extLst>
              <a:ext uri="{FF2B5EF4-FFF2-40B4-BE49-F238E27FC236}"/>
            </a:extLst>
          </p:cNvPr>
          <p:cNvSpPr/>
          <p:nvPr/>
        </p:nvSpPr>
        <p:spPr>
          <a:xfrm>
            <a:off x="1293813" y="5573713"/>
            <a:ext cx="646112" cy="561975"/>
          </a:xfrm>
          <a:prstGeom prst="curved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schemeClr val="tx1"/>
              </a:solidFill>
            </a:endParaRPr>
          </a:p>
        </p:txBody>
      </p:sp>
      <p:sp>
        <p:nvSpPr>
          <p:cNvPr id="16" name="Segnaposto numero diapositiva 1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BD17D68A-D41B-4038-9610-F4AAE49AE4C0}" type="slidenum">
              <a:rPr lang="it-IT" sz="1200">
                <a:solidFill>
                  <a:schemeClr val="tx1">
                    <a:tint val="75000"/>
                  </a:schemeClr>
                </a:solidFill>
                <a:latin typeface="+mn-lt"/>
                <a:cs typeface="+mn-cs"/>
              </a:rPr>
              <a:pPr algn="r" fontAlgn="auto">
                <a:spcBef>
                  <a:spcPts val="0"/>
                </a:spcBef>
                <a:spcAft>
                  <a:spcPts val="0"/>
                </a:spcAft>
                <a:defRPr/>
              </a:pPr>
              <a:t>23</a:t>
            </a:fld>
            <a:endParaRPr lang="it-IT" sz="1200">
              <a:solidFill>
                <a:schemeClr val="tx1">
                  <a:tint val="75000"/>
                </a:schemeClr>
              </a:solidFill>
              <a:latin typeface="+mn-lt"/>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numero diapositiva 5">
            <a:extLst>
              <a:ext uri="{FF2B5EF4-FFF2-40B4-BE49-F238E27FC236}"/>
            </a:extLst>
          </p:cNvPr>
          <p:cNvSpPr>
            <a:spLocks noGrp="1"/>
          </p:cNvSpPr>
          <p:nvPr>
            <p:ph type="sldNum" sz="quarter" idx="12"/>
          </p:nvPr>
        </p:nvSpPr>
        <p:spPr/>
        <p:txBody>
          <a:bodyPr/>
          <a:lstStyle/>
          <a:p>
            <a:pPr>
              <a:defRPr/>
            </a:pPr>
            <a:fld id="{C09954DF-AC1A-4F73-A6CE-D9F23335B2FA}" type="slidenum">
              <a:rPr lang="it-IT"/>
              <a:pPr>
                <a:defRPr/>
              </a:pPr>
              <a:t>24</a:t>
            </a:fld>
            <a:endParaRPr lang="it-IT"/>
          </a:p>
        </p:txBody>
      </p:sp>
      <p:sp>
        <p:nvSpPr>
          <p:cNvPr id="12"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7D7F8494-B803-4AB5-B1DC-7DE989CA4AF3}" type="slidenum">
              <a:rPr lang="it-IT" sz="1200">
                <a:solidFill>
                  <a:schemeClr val="tx1">
                    <a:tint val="75000"/>
                  </a:schemeClr>
                </a:solidFill>
                <a:latin typeface="+mn-lt"/>
                <a:cs typeface="+mn-cs"/>
              </a:rPr>
              <a:pPr algn="r" fontAlgn="auto">
                <a:spcBef>
                  <a:spcPts val="0"/>
                </a:spcBef>
                <a:spcAft>
                  <a:spcPts val="0"/>
                </a:spcAft>
                <a:defRPr/>
              </a:pPr>
              <a:t>24</a:t>
            </a:fld>
            <a:endParaRPr lang="it-IT" sz="1200">
              <a:solidFill>
                <a:schemeClr val="tx1">
                  <a:tint val="75000"/>
                </a:schemeClr>
              </a:solidFill>
              <a:latin typeface="+mn-lt"/>
              <a:cs typeface="+mn-cs"/>
            </a:endParaRPr>
          </a:p>
        </p:txBody>
      </p:sp>
      <p:sp>
        <p:nvSpPr>
          <p:cNvPr id="3" name="CasellaDiTesto 2">
            <a:extLst>
              <a:ext uri="{FF2B5EF4-FFF2-40B4-BE49-F238E27FC236}"/>
            </a:extLst>
          </p:cNvPr>
          <p:cNvSpPr txBox="1"/>
          <p:nvPr/>
        </p:nvSpPr>
        <p:spPr>
          <a:xfrm>
            <a:off x="523875" y="546100"/>
            <a:ext cx="11095038" cy="461963"/>
          </a:xfrm>
          <a:prstGeom prst="rect">
            <a:avLst/>
          </a:prstGeom>
          <a:solidFill>
            <a:schemeClr val="accent5">
              <a:lumMod val="40000"/>
              <a:lumOff val="60000"/>
            </a:schemeClr>
          </a:solidFill>
          <a:ln>
            <a:solidFill>
              <a:schemeClr val="accent5">
                <a:lumMod val="75000"/>
              </a:schemeClr>
            </a:solidFill>
          </a:ln>
        </p:spPr>
        <p:txBody>
          <a:bodyPr>
            <a:spAutoFit/>
          </a:bodyPr>
          <a:lstStyle/>
          <a:p>
            <a:pPr algn="ctr" fontAlgn="auto">
              <a:spcBef>
                <a:spcPts val="0"/>
              </a:spcBef>
              <a:spcAft>
                <a:spcPts val="0"/>
              </a:spcAft>
              <a:defRPr/>
            </a:pPr>
            <a:r>
              <a:rPr lang="it-IT" sz="2400" dirty="0">
                <a:solidFill>
                  <a:schemeClr val="accent1">
                    <a:lumMod val="75000"/>
                  </a:schemeClr>
                </a:solidFill>
                <a:latin typeface="+mn-lt"/>
                <a:cs typeface="+mn-cs"/>
              </a:rPr>
              <a:t>Incoerenze significative acquisite successivamente alla data della relazione di revisione</a:t>
            </a:r>
          </a:p>
        </p:txBody>
      </p:sp>
      <p:sp>
        <p:nvSpPr>
          <p:cNvPr id="4" name="CasellaDiTesto 3">
            <a:extLst>
              <a:ext uri="{FF2B5EF4-FFF2-40B4-BE49-F238E27FC236}"/>
            </a:extLst>
          </p:cNvPr>
          <p:cNvSpPr txBox="1"/>
          <p:nvPr/>
        </p:nvSpPr>
        <p:spPr>
          <a:xfrm>
            <a:off x="573088" y="1611313"/>
            <a:ext cx="4370387" cy="708025"/>
          </a:xfrm>
          <a:prstGeom prst="rect">
            <a:avLst/>
          </a:prstGeom>
          <a:solidFill>
            <a:schemeClr val="accent5">
              <a:lumMod val="20000"/>
              <a:lumOff val="80000"/>
            </a:schemeClr>
          </a:solidFill>
          <a:ln>
            <a:solidFill>
              <a:schemeClr val="accent1">
                <a:lumMod val="75000"/>
              </a:schemeClr>
            </a:solidFill>
          </a:ln>
        </p:spPr>
        <p:txBody>
          <a:bodyPr>
            <a:spAutoFit/>
          </a:bodyPr>
          <a:lstStyle/>
          <a:p>
            <a:pPr algn="ctr" fontAlgn="auto">
              <a:spcBef>
                <a:spcPts val="0"/>
              </a:spcBef>
              <a:spcAft>
                <a:spcPts val="0"/>
              </a:spcAft>
              <a:defRPr/>
            </a:pPr>
            <a:r>
              <a:rPr lang="it-IT" sz="2000" b="1" dirty="0">
                <a:solidFill>
                  <a:schemeClr val="accent1">
                    <a:lumMod val="50000"/>
                  </a:schemeClr>
                </a:solidFill>
                <a:latin typeface="+mn-lt"/>
                <a:cs typeface="+mn-cs"/>
              </a:rPr>
              <a:t>Se risulta essere necessario apportare delle modifiche al bilancio</a:t>
            </a:r>
          </a:p>
        </p:txBody>
      </p:sp>
      <p:sp>
        <p:nvSpPr>
          <p:cNvPr id="5" name="CasellaDiTesto 4">
            <a:extLst>
              <a:ext uri="{FF2B5EF4-FFF2-40B4-BE49-F238E27FC236}"/>
            </a:extLst>
          </p:cNvPr>
          <p:cNvSpPr txBox="1"/>
          <p:nvPr/>
        </p:nvSpPr>
        <p:spPr>
          <a:xfrm>
            <a:off x="6545263" y="1673225"/>
            <a:ext cx="5073650" cy="708025"/>
          </a:xfrm>
          <a:prstGeom prst="rect">
            <a:avLst/>
          </a:prstGeom>
          <a:noFill/>
        </p:spPr>
        <p:txBody>
          <a:bodyPr>
            <a:spAutoFit/>
          </a:bodyPr>
          <a:lstStyle/>
          <a:p>
            <a:pPr algn="ctr" fontAlgn="auto">
              <a:spcBef>
                <a:spcPts val="0"/>
              </a:spcBef>
              <a:spcAft>
                <a:spcPts val="0"/>
              </a:spcAft>
              <a:defRPr/>
            </a:pPr>
            <a:r>
              <a:rPr lang="it-IT" sz="2000" b="1" dirty="0">
                <a:solidFill>
                  <a:schemeClr val="accent1">
                    <a:lumMod val="50000"/>
                  </a:schemeClr>
                </a:solidFill>
                <a:latin typeface="+mn-lt"/>
                <a:cs typeface="+mn-cs"/>
              </a:rPr>
              <a:t>Applicazione delle regole ex ISA 560 «Eventi successivi»</a:t>
            </a:r>
          </a:p>
        </p:txBody>
      </p:sp>
      <p:sp>
        <p:nvSpPr>
          <p:cNvPr id="6" name="Freccia a destra 5">
            <a:extLst>
              <a:ext uri="{FF2B5EF4-FFF2-40B4-BE49-F238E27FC236}"/>
            </a:extLst>
          </p:cNvPr>
          <p:cNvSpPr/>
          <p:nvPr/>
        </p:nvSpPr>
        <p:spPr>
          <a:xfrm>
            <a:off x="5297488" y="1803400"/>
            <a:ext cx="998537" cy="384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CasellaDiTesto 6">
            <a:extLst>
              <a:ext uri="{FF2B5EF4-FFF2-40B4-BE49-F238E27FC236}"/>
            </a:extLst>
          </p:cNvPr>
          <p:cNvSpPr txBox="1"/>
          <p:nvPr/>
        </p:nvSpPr>
        <p:spPr>
          <a:xfrm>
            <a:off x="573088" y="3074988"/>
            <a:ext cx="4478337" cy="708025"/>
          </a:xfrm>
          <a:prstGeom prst="rect">
            <a:avLst/>
          </a:prstGeom>
          <a:solidFill>
            <a:schemeClr val="accent4">
              <a:lumMod val="20000"/>
              <a:lumOff val="80000"/>
            </a:schemeClr>
          </a:solidFill>
          <a:ln>
            <a:solidFill>
              <a:schemeClr val="accent4">
                <a:lumMod val="50000"/>
              </a:schemeClr>
            </a:solidFill>
          </a:ln>
        </p:spPr>
        <p:txBody>
          <a:bodyPr>
            <a:spAutoFit/>
          </a:bodyPr>
          <a:lstStyle/>
          <a:p>
            <a:pPr algn="ctr" fontAlgn="auto">
              <a:spcBef>
                <a:spcPts val="0"/>
              </a:spcBef>
              <a:spcAft>
                <a:spcPts val="0"/>
              </a:spcAft>
              <a:defRPr/>
            </a:pPr>
            <a:r>
              <a:rPr lang="it-IT" sz="2000" b="1" dirty="0">
                <a:solidFill>
                  <a:schemeClr val="accent4">
                    <a:lumMod val="50000"/>
                  </a:schemeClr>
                </a:solidFill>
                <a:latin typeface="+mn-lt"/>
                <a:cs typeface="+mn-cs"/>
              </a:rPr>
              <a:t>La direzione acconsente ad apportare le modifiche</a:t>
            </a:r>
          </a:p>
        </p:txBody>
      </p:sp>
      <p:sp>
        <p:nvSpPr>
          <p:cNvPr id="8" name="CasellaDiTesto 7">
            <a:extLst>
              <a:ext uri="{FF2B5EF4-FFF2-40B4-BE49-F238E27FC236}"/>
            </a:extLst>
          </p:cNvPr>
          <p:cNvSpPr txBox="1"/>
          <p:nvPr/>
        </p:nvSpPr>
        <p:spPr>
          <a:xfrm>
            <a:off x="6802438" y="2862263"/>
            <a:ext cx="4816475" cy="1200150"/>
          </a:xfrm>
          <a:prstGeom prst="rect">
            <a:avLst/>
          </a:prstGeom>
          <a:noFill/>
        </p:spPr>
        <p:txBody>
          <a:bodyPr>
            <a:spAutoFit/>
          </a:bodyPr>
          <a:lstStyle/>
          <a:p>
            <a:pPr algn="ctr" fontAlgn="auto">
              <a:spcBef>
                <a:spcPts val="0"/>
              </a:spcBef>
              <a:spcAft>
                <a:spcPts val="0"/>
              </a:spcAft>
              <a:defRPr/>
            </a:pPr>
            <a:r>
              <a:rPr lang="it-IT" sz="2400" b="1" dirty="0">
                <a:solidFill>
                  <a:schemeClr val="accent4">
                    <a:lumMod val="50000"/>
                  </a:schemeClr>
                </a:solidFill>
                <a:effectLst>
                  <a:outerShdw blurRad="38100" dist="38100" dir="2700000" algn="tl">
                    <a:srgbClr val="000000">
                      <a:alpha val="43137"/>
                    </a:srgbClr>
                  </a:outerShdw>
                </a:effectLst>
                <a:latin typeface="+mn-lt"/>
                <a:cs typeface="+mn-cs"/>
              </a:rPr>
              <a:t>Il revisore deve svolgere le procedure di revisione necessarie nelle circostanze.</a:t>
            </a:r>
          </a:p>
        </p:txBody>
      </p:sp>
      <p:sp>
        <p:nvSpPr>
          <p:cNvPr id="9" name="Freccia a destra 8">
            <a:extLst>
              <a:ext uri="{FF2B5EF4-FFF2-40B4-BE49-F238E27FC236}"/>
            </a:extLst>
          </p:cNvPr>
          <p:cNvSpPr/>
          <p:nvPr/>
        </p:nvSpPr>
        <p:spPr>
          <a:xfrm>
            <a:off x="5297488" y="3209925"/>
            <a:ext cx="998537" cy="438150"/>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37897" name="CasellaDiTesto 9"/>
          <p:cNvSpPr txBox="1">
            <a:spLocks noChangeArrowheads="1"/>
          </p:cNvSpPr>
          <p:nvPr/>
        </p:nvSpPr>
        <p:spPr bwMode="auto">
          <a:xfrm>
            <a:off x="5575300" y="4476750"/>
            <a:ext cx="6043613" cy="1201738"/>
          </a:xfrm>
          <a:prstGeom prst="rect">
            <a:avLst/>
          </a:prstGeom>
          <a:noFill/>
          <a:ln w="9525">
            <a:noFill/>
            <a:miter lim="800000"/>
            <a:headEnd/>
            <a:tailEnd/>
          </a:ln>
        </p:spPr>
        <p:txBody>
          <a:bodyPr>
            <a:spAutoFit/>
          </a:bodyPr>
          <a:lstStyle/>
          <a:p>
            <a:pPr algn="just"/>
            <a:r>
              <a:rPr lang="it-IT">
                <a:latin typeface="Calibri" pitchFamily="34" charset="0"/>
              </a:rPr>
              <a:t>Le procedure del revisore possono includere la verifica delle misure poste in essere dalla direzione per assicurarsi che tutti i destinatari del bilancio, della relazione di revisione e delle altre informazioni già pubblicati siano informati delle modifiche.</a:t>
            </a:r>
          </a:p>
        </p:txBody>
      </p:sp>
      <p:sp>
        <p:nvSpPr>
          <p:cNvPr id="11" name="Segnaposto numero diapositiva 10">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55081459-63CE-45E0-9CB8-8E44BE315D04}" type="slidenum">
              <a:rPr lang="it-IT" sz="1200">
                <a:solidFill>
                  <a:schemeClr val="tx1">
                    <a:tint val="75000"/>
                  </a:schemeClr>
                </a:solidFill>
                <a:latin typeface="+mn-lt"/>
                <a:cs typeface="+mn-cs"/>
              </a:rPr>
              <a:pPr algn="r" fontAlgn="auto">
                <a:spcBef>
                  <a:spcPts val="0"/>
                </a:spcBef>
                <a:spcAft>
                  <a:spcPts val="0"/>
                </a:spcAft>
                <a:defRPr/>
              </a:pPr>
              <a:t>24</a:t>
            </a:fld>
            <a:endParaRPr lang="it-IT" sz="1200">
              <a:solidFill>
                <a:schemeClr val="tx1">
                  <a:tint val="75000"/>
                </a:schemeClr>
              </a:solidFill>
              <a:latin typeface="+mn-lt"/>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CD230338-9596-4219-BE63-EA432341DF17}" type="slidenum">
              <a:rPr lang="it-IT"/>
              <a:pPr>
                <a:defRPr/>
              </a:pPr>
              <a:t>25</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7E5C1EEF-D695-4DBD-AC45-E177EF3074E3}" type="slidenum">
              <a:rPr lang="it-IT" sz="1200">
                <a:solidFill>
                  <a:schemeClr val="tx1">
                    <a:tint val="75000"/>
                  </a:schemeClr>
                </a:solidFill>
                <a:latin typeface="+mn-lt"/>
                <a:cs typeface="+mn-cs"/>
              </a:rPr>
              <a:pPr algn="r" fontAlgn="auto">
                <a:spcBef>
                  <a:spcPts val="0"/>
                </a:spcBef>
                <a:spcAft>
                  <a:spcPts val="0"/>
                </a:spcAft>
                <a:defRPr/>
              </a:pPr>
              <a:t>25</a:t>
            </a:fld>
            <a:endParaRPr lang="it-IT" sz="1200">
              <a:solidFill>
                <a:schemeClr val="tx1">
                  <a:tint val="75000"/>
                </a:schemeClr>
              </a:solidFill>
              <a:latin typeface="+mn-lt"/>
              <a:cs typeface="+mn-cs"/>
            </a:endParaRPr>
          </a:p>
        </p:txBody>
      </p:sp>
      <p:sp>
        <p:nvSpPr>
          <p:cNvPr id="3" name="CasellaDiTesto 2">
            <a:extLst>
              <a:ext uri="{FF2B5EF4-FFF2-40B4-BE49-F238E27FC236}"/>
            </a:extLst>
          </p:cNvPr>
          <p:cNvSpPr txBox="1"/>
          <p:nvPr/>
        </p:nvSpPr>
        <p:spPr>
          <a:xfrm>
            <a:off x="568325" y="1743075"/>
            <a:ext cx="10504488" cy="1570038"/>
          </a:xfrm>
          <a:prstGeom prst="rect">
            <a:avLst/>
          </a:prstGeom>
          <a:noFill/>
        </p:spPr>
        <p:txBody>
          <a:bodyPr>
            <a:spAutoFit/>
          </a:bodyPr>
          <a:lstStyle/>
          <a:p>
            <a:pPr algn="ctr" fontAlgn="auto">
              <a:spcBef>
                <a:spcPts val="0"/>
              </a:spcBef>
              <a:spcAft>
                <a:spcPts val="0"/>
              </a:spcAft>
              <a:defRPr/>
            </a:pPr>
            <a:r>
              <a:rPr lang="it-IT" sz="2400" dirty="0">
                <a:solidFill>
                  <a:schemeClr val="accent5">
                    <a:lumMod val="50000"/>
                  </a:schemeClr>
                </a:solidFill>
                <a:latin typeface="+mn-lt"/>
                <a:cs typeface="+mn-cs"/>
              </a:rPr>
              <a:t>Quando la direzione si rifiuta di apportare le modifiche alle altre informazioni che il revisore reputa necessarie, un’azione appropriata da intraprendere può essere rappresentata dall’acquisizione da parte del revisore di un parere del proprio consulente legale. </a:t>
            </a:r>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7B3FE3D4-9B53-43F2-BE24-250CEAAB2C93}" type="slidenum">
              <a:rPr lang="it-IT" sz="1200">
                <a:solidFill>
                  <a:schemeClr val="tx1">
                    <a:tint val="75000"/>
                  </a:schemeClr>
                </a:solidFill>
                <a:latin typeface="+mn-lt"/>
                <a:cs typeface="+mn-cs"/>
              </a:rPr>
              <a:pPr algn="r" fontAlgn="auto">
                <a:spcBef>
                  <a:spcPts val="0"/>
                </a:spcBef>
                <a:spcAft>
                  <a:spcPts val="0"/>
                </a:spcAft>
                <a:defRPr/>
              </a:pPr>
              <a:t>25</a:t>
            </a:fld>
            <a:endParaRPr lang="it-IT" sz="1200">
              <a:solidFill>
                <a:schemeClr val="tx1">
                  <a:tint val="75000"/>
                </a:schemeClr>
              </a:solidFill>
              <a:latin typeface="+mn-lt"/>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a:extLst>
              <a:ext uri="{FF2B5EF4-FFF2-40B4-BE49-F238E27FC236}"/>
            </a:extLst>
          </p:cNvPr>
          <p:cNvSpPr>
            <a:spLocks noGrp="1"/>
          </p:cNvSpPr>
          <p:nvPr>
            <p:ph type="sldNum" sz="quarter" idx="12"/>
          </p:nvPr>
        </p:nvSpPr>
        <p:spPr/>
        <p:txBody>
          <a:bodyPr/>
          <a:lstStyle/>
          <a:p>
            <a:pPr>
              <a:defRPr/>
            </a:pPr>
            <a:fld id="{D65B68B0-D5EE-48A4-9D99-DD5327D72B9F}" type="slidenum">
              <a:rPr lang="it-IT"/>
              <a:pPr>
                <a:defRPr/>
              </a:pPr>
              <a:t>26</a:t>
            </a:fld>
            <a:endParaRPr lang="it-IT"/>
          </a:p>
        </p:txBody>
      </p:sp>
      <p:sp>
        <p:nvSpPr>
          <p:cNvPr id="7"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28209DC4-7F2B-4730-84B7-1A2994B2EAC5}" type="slidenum">
              <a:rPr lang="it-IT" sz="1200">
                <a:solidFill>
                  <a:schemeClr val="tx1">
                    <a:tint val="75000"/>
                  </a:schemeClr>
                </a:solidFill>
                <a:latin typeface="+mn-lt"/>
                <a:cs typeface="+mn-cs"/>
              </a:rPr>
              <a:pPr algn="r" fontAlgn="auto">
                <a:spcBef>
                  <a:spcPts val="0"/>
                </a:spcBef>
                <a:spcAft>
                  <a:spcPts val="0"/>
                </a:spcAft>
                <a:defRPr/>
              </a:pPr>
              <a:t>26</a:t>
            </a:fld>
            <a:endParaRPr lang="it-IT" sz="1200">
              <a:solidFill>
                <a:schemeClr val="tx1">
                  <a:tint val="75000"/>
                </a:schemeClr>
              </a:solidFill>
              <a:latin typeface="+mn-lt"/>
              <a:cs typeface="+mn-cs"/>
            </a:endParaRPr>
          </a:p>
        </p:txBody>
      </p:sp>
      <p:sp>
        <p:nvSpPr>
          <p:cNvPr id="2" name="Titolo 1">
            <a:extLst>
              <a:ext uri="{FF2B5EF4-FFF2-40B4-BE49-F238E27FC236}"/>
            </a:extLst>
          </p:cNvPr>
          <p:cNvSpPr>
            <a:spLocks noGrp="1"/>
          </p:cNvSpPr>
          <p:nvPr>
            <p:ph type="title"/>
          </p:nvPr>
        </p:nvSpPr>
        <p:spPr/>
        <p:txBody>
          <a:bodyPr rtlCol="0">
            <a:normAutofit/>
          </a:bodyPr>
          <a:lstStyle/>
          <a:p>
            <a:pPr algn="just" eaLnBrk="1" fontAlgn="auto" hangingPunct="1">
              <a:spcAft>
                <a:spcPts val="0"/>
              </a:spcAft>
              <a:defRPr/>
            </a:pPr>
            <a:r>
              <a:rPr lang="it-IT" sz="3200" b="1" dirty="0">
                <a:solidFill>
                  <a:schemeClr val="accent5">
                    <a:lumMod val="50000"/>
                  </a:schemeClr>
                </a:solidFill>
                <a:effectLst>
                  <a:outerShdw blurRad="38100" dist="38100" dir="2700000" algn="tl">
                    <a:srgbClr val="000000">
                      <a:alpha val="43137"/>
                    </a:srgbClr>
                  </a:outerShdw>
                </a:effectLst>
              </a:rPr>
              <a:t>Identificazione di errori significativi nella rappresentazione dei fatti</a:t>
            </a:r>
          </a:p>
        </p:txBody>
      </p:sp>
      <p:sp>
        <p:nvSpPr>
          <p:cNvPr id="3" name="CasellaDiTesto 2">
            <a:extLst>
              <a:ext uri="{FF2B5EF4-FFF2-40B4-BE49-F238E27FC236}"/>
            </a:extLst>
          </p:cNvPr>
          <p:cNvSpPr txBox="1"/>
          <p:nvPr/>
        </p:nvSpPr>
        <p:spPr>
          <a:xfrm>
            <a:off x="958850" y="1828800"/>
            <a:ext cx="10394950" cy="708025"/>
          </a:xfrm>
          <a:prstGeom prst="rect">
            <a:avLst/>
          </a:prstGeom>
          <a:solidFill>
            <a:schemeClr val="accent5">
              <a:lumMod val="20000"/>
              <a:lumOff val="80000"/>
            </a:schemeClr>
          </a:solidFill>
          <a:ln>
            <a:solidFill>
              <a:srgbClr val="002060"/>
            </a:solidFill>
          </a:ln>
        </p:spPr>
        <p:txBody>
          <a:bodyPr>
            <a:spAutoFit/>
          </a:bodyPr>
          <a:lstStyle/>
          <a:p>
            <a:pPr algn="just" fontAlgn="auto">
              <a:spcBef>
                <a:spcPts val="0"/>
              </a:spcBef>
              <a:spcAft>
                <a:spcPts val="0"/>
              </a:spcAft>
              <a:defRPr/>
            </a:pPr>
            <a:r>
              <a:rPr lang="it-IT" sz="2000" b="1" dirty="0">
                <a:solidFill>
                  <a:schemeClr val="accent5">
                    <a:lumMod val="50000"/>
                  </a:schemeClr>
                </a:solidFill>
                <a:latin typeface="+mn-lt"/>
                <a:cs typeface="+mn-cs"/>
              </a:rPr>
              <a:t>Se il revisore dovesse ravvisare errori significativi nella rappresentazione dei fatti, egli deve discutere tale aspetto con la direzione.</a:t>
            </a:r>
          </a:p>
        </p:txBody>
      </p:sp>
      <p:sp>
        <p:nvSpPr>
          <p:cNvPr id="4" name="CasellaDiTesto 3">
            <a:extLst>
              <a:ext uri="{FF2B5EF4-FFF2-40B4-BE49-F238E27FC236}"/>
            </a:extLst>
          </p:cNvPr>
          <p:cNvSpPr txBox="1"/>
          <p:nvPr/>
        </p:nvSpPr>
        <p:spPr>
          <a:xfrm>
            <a:off x="958850" y="2932113"/>
            <a:ext cx="10394950" cy="1016000"/>
          </a:xfrm>
          <a:prstGeom prst="rect">
            <a:avLst/>
          </a:prstGeom>
          <a:solidFill>
            <a:schemeClr val="accent4">
              <a:lumMod val="20000"/>
              <a:lumOff val="80000"/>
            </a:schemeClr>
          </a:solidFill>
          <a:ln>
            <a:solidFill>
              <a:schemeClr val="accent4">
                <a:lumMod val="50000"/>
              </a:schemeClr>
            </a:solidFill>
          </a:ln>
        </p:spPr>
        <p:txBody>
          <a:bodyPr>
            <a:spAutoFit/>
          </a:bodyPr>
          <a:lstStyle/>
          <a:p>
            <a:pPr fontAlgn="auto">
              <a:spcBef>
                <a:spcPts val="0"/>
              </a:spcBef>
              <a:spcAft>
                <a:spcPts val="0"/>
              </a:spcAft>
              <a:defRPr/>
            </a:pPr>
            <a:r>
              <a:rPr lang="it-IT" sz="2000" b="1" dirty="0">
                <a:solidFill>
                  <a:schemeClr val="accent4">
                    <a:lumMod val="50000"/>
                  </a:schemeClr>
                </a:solidFill>
                <a:latin typeface="+mn-lt"/>
                <a:cs typeface="+mn-cs"/>
              </a:rPr>
              <a:t>Se dopo suddetta discussione il revisore ritiene che vi sia un errore significativo, deve richiedere alla direzione di consultare un soggetto terzo qualificato e deve tenere in considerazione il parere ricevuto.</a:t>
            </a:r>
          </a:p>
        </p:txBody>
      </p:sp>
      <p:sp>
        <p:nvSpPr>
          <p:cNvPr id="5" name="CasellaDiTesto 4">
            <a:extLst>
              <a:ext uri="{FF2B5EF4-FFF2-40B4-BE49-F238E27FC236}"/>
            </a:extLst>
          </p:cNvPr>
          <p:cNvSpPr txBox="1"/>
          <p:nvPr/>
        </p:nvSpPr>
        <p:spPr>
          <a:xfrm>
            <a:off x="958850" y="4259263"/>
            <a:ext cx="10394950" cy="1016000"/>
          </a:xfrm>
          <a:prstGeom prst="rect">
            <a:avLst/>
          </a:prstGeom>
          <a:solidFill>
            <a:schemeClr val="accent6">
              <a:lumMod val="20000"/>
              <a:lumOff val="80000"/>
            </a:schemeClr>
          </a:solidFill>
          <a:ln>
            <a:solidFill>
              <a:schemeClr val="accent6">
                <a:lumMod val="50000"/>
              </a:schemeClr>
            </a:solidFill>
          </a:ln>
        </p:spPr>
        <p:txBody>
          <a:bodyPr>
            <a:spAutoFit/>
          </a:bodyPr>
          <a:lstStyle/>
          <a:p>
            <a:pPr algn="just" fontAlgn="auto">
              <a:spcBef>
                <a:spcPts val="0"/>
              </a:spcBef>
              <a:spcAft>
                <a:spcPts val="0"/>
              </a:spcAft>
              <a:defRPr/>
            </a:pPr>
            <a:r>
              <a:rPr lang="it-IT" sz="2000" b="1" dirty="0">
                <a:solidFill>
                  <a:schemeClr val="accent6">
                    <a:lumMod val="50000"/>
                  </a:schemeClr>
                </a:solidFill>
                <a:latin typeface="+mn-lt"/>
                <a:cs typeface="+mn-cs"/>
              </a:rPr>
              <a:t>Nel caso in cui la direzione si rifiutasse di correggere tali errori, il revisore deve comunicare ai responsabili dell’attività di governance i propri dubbi riguardo le altre informazioni e intraprendere ulteriori azioni appropriate.</a:t>
            </a:r>
          </a:p>
        </p:txBody>
      </p:sp>
      <p:sp>
        <p:nvSpPr>
          <p:cNvPr id="6"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D80C9FCE-F930-40A0-A5C8-3468813830C5}" type="slidenum">
              <a:rPr lang="it-IT" sz="1200">
                <a:solidFill>
                  <a:schemeClr val="tx1">
                    <a:tint val="75000"/>
                  </a:schemeClr>
                </a:solidFill>
                <a:latin typeface="+mn-lt"/>
                <a:cs typeface="+mn-cs"/>
              </a:rPr>
              <a:pPr algn="r" fontAlgn="auto">
                <a:spcBef>
                  <a:spcPts val="0"/>
                </a:spcBef>
                <a:spcAft>
                  <a:spcPts val="0"/>
                </a:spcAft>
                <a:defRPr/>
              </a:pPr>
              <a:t>26</a:t>
            </a:fld>
            <a:endParaRPr lang="it-IT" sz="1200">
              <a:solidFill>
                <a:schemeClr val="tx1">
                  <a:tint val="75000"/>
                </a:schemeClr>
              </a:solidFill>
              <a:latin typeface="+mn-lt"/>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5E161F84-266E-4B57-BED6-800C17A60115}" type="slidenum">
              <a:rPr lang="it-IT"/>
              <a:pPr>
                <a:defRPr/>
              </a:pPr>
              <a:t>27</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FE9C4676-5BE1-4640-A505-904DFEBDE795}" type="slidenum">
              <a:rPr lang="it-IT" sz="1200">
                <a:solidFill>
                  <a:schemeClr val="tx1">
                    <a:tint val="75000"/>
                  </a:schemeClr>
                </a:solidFill>
                <a:latin typeface="+mn-lt"/>
                <a:cs typeface="+mn-cs"/>
              </a:rPr>
              <a:pPr algn="r" fontAlgn="auto">
                <a:spcBef>
                  <a:spcPts val="0"/>
                </a:spcBef>
                <a:spcAft>
                  <a:spcPts val="0"/>
                </a:spcAft>
                <a:defRPr/>
              </a:pPr>
              <a:t>27</a:t>
            </a:fld>
            <a:endParaRPr lang="it-IT" sz="1200">
              <a:solidFill>
                <a:schemeClr val="tx1">
                  <a:tint val="75000"/>
                </a:schemeClr>
              </a:solidFill>
              <a:latin typeface="+mn-lt"/>
              <a:cs typeface="+mn-cs"/>
            </a:endParaRPr>
          </a:p>
        </p:txBody>
      </p:sp>
      <p:sp>
        <p:nvSpPr>
          <p:cNvPr id="2" name="Titolo 1">
            <a:extLst>
              <a:ext uri="{FF2B5EF4-FFF2-40B4-BE49-F238E27FC236}"/>
            </a:extLst>
          </p:cNvPr>
          <p:cNvSpPr>
            <a:spLocks noGrp="1"/>
          </p:cNvSpPr>
          <p:nvPr>
            <p:ph type="title"/>
          </p:nvPr>
        </p:nvSpPr>
        <p:spPr/>
        <p:txBody>
          <a:bodyPr rtlCol="0">
            <a:normAutofit fontScale="90000"/>
          </a:bodyPr>
          <a:lstStyle/>
          <a:p>
            <a:pPr eaLnBrk="1" fontAlgn="auto" hangingPunct="1">
              <a:spcAft>
                <a:spcPts val="0"/>
              </a:spcAft>
              <a:defRPr/>
            </a:pPr>
            <a:r>
              <a:rPr lang="it-IT" b="1" dirty="0">
                <a:solidFill>
                  <a:schemeClr val="accent1">
                    <a:lumMod val="75000"/>
                  </a:schemeClr>
                </a:solidFill>
                <a:effectLst>
                  <a:outerShdw blurRad="38100" dist="38100" dir="2700000" algn="tl">
                    <a:srgbClr val="000000">
                      <a:alpha val="43137"/>
                    </a:srgbClr>
                  </a:outerShdw>
                </a:effectLst>
              </a:rPr>
              <a:t>ISA Italia 720B</a:t>
            </a:r>
            <a:r>
              <a:rPr lang="it-IT" dirty="0"/>
              <a:t>: </a:t>
            </a:r>
            <a:br>
              <a:rPr lang="it-IT" dirty="0"/>
            </a:br>
            <a:r>
              <a:rPr lang="it-IT" dirty="0">
                <a:solidFill>
                  <a:schemeClr val="accent1">
                    <a:lumMod val="75000"/>
                  </a:schemeClr>
                </a:solidFill>
              </a:rPr>
              <a:t>il giudizio di coerenza della relazione sulla gestione con il bilancio</a:t>
            </a:r>
            <a:endParaRPr lang="it-IT" dirty="0"/>
          </a:p>
        </p:txBody>
      </p:sp>
      <p:sp>
        <p:nvSpPr>
          <p:cNvPr id="3" name="Segnaposto testo 2">
            <a:extLst>
              <a:ext uri="{FF2B5EF4-FFF2-40B4-BE49-F238E27FC236}"/>
            </a:extLst>
          </p:cNvPr>
          <p:cNvSpPr>
            <a:spLocks noGrp="1"/>
          </p:cNvSpPr>
          <p:nvPr>
            <p:ph type="body" idx="1"/>
          </p:nvPr>
        </p:nvSpPr>
        <p:spPr/>
        <p:txBody>
          <a:bodyPr rtlCol="0">
            <a:normAutofit/>
          </a:bodyPr>
          <a:lstStyle/>
          <a:p>
            <a:pPr eaLnBrk="1" fontAlgn="auto" hangingPunct="1">
              <a:spcAft>
                <a:spcPts val="0"/>
              </a:spcAft>
              <a:buFont typeface="Arial" panose="020B0604020202020204" pitchFamily="34" charset="0"/>
              <a:buNone/>
              <a:defRPr/>
            </a:pPr>
            <a:endParaRPr lang="it-IT"/>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5CD795CE-865D-4C53-9B28-8DE1267711DF}" type="slidenum">
              <a:rPr lang="it-IT" sz="1200">
                <a:solidFill>
                  <a:schemeClr val="tx1">
                    <a:tint val="75000"/>
                  </a:schemeClr>
                </a:solidFill>
                <a:latin typeface="+mn-lt"/>
                <a:cs typeface="+mn-cs"/>
              </a:rPr>
              <a:pPr algn="r" fontAlgn="auto">
                <a:spcBef>
                  <a:spcPts val="0"/>
                </a:spcBef>
                <a:spcAft>
                  <a:spcPts val="0"/>
                </a:spcAft>
                <a:defRPr/>
              </a:pPr>
              <a:t>27</a:t>
            </a:fld>
            <a:endParaRPr lang="it-IT" sz="1200">
              <a:solidFill>
                <a:schemeClr val="tx1">
                  <a:tint val="75000"/>
                </a:schemeClr>
              </a:solidFill>
              <a:latin typeface="+mn-lt"/>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a:extLst>
              <a:ext uri="{FF2B5EF4-FFF2-40B4-BE49-F238E27FC236}"/>
            </a:extLst>
          </p:cNvPr>
          <p:cNvSpPr>
            <a:spLocks noGrp="1"/>
          </p:cNvSpPr>
          <p:nvPr>
            <p:ph type="sldNum" sz="quarter" idx="12"/>
          </p:nvPr>
        </p:nvSpPr>
        <p:spPr/>
        <p:txBody>
          <a:bodyPr/>
          <a:lstStyle/>
          <a:p>
            <a:pPr>
              <a:defRPr/>
            </a:pPr>
            <a:fld id="{AA5E7D81-D2C9-41B3-844A-3BFCD2B36671}" type="slidenum">
              <a:rPr lang="it-IT"/>
              <a:pPr>
                <a:defRPr/>
              </a:pPr>
              <a:t>28</a:t>
            </a:fld>
            <a:endParaRPr lang="it-IT"/>
          </a:p>
        </p:txBody>
      </p:sp>
      <p:sp>
        <p:nvSpPr>
          <p:cNvPr id="6"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EA916C7B-6674-48E9-A83D-68B424E9C622}" type="slidenum">
              <a:rPr lang="it-IT" sz="1200">
                <a:solidFill>
                  <a:schemeClr val="tx1">
                    <a:tint val="75000"/>
                  </a:schemeClr>
                </a:solidFill>
                <a:latin typeface="+mn-lt"/>
                <a:cs typeface="+mn-cs"/>
              </a:rPr>
              <a:pPr algn="r" fontAlgn="auto">
                <a:spcBef>
                  <a:spcPts val="0"/>
                </a:spcBef>
                <a:spcAft>
                  <a:spcPts val="0"/>
                </a:spcAft>
                <a:defRPr/>
              </a:pPr>
              <a:t>28</a:t>
            </a:fld>
            <a:endParaRPr lang="it-IT" sz="1200">
              <a:solidFill>
                <a:schemeClr val="tx1">
                  <a:tint val="75000"/>
                </a:schemeClr>
              </a:solidFill>
              <a:latin typeface="+mn-lt"/>
              <a:cs typeface="+mn-cs"/>
            </a:endParaRPr>
          </a:p>
        </p:txBody>
      </p:sp>
      <p:sp>
        <p:nvSpPr>
          <p:cNvPr id="44036" name="Text Box 4"/>
          <p:cNvSpPr txBox="1">
            <a:spLocks noChangeArrowheads="1"/>
          </p:cNvSpPr>
          <p:nvPr/>
        </p:nvSpPr>
        <p:spPr bwMode="auto">
          <a:xfrm>
            <a:off x="558800" y="831850"/>
            <a:ext cx="4108450" cy="466725"/>
          </a:xfrm>
          <a:prstGeom prst="rect">
            <a:avLst/>
          </a:prstGeom>
          <a:solidFill>
            <a:srgbClr val="CCFFFF"/>
          </a:solidFill>
          <a:ln w="9525">
            <a:solidFill>
              <a:schemeClr val="tx1"/>
            </a:solidFill>
            <a:miter lim="800000"/>
            <a:headEnd/>
            <a:tailEnd/>
          </a:ln>
          <a:effectLst/>
        </p:spPr>
        <p:txBody>
          <a:bodyPr>
            <a:spAutoFit/>
          </a:bodyPr>
          <a:lstStyle/>
          <a:p>
            <a:pPr>
              <a:spcBef>
                <a:spcPct val="50000"/>
              </a:spcBef>
              <a:defRPr/>
            </a:pPr>
            <a:r>
              <a:rPr lang="it-IT" sz="2400" b="1">
                <a:effectLst>
                  <a:outerShdw blurRad="38100" dist="38100" dir="2700000" algn="tl">
                    <a:srgbClr val="FFFFFF"/>
                  </a:outerShdw>
                </a:effectLst>
              </a:rPr>
              <a:t>OGGETTO DEL PRINCIPIO</a:t>
            </a:r>
          </a:p>
        </p:txBody>
      </p:sp>
      <p:sp>
        <p:nvSpPr>
          <p:cNvPr id="41987" name="Text Box 5"/>
          <p:cNvSpPr txBox="1">
            <a:spLocks noChangeArrowheads="1"/>
          </p:cNvSpPr>
          <p:nvPr/>
        </p:nvSpPr>
        <p:spPr bwMode="auto">
          <a:xfrm>
            <a:off x="2141538" y="2211388"/>
            <a:ext cx="9377362" cy="2282825"/>
          </a:xfrm>
          <a:prstGeom prst="rect">
            <a:avLst/>
          </a:prstGeom>
          <a:noFill/>
          <a:ln w="9525">
            <a:noFill/>
            <a:miter lim="800000"/>
            <a:headEnd/>
            <a:tailEnd/>
          </a:ln>
        </p:spPr>
        <p:txBody>
          <a:bodyPr>
            <a:spAutoFit/>
          </a:bodyPr>
          <a:lstStyle/>
          <a:p>
            <a:pPr algn="ctr">
              <a:spcBef>
                <a:spcPct val="50000"/>
              </a:spcBef>
            </a:pPr>
            <a:r>
              <a:rPr lang="it-IT" sz="2400"/>
              <a:t>La responsabilità del revisore relativamente all’espressione del giudizio sulla COERENZA con il bilancio della RELAZIONE SULLA GESTIONE e di alcune specifiche informazioni contenute nella relazione sul governo societario e gli assetti proprietari, ove predisposta, e sulla loro conformità rispetto alle richieste provenienti dalle norme di legge.</a:t>
            </a:r>
          </a:p>
        </p:txBody>
      </p:sp>
      <p:sp>
        <p:nvSpPr>
          <p:cNvPr id="41988" name="AutoShape 6"/>
          <p:cNvSpPr>
            <a:spLocks noChangeArrowheads="1"/>
          </p:cNvSpPr>
          <p:nvPr/>
        </p:nvSpPr>
        <p:spPr bwMode="auto">
          <a:xfrm>
            <a:off x="436563" y="1965325"/>
            <a:ext cx="1487487" cy="1843088"/>
          </a:xfrm>
          <a:prstGeom prst="curvedRightArrow">
            <a:avLst>
              <a:gd name="adj1" fmla="val 24781"/>
              <a:gd name="adj2" fmla="val 49562"/>
              <a:gd name="adj3" fmla="val 33333"/>
            </a:avLst>
          </a:prstGeom>
          <a:solidFill>
            <a:schemeClr val="accent1"/>
          </a:solidFill>
          <a:ln w="9525">
            <a:solidFill>
              <a:schemeClr val="tx1"/>
            </a:solidFill>
            <a:miter lim="800000"/>
            <a:headEnd/>
            <a:tailEnd/>
          </a:ln>
        </p:spPr>
        <p:txBody>
          <a:bodyPr wrap="none" anchor="ctr"/>
          <a:lstStyle/>
          <a:p>
            <a:endParaRPr lang="it-IT"/>
          </a:p>
        </p:txBody>
      </p:sp>
      <p:sp>
        <p:nvSpPr>
          <p:cNvPr id="44039" name="Rectangle 7"/>
          <p:cNvSpPr>
            <a:spLocks noChangeArrowheads="1"/>
          </p:cNvSpPr>
          <p:nvPr/>
        </p:nvSpPr>
        <p:spPr bwMode="auto">
          <a:xfrm>
            <a:off x="517525" y="5076825"/>
            <a:ext cx="11355388" cy="804863"/>
          </a:xfrm>
          <a:prstGeom prst="rect">
            <a:avLst/>
          </a:prstGeom>
          <a:solidFill>
            <a:srgbClr val="99CCFF">
              <a:alpha val="41000"/>
            </a:srgbClr>
          </a:solidFill>
          <a:ln w="9525">
            <a:solidFill>
              <a:schemeClr val="tx1"/>
            </a:solidFill>
            <a:miter lim="800000"/>
            <a:headEnd/>
            <a:tailEnd/>
          </a:ln>
          <a:effectLst/>
        </p:spPr>
        <p:txBody>
          <a:bodyPr wrap="none" anchor="ctr"/>
          <a:lstStyle/>
          <a:p>
            <a:pPr algn="ctr">
              <a:defRPr/>
            </a:pPr>
            <a:r>
              <a:rPr lang="it-IT" sz="2000" b="1">
                <a:solidFill>
                  <a:schemeClr val="tx2"/>
                </a:solidFill>
                <a:effectLst>
                  <a:outerShdw blurRad="38100" dist="38100" dir="2700000" algn="tl">
                    <a:srgbClr val="000000"/>
                  </a:outerShdw>
                </a:effectLst>
              </a:rPr>
              <a:t>In assenza della relazione sulla gestione, il principio ISA 720B non è applicabile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a:extLst>
              <a:ext uri="{FF2B5EF4-FFF2-40B4-BE49-F238E27FC236}"/>
            </a:extLst>
          </p:cNvPr>
          <p:cNvSpPr>
            <a:spLocks noGrp="1"/>
          </p:cNvSpPr>
          <p:nvPr>
            <p:ph type="sldNum" sz="quarter" idx="12"/>
          </p:nvPr>
        </p:nvSpPr>
        <p:spPr/>
        <p:txBody>
          <a:bodyPr/>
          <a:lstStyle/>
          <a:p>
            <a:pPr>
              <a:defRPr/>
            </a:pPr>
            <a:fld id="{94C281DC-B44B-4BC5-A276-D1A844DC9013}" type="slidenum">
              <a:rPr lang="it-IT"/>
              <a:pPr>
                <a:defRPr/>
              </a:pPr>
              <a:t>29</a:t>
            </a:fld>
            <a:endParaRPr lang="it-IT"/>
          </a:p>
        </p:txBody>
      </p:sp>
      <p:sp>
        <p:nvSpPr>
          <p:cNvPr id="7"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73598551-3608-4B68-9F53-00A70FA9AAE4}" type="slidenum">
              <a:rPr lang="it-IT" sz="1200">
                <a:solidFill>
                  <a:schemeClr val="tx1">
                    <a:tint val="75000"/>
                  </a:schemeClr>
                </a:solidFill>
                <a:latin typeface="+mn-lt"/>
                <a:cs typeface="+mn-cs"/>
              </a:rPr>
              <a:pPr algn="r" fontAlgn="auto">
                <a:spcBef>
                  <a:spcPts val="0"/>
                </a:spcBef>
                <a:spcAft>
                  <a:spcPts val="0"/>
                </a:spcAft>
                <a:defRPr/>
              </a:pPr>
              <a:t>29</a:t>
            </a:fld>
            <a:endParaRPr lang="it-IT" sz="1200">
              <a:solidFill>
                <a:schemeClr val="tx1">
                  <a:tint val="75000"/>
                </a:schemeClr>
              </a:solidFill>
              <a:latin typeface="+mn-lt"/>
              <a:cs typeface="+mn-cs"/>
            </a:endParaRPr>
          </a:p>
        </p:txBody>
      </p:sp>
      <p:sp>
        <p:nvSpPr>
          <p:cNvPr id="43010" name="Rectangle 4"/>
          <p:cNvSpPr>
            <a:spLocks noGrp="1"/>
          </p:cNvSpPr>
          <p:nvPr>
            <p:ph type="title"/>
          </p:nvPr>
        </p:nvSpPr>
        <p:spPr/>
        <p:txBody>
          <a:bodyPr/>
          <a:lstStyle/>
          <a:p>
            <a:pPr eaLnBrk="1" hangingPunct="1"/>
            <a:r>
              <a:rPr lang="it-IT" smtClean="0"/>
              <a:t>Gli obiettivi del revisore</a:t>
            </a:r>
          </a:p>
        </p:txBody>
      </p:sp>
      <p:sp>
        <p:nvSpPr>
          <p:cNvPr id="45061" name="Text Box 5"/>
          <p:cNvSpPr txBox="1">
            <a:spLocks noChangeArrowheads="1"/>
          </p:cNvSpPr>
          <p:nvPr/>
        </p:nvSpPr>
        <p:spPr bwMode="auto">
          <a:xfrm>
            <a:off x="1857375" y="1774825"/>
            <a:ext cx="9429750" cy="1939925"/>
          </a:xfrm>
          <a:prstGeom prst="rect">
            <a:avLst/>
          </a:prstGeom>
          <a:solidFill>
            <a:srgbClr val="CCFFFF">
              <a:alpha val="63000"/>
            </a:srgbClr>
          </a:solidFill>
          <a:ln w="22225">
            <a:solidFill>
              <a:srgbClr val="000080"/>
            </a:solidFill>
            <a:miter lim="800000"/>
            <a:headEnd/>
            <a:tailEnd/>
          </a:ln>
          <a:effectLst/>
        </p:spPr>
        <p:txBody>
          <a:bodyPr>
            <a:spAutoFit/>
          </a:bodyPr>
          <a:lstStyle/>
          <a:p>
            <a:pPr algn="ctr">
              <a:spcBef>
                <a:spcPct val="50000"/>
              </a:spcBef>
              <a:defRPr/>
            </a:pPr>
            <a:r>
              <a:rPr lang="it-IT" sz="2400" b="1">
                <a:solidFill>
                  <a:schemeClr val="tx2"/>
                </a:solidFill>
                <a:effectLst>
                  <a:outerShdw blurRad="38100" dist="38100" dir="2700000" algn="tl">
                    <a:srgbClr val="000000"/>
                  </a:outerShdw>
                </a:effectLst>
              </a:rPr>
              <a:t>FORMARSI UN GIUDIZIO SULLA COERENZA</a:t>
            </a:r>
            <a:r>
              <a:rPr lang="it-IT" sz="2400"/>
              <a:t> con il bilancio </a:t>
            </a:r>
            <a:r>
              <a:rPr lang="it-IT" sz="2400" b="1">
                <a:solidFill>
                  <a:schemeClr val="tx2"/>
                </a:solidFill>
                <a:effectLst>
                  <a:outerShdw blurRad="38100" dist="38100" dir="2700000" algn="tl">
                    <a:srgbClr val="000000"/>
                  </a:outerShdw>
                </a:effectLst>
              </a:rPr>
              <a:t>DELLA RELAZIONE SULLA GESTIONE</a:t>
            </a:r>
            <a:r>
              <a:rPr lang="it-IT" sz="2400"/>
              <a:t> e di alcune specifiche informazioni contenute nella relazione sul governo societario (se predisposta) e sulla loro conformità alle richieste provenienti dalle norme di legge</a:t>
            </a:r>
          </a:p>
        </p:txBody>
      </p:sp>
      <p:sp>
        <p:nvSpPr>
          <p:cNvPr id="43012" name="AutoShape 6"/>
          <p:cNvSpPr>
            <a:spLocks noChangeArrowheads="1"/>
          </p:cNvSpPr>
          <p:nvPr/>
        </p:nvSpPr>
        <p:spPr bwMode="auto">
          <a:xfrm>
            <a:off x="314325" y="1855788"/>
            <a:ext cx="1227138" cy="1377950"/>
          </a:xfrm>
          <a:prstGeom prst="curvedRightArrow">
            <a:avLst>
              <a:gd name="adj1" fmla="val 22458"/>
              <a:gd name="adj2" fmla="val 44916"/>
              <a:gd name="adj3" fmla="val 33333"/>
            </a:avLst>
          </a:prstGeom>
          <a:solidFill>
            <a:schemeClr val="accent1"/>
          </a:solidFill>
          <a:ln w="9525">
            <a:solidFill>
              <a:schemeClr val="tx1"/>
            </a:solidFill>
            <a:miter lim="800000"/>
            <a:headEnd/>
            <a:tailEnd/>
          </a:ln>
        </p:spPr>
        <p:txBody>
          <a:bodyPr wrap="none" anchor="ctr"/>
          <a:lstStyle/>
          <a:p>
            <a:endParaRPr lang="it-IT"/>
          </a:p>
        </p:txBody>
      </p:sp>
      <p:sp>
        <p:nvSpPr>
          <p:cNvPr id="45063" name="Text Box 7"/>
          <p:cNvSpPr txBox="1">
            <a:spLocks noChangeArrowheads="1"/>
          </p:cNvSpPr>
          <p:nvPr/>
        </p:nvSpPr>
        <p:spPr bwMode="auto">
          <a:xfrm>
            <a:off x="1925638" y="4422775"/>
            <a:ext cx="9444037" cy="844550"/>
          </a:xfrm>
          <a:prstGeom prst="rect">
            <a:avLst/>
          </a:prstGeom>
          <a:solidFill>
            <a:srgbClr val="CCFFCC"/>
          </a:solidFill>
          <a:ln w="22225">
            <a:solidFill>
              <a:srgbClr val="008000"/>
            </a:solidFill>
            <a:miter lim="800000"/>
            <a:headEnd/>
            <a:tailEnd/>
          </a:ln>
          <a:effectLst/>
        </p:spPr>
        <p:txBody>
          <a:bodyPr>
            <a:spAutoFit/>
          </a:bodyPr>
          <a:lstStyle/>
          <a:p>
            <a:pPr algn="ctr">
              <a:spcBef>
                <a:spcPct val="50000"/>
              </a:spcBef>
              <a:defRPr/>
            </a:pPr>
            <a:r>
              <a:rPr lang="it-IT" sz="2400" b="1">
                <a:solidFill>
                  <a:srgbClr val="003300"/>
                </a:solidFill>
                <a:effectLst>
                  <a:outerShdw blurRad="38100" dist="38100" dir="2700000" algn="tl">
                    <a:srgbClr val="000000"/>
                  </a:outerShdw>
                </a:effectLst>
              </a:rPr>
              <a:t>ESPRIMERE IL GIUDIZIO SULLA COERENZA</a:t>
            </a:r>
            <a:r>
              <a:rPr lang="it-IT" sz="2400"/>
              <a:t> di cui sopra nella propria relazione</a:t>
            </a:r>
          </a:p>
        </p:txBody>
      </p:sp>
      <p:sp>
        <p:nvSpPr>
          <p:cNvPr id="43014" name="AutoShape 8"/>
          <p:cNvSpPr>
            <a:spLocks noChangeArrowheads="1"/>
          </p:cNvSpPr>
          <p:nvPr/>
        </p:nvSpPr>
        <p:spPr bwMode="auto">
          <a:xfrm>
            <a:off x="287338" y="4121150"/>
            <a:ext cx="1119187" cy="1092200"/>
          </a:xfrm>
          <a:prstGeom prst="curvedRightArrow">
            <a:avLst>
              <a:gd name="adj1" fmla="val 20000"/>
              <a:gd name="adj2" fmla="val 40000"/>
              <a:gd name="adj3" fmla="val 34157"/>
            </a:avLst>
          </a:prstGeom>
          <a:solidFill>
            <a:schemeClr val="accent1"/>
          </a:solidFill>
          <a:ln w="9525">
            <a:solidFill>
              <a:schemeClr val="tx1"/>
            </a:solidFill>
            <a:miter lim="800000"/>
            <a:headEnd/>
            <a:tailEnd/>
          </a:ln>
        </p:spPr>
        <p:txBody>
          <a:bodyPr wrap="none" anchor="ctr"/>
          <a:lstStyle/>
          <a:p>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250CD84D-1B4C-42DE-880F-65EF2F873078}" type="slidenum">
              <a:rPr lang="it-IT"/>
              <a:pPr>
                <a:defRPr/>
              </a:pPr>
              <a:t>3</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FC7B9955-1CAB-4056-9CC4-BF8EA27E340C}" type="slidenum">
              <a:rPr lang="it-IT" sz="1200">
                <a:solidFill>
                  <a:schemeClr val="tx1">
                    <a:tint val="75000"/>
                  </a:schemeClr>
                </a:solidFill>
                <a:latin typeface="+mn-lt"/>
                <a:cs typeface="+mn-cs"/>
              </a:rPr>
              <a:pPr algn="r" fontAlgn="auto">
                <a:spcBef>
                  <a:spcPts val="0"/>
                </a:spcBef>
                <a:spcAft>
                  <a:spcPts val="0"/>
                </a:spcAft>
                <a:defRPr/>
              </a:pPr>
              <a:t>3</a:t>
            </a:fld>
            <a:endParaRPr lang="it-IT" sz="1200">
              <a:solidFill>
                <a:schemeClr val="tx1">
                  <a:tint val="75000"/>
                </a:schemeClr>
              </a:solidFill>
              <a:latin typeface="+mn-lt"/>
              <a:cs typeface="+mn-cs"/>
            </a:endParaRPr>
          </a:p>
        </p:txBody>
      </p:sp>
      <p:sp>
        <p:nvSpPr>
          <p:cNvPr id="16386" name="Titolo 1"/>
          <p:cNvSpPr>
            <a:spLocks noGrp="1"/>
          </p:cNvSpPr>
          <p:nvPr>
            <p:ph type="title"/>
          </p:nvPr>
        </p:nvSpPr>
        <p:spPr/>
        <p:txBody>
          <a:bodyPr/>
          <a:lstStyle/>
          <a:p>
            <a:pPr eaLnBrk="1" hangingPunct="1"/>
            <a:r>
              <a:rPr lang="it-IT" smtClean="0"/>
              <a:t>ISA 710: Le informazioni comparative</a:t>
            </a:r>
          </a:p>
        </p:txBody>
      </p:sp>
      <p:sp>
        <p:nvSpPr>
          <p:cNvPr id="3" name="Segnaposto contenuto 2">
            <a:extLst>
              <a:ext uri="{FF2B5EF4-FFF2-40B4-BE49-F238E27FC236}"/>
            </a:extLst>
          </p:cNvPr>
          <p:cNvSpPr>
            <a:spLocks noGrp="1"/>
          </p:cNvSpPr>
          <p:nvPr>
            <p:ph idx="1"/>
          </p:nvPr>
        </p:nvSpPr>
        <p:spPr/>
        <p:txBody>
          <a:bodyPr rtlCol="0">
            <a:normAutofit/>
          </a:bodyPr>
          <a:lstStyle/>
          <a:p>
            <a:pPr marL="0" indent="0" algn="ctr" eaLnBrk="1" fontAlgn="auto" hangingPunct="1">
              <a:spcAft>
                <a:spcPts val="0"/>
              </a:spcAft>
              <a:buFont typeface="Arial" panose="020B0604020202020204" pitchFamily="34" charset="0"/>
              <a:buNone/>
              <a:defRPr/>
            </a:pPr>
            <a:r>
              <a:rPr lang="it-IT" altLang="it-IT" dirty="0"/>
              <a:t>Il principio ISA ITALIA 710  tratta delle responsabilità del revisore relativamente alle </a:t>
            </a:r>
            <a:r>
              <a:rPr lang="it-IT" altLang="it-IT" b="1" dirty="0">
                <a:solidFill>
                  <a:srgbClr val="FF0000"/>
                </a:solidFill>
                <a:effectLst>
                  <a:outerShdw blurRad="38100" dist="38100" dir="2700000" algn="tl">
                    <a:srgbClr val="000000">
                      <a:alpha val="43137"/>
                    </a:srgbClr>
                  </a:outerShdw>
                </a:effectLst>
              </a:rPr>
              <a:t>informazioni comparative </a:t>
            </a:r>
            <a:r>
              <a:rPr lang="it-IT" altLang="it-IT" dirty="0"/>
              <a:t>nella revisione contabile di bilancio. </a:t>
            </a:r>
          </a:p>
          <a:p>
            <a:pPr marL="0" indent="0" eaLnBrk="1" fontAlgn="auto" hangingPunct="1">
              <a:spcAft>
                <a:spcPts val="0"/>
              </a:spcAft>
              <a:buFont typeface="Arial" panose="020B0604020202020204" pitchFamily="34" charset="0"/>
              <a:buNone/>
              <a:defRPr/>
            </a:pPr>
            <a:endParaRPr lang="it-IT" dirty="0"/>
          </a:p>
          <a:p>
            <a:pPr marL="0" indent="0" eaLnBrk="1" fontAlgn="auto" hangingPunct="1">
              <a:spcAft>
                <a:spcPts val="0"/>
              </a:spcAft>
              <a:buFont typeface="Arial" panose="020B0604020202020204" pitchFamily="34" charset="0"/>
              <a:buNone/>
              <a:defRPr/>
            </a:pPr>
            <a:r>
              <a:rPr lang="it-IT" dirty="0"/>
              <a:t>Cosa si intende per INFORMAZIONI COMPARATIVE?</a:t>
            </a:r>
          </a:p>
          <a:p>
            <a:pPr marL="0" indent="0" algn="just" eaLnBrk="1" fontAlgn="auto" hangingPunct="1">
              <a:spcAft>
                <a:spcPts val="0"/>
              </a:spcAft>
              <a:buFont typeface="Arial" panose="020B0604020202020204" pitchFamily="34" charset="0"/>
              <a:buNone/>
              <a:defRPr/>
            </a:pPr>
            <a:r>
              <a:rPr lang="it-IT" i="1" dirty="0">
                <a:solidFill>
                  <a:schemeClr val="accent1"/>
                </a:solidFill>
              </a:rPr>
              <a:t>«Gli importi e le informazioni inclusi nel bilancio riguardanti uno o più periodi amministrativi precedenti in conformità al quadro normativo sull’informazione finanziaria applicabile.» </a:t>
            </a:r>
          </a:p>
          <a:p>
            <a:pPr marL="0" indent="0" eaLnBrk="1" fontAlgn="auto" hangingPunct="1">
              <a:spcAft>
                <a:spcPts val="0"/>
              </a:spcAft>
              <a:buFont typeface="Arial" panose="020B0604020202020204" pitchFamily="34" charset="0"/>
              <a:buNone/>
              <a:defRPr/>
            </a:pPr>
            <a:endParaRPr lang="it-IT" dirty="0"/>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C1A41F92-1264-4B63-97CC-02D142F8BF90}" type="slidenum">
              <a:rPr lang="it-IT" sz="1200">
                <a:solidFill>
                  <a:schemeClr val="tx1">
                    <a:tint val="75000"/>
                  </a:schemeClr>
                </a:solidFill>
                <a:latin typeface="+mn-lt"/>
                <a:cs typeface="+mn-cs"/>
              </a:rPr>
              <a:pPr algn="r" fontAlgn="auto">
                <a:spcBef>
                  <a:spcPts val="0"/>
                </a:spcBef>
                <a:spcAft>
                  <a:spcPts val="0"/>
                </a:spcAft>
                <a:defRPr/>
              </a:pPr>
              <a:t>3</a:t>
            </a:fld>
            <a:endParaRPr lang="it-IT" sz="1200">
              <a:solidFill>
                <a:schemeClr val="tx1">
                  <a:tint val="75000"/>
                </a:schemeClr>
              </a:solidFill>
              <a:latin typeface="+mn-lt"/>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a:extLst>
              <a:ext uri="{FF2B5EF4-FFF2-40B4-BE49-F238E27FC236}"/>
            </a:extLst>
          </p:cNvPr>
          <p:cNvSpPr>
            <a:spLocks noGrp="1"/>
          </p:cNvSpPr>
          <p:nvPr>
            <p:ph type="sldNum" sz="quarter" idx="12"/>
          </p:nvPr>
        </p:nvSpPr>
        <p:spPr/>
        <p:txBody>
          <a:bodyPr/>
          <a:lstStyle/>
          <a:p>
            <a:pPr>
              <a:defRPr/>
            </a:pPr>
            <a:fld id="{5B828F69-BA19-4BFD-B948-D690C72065F3}" type="slidenum">
              <a:rPr lang="it-IT"/>
              <a:pPr>
                <a:defRPr/>
              </a:pPr>
              <a:t>30</a:t>
            </a:fld>
            <a:endParaRPr lang="it-IT"/>
          </a:p>
        </p:txBody>
      </p:sp>
      <p:sp>
        <p:nvSpPr>
          <p:cNvPr id="6"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2390938A-A846-4011-895D-4DD540CD1F4D}" type="slidenum">
              <a:rPr lang="it-IT" sz="1200">
                <a:solidFill>
                  <a:schemeClr val="tx1">
                    <a:tint val="75000"/>
                  </a:schemeClr>
                </a:solidFill>
                <a:latin typeface="+mn-lt"/>
                <a:cs typeface="+mn-cs"/>
              </a:rPr>
              <a:pPr algn="r" fontAlgn="auto">
                <a:spcBef>
                  <a:spcPts val="0"/>
                </a:spcBef>
                <a:spcAft>
                  <a:spcPts val="0"/>
                </a:spcAft>
                <a:defRPr/>
              </a:pPr>
              <a:t>30</a:t>
            </a:fld>
            <a:endParaRPr lang="it-IT" sz="1200">
              <a:solidFill>
                <a:schemeClr val="tx1">
                  <a:tint val="75000"/>
                </a:schemeClr>
              </a:solidFill>
              <a:latin typeface="+mn-lt"/>
              <a:cs typeface="+mn-cs"/>
            </a:endParaRPr>
          </a:p>
        </p:txBody>
      </p:sp>
      <p:sp>
        <p:nvSpPr>
          <p:cNvPr id="47108" name="Text Box 4"/>
          <p:cNvSpPr txBox="1">
            <a:spLocks noChangeArrowheads="1"/>
          </p:cNvSpPr>
          <p:nvPr/>
        </p:nvSpPr>
        <p:spPr bwMode="auto">
          <a:xfrm>
            <a:off x="2006600" y="1173163"/>
            <a:ext cx="9648825" cy="1574800"/>
          </a:xfrm>
          <a:prstGeom prst="rect">
            <a:avLst/>
          </a:prstGeom>
          <a:solidFill>
            <a:srgbClr val="FF99CC">
              <a:alpha val="39999"/>
            </a:srgbClr>
          </a:solidFill>
          <a:ln w="22225">
            <a:solidFill>
              <a:srgbClr val="800080"/>
            </a:solidFill>
            <a:miter lim="800000"/>
            <a:headEnd/>
            <a:tailEnd/>
          </a:ln>
          <a:effectLst/>
        </p:spPr>
        <p:txBody>
          <a:bodyPr>
            <a:spAutoFit/>
          </a:bodyPr>
          <a:lstStyle/>
          <a:p>
            <a:pPr algn="ctr">
              <a:spcBef>
                <a:spcPct val="50000"/>
              </a:spcBef>
              <a:defRPr/>
            </a:pPr>
            <a:r>
              <a:rPr lang="it-IT" sz="2400" b="1">
                <a:solidFill>
                  <a:schemeClr val="folHlink"/>
                </a:solidFill>
                <a:effectLst>
                  <a:outerShdw blurRad="38100" dist="38100" dir="2700000" algn="tl">
                    <a:srgbClr val="000000"/>
                  </a:outerShdw>
                </a:effectLst>
              </a:rPr>
              <a:t>CONSIDERARE L’ESISTENZA DI EVENTUALI ERRORI SIGNIFICATIVI</a:t>
            </a:r>
            <a:r>
              <a:rPr lang="it-IT" sz="2400"/>
              <a:t> nella relazione sulla gestione e in alcune specifiche informazioni contenute nella relazione sul governo societario (se predisposta), sulla base di quanto emerso nel corso della revisione.</a:t>
            </a:r>
          </a:p>
        </p:txBody>
      </p:sp>
      <p:sp>
        <p:nvSpPr>
          <p:cNvPr id="44035" name="AutoShape 5"/>
          <p:cNvSpPr>
            <a:spLocks noChangeArrowheads="1"/>
          </p:cNvSpPr>
          <p:nvPr/>
        </p:nvSpPr>
        <p:spPr bwMode="auto">
          <a:xfrm>
            <a:off x="231775" y="1404938"/>
            <a:ext cx="1446213" cy="887412"/>
          </a:xfrm>
          <a:prstGeom prst="curvedRightArrow">
            <a:avLst>
              <a:gd name="adj1" fmla="val 20000"/>
              <a:gd name="adj2" fmla="val 40000"/>
              <a:gd name="adj3" fmla="val 54323"/>
            </a:avLst>
          </a:prstGeom>
          <a:solidFill>
            <a:srgbClr val="FF99CC"/>
          </a:solidFill>
          <a:ln w="9525">
            <a:solidFill>
              <a:schemeClr val="tx1"/>
            </a:solidFill>
            <a:miter lim="800000"/>
            <a:headEnd/>
            <a:tailEnd/>
          </a:ln>
        </p:spPr>
        <p:txBody>
          <a:bodyPr wrap="none" anchor="ctr"/>
          <a:lstStyle/>
          <a:p>
            <a:endParaRPr lang="it-IT"/>
          </a:p>
        </p:txBody>
      </p:sp>
      <p:sp>
        <p:nvSpPr>
          <p:cNvPr id="47110" name="Text Box 6"/>
          <p:cNvSpPr txBox="1">
            <a:spLocks noChangeArrowheads="1"/>
          </p:cNvSpPr>
          <p:nvPr/>
        </p:nvSpPr>
        <p:spPr bwMode="auto">
          <a:xfrm>
            <a:off x="1979613" y="3330575"/>
            <a:ext cx="9688512" cy="1209675"/>
          </a:xfrm>
          <a:prstGeom prst="rect">
            <a:avLst/>
          </a:prstGeom>
          <a:solidFill>
            <a:srgbClr val="FFCC99"/>
          </a:solidFill>
          <a:ln w="22225">
            <a:solidFill>
              <a:srgbClr val="993300"/>
            </a:solidFill>
            <a:miter lim="800000"/>
            <a:headEnd/>
            <a:tailEnd/>
          </a:ln>
          <a:effectLst/>
        </p:spPr>
        <p:txBody>
          <a:bodyPr>
            <a:spAutoFit/>
          </a:bodyPr>
          <a:lstStyle/>
          <a:p>
            <a:pPr algn="ctr">
              <a:spcBef>
                <a:spcPct val="50000"/>
              </a:spcBef>
              <a:defRPr/>
            </a:pPr>
            <a:r>
              <a:rPr lang="it-IT" sz="2400" b="1">
                <a:solidFill>
                  <a:srgbClr val="FF0000"/>
                </a:solidFill>
                <a:effectLst>
                  <a:outerShdw blurRad="38100" dist="38100" dir="2700000" algn="tl">
                    <a:srgbClr val="000000"/>
                  </a:outerShdw>
                </a:effectLst>
              </a:rPr>
              <a:t>RILASCIARE UNA DICHIARAZIONE SUGLI EVENTUALI ERRORI SIGNIFICATIVI</a:t>
            </a:r>
            <a:r>
              <a:rPr lang="it-IT" sz="2400"/>
              <a:t> nella propria relazione di revisione, fornendo indicazioni sulla natura di tali errori, se presenti.</a:t>
            </a:r>
          </a:p>
        </p:txBody>
      </p:sp>
      <p:sp>
        <p:nvSpPr>
          <p:cNvPr id="44037" name="AutoShape 7"/>
          <p:cNvSpPr>
            <a:spLocks noChangeArrowheads="1"/>
          </p:cNvSpPr>
          <p:nvPr/>
        </p:nvSpPr>
        <p:spPr bwMode="auto">
          <a:xfrm>
            <a:off x="355600" y="3357563"/>
            <a:ext cx="1158875" cy="914400"/>
          </a:xfrm>
          <a:prstGeom prst="curvedRightArrow">
            <a:avLst>
              <a:gd name="adj1" fmla="val 20000"/>
              <a:gd name="adj2" fmla="val 40000"/>
              <a:gd name="adj3" fmla="val 42245"/>
            </a:avLst>
          </a:prstGeom>
          <a:solidFill>
            <a:srgbClr val="FF9900"/>
          </a:solidFill>
          <a:ln w="9525">
            <a:solidFill>
              <a:schemeClr val="tx1"/>
            </a:solidFill>
            <a:miter lim="800000"/>
            <a:headEnd/>
            <a:tailEnd/>
          </a:ln>
        </p:spPr>
        <p:txBody>
          <a:bodyPr wrap="none" anchor="ctr"/>
          <a:lstStyle/>
          <a:p>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extLst>
          </p:cNvPr>
          <p:cNvSpPr>
            <a:spLocks noGrp="1"/>
          </p:cNvSpPr>
          <p:nvPr>
            <p:ph type="sldNum" sz="quarter" idx="12"/>
          </p:nvPr>
        </p:nvSpPr>
        <p:spPr/>
        <p:txBody>
          <a:bodyPr/>
          <a:lstStyle/>
          <a:p>
            <a:pPr>
              <a:defRPr/>
            </a:pPr>
            <a:fld id="{23729FC0-9E7C-4406-BB7C-D813CB686BF4}" type="slidenum">
              <a:rPr lang="it-IT"/>
              <a:pPr>
                <a:defRPr/>
              </a:pPr>
              <a:t>31</a:t>
            </a:fld>
            <a:endParaRPr lang="it-IT"/>
          </a:p>
        </p:txBody>
      </p:sp>
      <p:sp>
        <p:nvSpPr>
          <p:cNvPr id="4"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F0EACA3C-A141-43B8-BB64-8F9F60515422}" type="slidenum">
              <a:rPr lang="it-IT" sz="1200">
                <a:solidFill>
                  <a:schemeClr val="tx1">
                    <a:tint val="75000"/>
                  </a:schemeClr>
                </a:solidFill>
                <a:latin typeface="+mn-lt"/>
                <a:cs typeface="+mn-cs"/>
              </a:rPr>
              <a:pPr algn="r" fontAlgn="auto">
                <a:spcBef>
                  <a:spcPts val="0"/>
                </a:spcBef>
                <a:spcAft>
                  <a:spcPts val="0"/>
                </a:spcAft>
                <a:defRPr/>
              </a:pPr>
              <a:t>31</a:t>
            </a:fld>
            <a:endParaRPr lang="it-IT" sz="1200">
              <a:solidFill>
                <a:schemeClr val="tx1">
                  <a:tint val="75000"/>
                </a:schemeClr>
              </a:solidFill>
              <a:latin typeface="+mn-lt"/>
              <a:cs typeface="+mn-cs"/>
            </a:endParaRPr>
          </a:p>
        </p:txBody>
      </p:sp>
      <p:sp>
        <p:nvSpPr>
          <p:cNvPr id="45058" name="Rectangle 2"/>
          <p:cNvSpPr>
            <a:spLocks noGrp="1"/>
          </p:cNvSpPr>
          <p:nvPr>
            <p:ph type="title"/>
          </p:nvPr>
        </p:nvSpPr>
        <p:spPr/>
        <p:txBody>
          <a:bodyPr/>
          <a:lstStyle/>
          <a:p>
            <a:pPr eaLnBrk="1" hangingPunct="1"/>
            <a:r>
              <a:rPr lang="it-IT" smtClean="0"/>
              <a:t>Alcune definizioni:</a:t>
            </a:r>
          </a:p>
        </p:txBody>
      </p:sp>
      <p:sp>
        <p:nvSpPr>
          <p:cNvPr id="48131" name="Rectangle 3"/>
          <p:cNvSpPr>
            <a:spLocks noGrp="1"/>
          </p:cNvSpPr>
          <p:nvPr>
            <p:ph type="body" idx="1"/>
          </p:nvPr>
        </p:nvSpPr>
        <p:spPr/>
        <p:txBody>
          <a:bodyPr/>
          <a:lstStyle/>
          <a:p>
            <a:pPr eaLnBrk="1" hangingPunct="1">
              <a:defRPr/>
            </a:pPr>
            <a:r>
              <a:rPr lang="it-IT" sz="3200" b="1" smtClean="0">
                <a:solidFill>
                  <a:srgbClr val="FF0000"/>
                </a:solidFill>
                <a:effectLst>
                  <a:outerShdw blurRad="38100" dist="38100" dir="2700000" algn="tl">
                    <a:srgbClr val="C0C0C0"/>
                  </a:outerShdw>
                </a:effectLst>
              </a:rPr>
              <a:t>INCOERENZA </a:t>
            </a:r>
            <a:r>
              <a:rPr lang="it-IT" sz="3200" smtClean="0">
                <a:sym typeface="Wingdings" pitchFamily="2" charset="2"/>
              </a:rPr>
              <a:t> si tratta della presenza di informazioni nella relazione sulla gestione o nella relazione sul governo societario che contraddicono quelle contenute nel bilancio.</a:t>
            </a:r>
          </a:p>
          <a:p>
            <a:pPr eaLnBrk="1" hangingPunct="1">
              <a:buFont typeface="Arial" charset="0"/>
              <a:buNone/>
              <a:defRPr/>
            </a:pPr>
            <a:endParaRPr lang="it-IT" sz="3200" smtClean="0">
              <a:sym typeface="Wingdings" pitchFamily="2" charset="2"/>
            </a:endParaRPr>
          </a:p>
          <a:p>
            <a:pPr eaLnBrk="1" hangingPunct="1">
              <a:defRPr/>
            </a:pPr>
            <a:r>
              <a:rPr lang="it-IT" sz="3200" b="1" smtClean="0">
                <a:solidFill>
                  <a:schemeClr val="tx2"/>
                </a:solidFill>
                <a:effectLst>
                  <a:outerShdw blurRad="38100" dist="38100" dir="2700000" algn="tl">
                    <a:srgbClr val="C0C0C0"/>
                  </a:outerShdw>
                </a:effectLst>
              </a:rPr>
              <a:t>INCOERENZA SIGNIFICATIVA</a:t>
            </a:r>
            <a:r>
              <a:rPr lang="it-IT" sz="3200" smtClean="0"/>
              <a:t> </a:t>
            </a:r>
            <a:r>
              <a:rPr lang="it-IT" sz="3200" smtClean="0">
                <a:sym typeface="Wingdings" pitchFamily="2" charset="2"/>
              </a:rPr>
              <a:t> ci si riferisce ad una incoerenza che, singolarmente o con altre, potrebbe influenzare le decisioni economiche che gli utilizzatori del bilancio assumono sulla base del bilancio stesso.</a:t>
            </a:r>
          </a:p>
          <a:p>
            <a:pPr eaLnBrk="1" hangingPunct="1">
              <a:buFont typeface="Arial" charset="0"/>
              <a:buNone/>
              <a:defRPr/>
            </a:pPr>
            <a:endParaRPr lang="it-IT" sz="32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extLst>
          </p:cNvPr>
          <p:cNvSpPr>
            <a:spLocks noGrp="1"/>
          </p:cNvSpPr>
          <p:nvPr>
            <p:ph type="sldNum" sz="quarter" idx="12"/>
          </p:nvPr>
        </p:nvSpPr>
        <p:spPr/>
        <p:txBody>
          <a:bodyPr/>
          <a:lstStyle/>
          <a:p>
            <a:pPr>
              <a:defRPr/>
            </a:pPr>
            <a:fld id="{B343C77C-46ED-40F3-B834-2F02DA6F9C63}" type="slidenum">
              <a:rPr lang="it-IT"/>
              <a:pPr>
                <a:defRPr/>
              </a:pPr>
              <a:t>32</a:t>
            </a:fld>
            <a:endParaRPr lang="it-IT"/>
          </a:p>
        </p:txBody>
      </p:sp>
      <p:sp>
        <p:nvSpPr>
          <p:cNvPr id="4"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76782460-3C50-4C05-80CE-2E70BEABBB97}" type="slidenum">
              <a:rPr lang="it-IT" sz="1200">
                <a:solidFill>
                  <a:schemeClr val="tx1">
                    <a:tint val="75000"/>
                  </a:schemeClr>
                </a:solidFill>
                <a:latin typeface="+mn-lt"/>
                <a:cs typeface="+mn-cs"/>
              </a:rPr>
              <a:pPr algn="r" fontAlgn="auto">
                <a:spcBef>
                  <a:spcPts val="0"/>
                </a:spcBef>
                <a:spcAft>
                  <a:spcPts val="0"/>
                </a:spcAft>
                <a:defRPr/>
              </a:pPr>
              <a:t>32</a:t>
            </a:fld>
            <a:endParaRPr lang="it-IT" sz="1200">
              <a:solidFill>
                <a:schemeClr val="tx1">
                  <a:tint val="75000"/>
                </a:schemeClr>
              </a:solidFill>
              <a:latin typeface="+mn-lt"/>
              <a:cs typeface="+mn-cs"/>
            </a:endParaRPr>
          </a:p>
        </p:txBody>
      </p:sp>
      <p:sp>
        <p:nvSpPr>
          <p:cNvPr id="46082" name="Rectangle 2"/>
          <p:cNvSpPr>
            <a:spLocks noGrp="1"/>
          </p:cNvSpPr>
          <p:nvPr>
            <p:ph type="title"/>
          </p:nvPr>
        </p:nvSpPr>
        <p:spPr/>
        <p:txBody>
          <a:bodyPr/>
          <a:lstStyle/>
          <a:p>
            <a:pPr eaLnBrk="1" hangingPunct="1"/>
            <a:endParaRPr lang="it-IT" smtClean="0"/>
          </a:p>
        </p:txBody>
      </p:sp>
      <p:sp>
        <p:nvSpPr>
          <p:cNvPr id="49155" name="Rectangle 3"/>
          <p:cNvSpPr>
            <a:spLocks noGrp="1"/>
          </p:cNvSpPr>
          <p:nvPr>
            <p:ph type="body" idx="1"/>
          </p:nvPr>
        </p:nvSpPr>
        <p:spPr>
          <a:xfrm>
            <a:off x="838200" y="857250"/>
            <a:ext cx="10515600" cy="5319713"/>
          </a:xfrm>
        </p:spPr>
        <p:txBody>
          <a:bodyPr/>
          <a:lstStyle/>
          <a:p>
            <a:pPr eaLnBrk="1" hangingPunct="1">
              <a:defRPr/>
            </a:pPr>
            <a:r>
              <a:rPr lang="it-IT" b="1" smtClean="0">
                <a:solidFill>
                  <a:schemeClr val="tx2"/>
                </a:solidFill>
                <a:effectLst>
                  <a:outerShdw blurRad="38100" dist="38100" dir="2700000" algn="tl">
                    <a:srgbClr val="C0C0C0"/>
                  </a:outerShdw>
                </a:effectLst>
              </a:rPr>
              <a:t>MANCANZA DI CONFORMITA’</a:t>
            </a:r>
            <a:r>
              <a:rPr lang="it-IT" smtClean="0"/>
              <a:t> </a:t>
            </a:r>
            <a:r>
              <a:rPr lang="it-IT" smtClean="0">
                <a:sym typeface="Wingdings" pitchFamily="2" charset="2"/>
              </a:rPr>
              <a:t> indica l’assenza, nella relazione sulla gestione o nella relazione sul governo societario, delle informazioni richieste dalla legge</a:t>
            </a:r>
          </a:p>
          <a:p>
            <a:pPr eaLnBrk="1" hangingPunct="1">
              <a:defRPr/>
            </a:pPr>
            <a:endParaRPr lang="it-IT" smtClean="0">
              <a:sym typeface="Wingdings" pitchFamily="2" charset="2"/>
            </a:endParaRPr>
          </a:p>
          <a:p>
            <a:pPr eaLnBrk="1" hangingPunct="1">
              <a:defRPr/>
            </a:pPr>
            <a:r>
              <a:rPr lang="it-IT" smtClean="0">
                <a:sym typeface="Wingdings" pitchFamily="2" charset="2"/>
              </a:rPr>
              <a:t>ERRORE  indica la presenza di informazioni ritenute dal revisore non correttamente rappresentate (contraddittorie o non concordanti) rispetto alla conoscenza e comprensione che ha dell’impresa</a:t>
            </a:r>
          </a:p>
          <a:p>
            <a:pPr eaLnBrk="1" hangingPunct="1">
              <a:defRPr/>
            </a:pPr>
            <a:endParaRPr lang="it-IT" smtClean="0">
              <a:sym typeface="Wingdings" pitchFamily="2" charset="2"/>
            </a:endParaRPr>
          </a:p>
          <a:p>
            <a:pPr eaLnBrk="1" hangingPunct="1">
              <a:defRPr/>
            </a:pPr>
            <a:r>
              <a:rPr lang="it-IT" smtClean="0">
                <a:sym typeface="Wingdings" pitchFamily="2" charset="2"/>
              </a:rPr>
              <a:t>ERRORE SIGNIFICATIVO  indica un errore che, singolarmente o con altri, potrebbe influenzare le decisioni economiche che gli utilizzatori del bilancio stesso assumono sulla base del bilancio stesso</a:t>
            </a:r>
            <a:endParaRPr lang="it-IT"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a:extLst>
              <a:ext uri="{FF2B5EF4-FFF2-40B4-BE49-F238E27FC236}"/>
            </a:extLst>
          </p:cNvPr>
          <p:cNvSpPr>
            <a:spLocks noGrp="1"/>
          </p:cNvSpPr>
          <p:nvPr>
            <p:ph type="sldNum" sz="quarter" idx="12"/>
          </p:nvPr>
        </p:nvSpPr>
        <p:spPr/>
        <p:txBody>
          <a:bodyPr/>
          <a:lstStyle/>
          <a:p>
            <a:pPr>
              <a:defRPr/>
            </a:pPr>
            <a:fld id="{09EFCC7D-41D3-4267-9B32-E3EEF07417B5}" type="slidenum">
              <a:rPr lang="it-IT"/>
              <a:pPr>
                <a:defRPr/>
              </a:pPr>
              <a:t>33</a:t>
            </a:fld>
            <a:endParaRPr lang="it-IT"/>
          </a:p>
        </p:txBody>
      </p:sp>
      <p:sp>
        <p:nvSpPr>
          <p:cNvPr id="7"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0DD0436C-0FFD-4157-B56C-AF77CDEF23BA}" type="slidenum">
              <a:rPr lang="it-IT" sz="1200">
                <a:solidFill>
                  <a:schemeClr val="tx1">
                    <a:tint val="75000"/>
                  </a:schemeClr>
                </a:solidFill>
                <a:latin typeface="+mn-lt"/>
                <a:cs typeface="+mn-cs"/>
              </a:rPr>
              <a:pPr algn="r" fontAlgn="auto">
                <a:spcBef>
                  <a:spcPts val="0"/>
                </a:spcBef>
                <a:spcAft>
                  <a:spcPts val="0"/>
                </a:spcAft>
                <a:defRPr/>
              </a:pPr>
              <a:t>33</a:t>
            </a:fld>
            <a:endParaRPr lang="it-IT" sz="1200">
              <a:solidFill>
                <a:schemeClr val="tx1">
                  <a:tint val="75000"/>
                </a:schemeClr>
              </a:solidFill>
              <a:latin typeface="+mn-lt"/>
              <a:cs typeface="+mn-cs"/>
            </a:endParaRPr>
          </a:p>
        </p:txBody>
      </p:sp>
      <p:sp>
        <p:nvSpPr>
          <p:cNvPr id="50180" name="Rectangle 4"/>
          <p:cNvSpPr>
            <a:spLocks noChangeArrowheads="1"/>
          </p:cNvSpPr>
          <p:nvPr/>
        </p:nvSpPr>
        <p:spPr bwMode="auto">
          <a:xfrm>
            <a:off x="558800" y="641350"/>
            <a:ext cx="10863263" cy="873125"/>
          </a:xfrm>
          <a:prstGeom prst="rect">
            <a:avLst/>
          </a:prstGeom>
          <a:solidFill>
            <a:srgbClr val="99CCFF"/>
          </a:solidFill>
          <a:ln w="15875">
            <a:solidFill>
              <a:schemeClr val="tx1"/>
            </a:solidFill>
            <a:miter lim="800000"/>
            <a:headEnd/>
            <a:tailEnd/>
          </a:ln>
          <a:effectLst/>
        </p:spPr>
        <p:txBody>
          <a:bodyPr wrap="none" anchor="ctr"/>
          <a:lstStyle/>
          <a:p>
            <a:pPr algn="ctr">
              <a:defRPr/>
            </a:pPr>
            <a:r>
              <a:rPr lang="it-IT" sz="2400" b="1">
                <a:solidFill>
                  <a:schemeClr val="tx2"/>
                </a:solidFill>
                <a:effectLst>
                  <a:outerShdw blurRad="38100" dist="38100" dir="2700000" algn="tl">
                    <a:srgbClr val="000000"/>
                  </a:outerShdw>
                </a:effectLst>
              </a:rPr>
              <a:t>IL REVISORE DEVE ACQUISIRE UNA COMPRENSIONE GENERALE SU:</a:t>
            </a:r>
          </a:p>
        </p:txBody>
      </p:sp>
      <p:sp>
        <p:nvSpPr>
          <p:cNvPr id="50181" name="Text Box 5"/>
          <p:cNvSpPr txBox="1">
            <a:spLocks noChangeArrowheads="1"/>
          </p:cNvSpPr>
          <p:nvPr/>
        </p:nvSpPr>
        <p:spPr bwMode="auto">
          <a:xfrm>
            <a:off x="3043238" y="1855788"/>
            <a:ext cx="8353425" cy="1187450"/>
          </a:xfrm>
          <a:prstGeom prst="rect">
            <a:avLst/>
          </a:prstGeom>
          <a:noFill/>
          <a:ln w="9525">
            <a:noFill/>
            <a:miter lim="800000"/>
            <a:headEnd/>
            <a:tailEnd/>
          </a:ln>
          <a:effectLst/>
        </p:spPr>
        <p:txBody>
          <a:bodyPr>
            <a:spAutoFit/>
          </a:bodyPr>
          <a:lstStyle/>
          <a:p>
            <a:pPr>
              <a:spcBef>
                <a:spcPct val="50000"/>
              </a:spcBef>
              <a:defRPr/>
            </a:pPr>
            <a:r>
              <a:rPr lang="it-IT" sz="2400" b="1">
                <a:solidFill>
                  <a:schemeClr val="tx2"/>
                </a:solidFill>
                <a:effectLst>
                  <a:outerShdw blurRad="38100" dist="38100" dir="2700000" algn="tl">
                    <a:srgbClr val="C0C0C0"/>
                  </a:outerShdw>
                </a:effectLst>
              </a:rPr>
              <a:t>LE NORME DI LEGGE</a:t>
            </a:r>
            <a:r>
              <a:rPr lang="it-IT" sz="2400"/>
              <a:t> relative alla relazione sulla gestione e alla relazione sul governo societario applicabili all’impresa e al settore di attività in cui opera</a:t>
            </a:r>
          </a:p>
        </p:txBody>
      </p:sp>
      <p:sp>
        <p:nvSpPr>
          <p:cNvPr id="47108" name="AutoShape 6"/>
          <p:cNvSpPr>
            <a:spLocks noChangeArrowheads="1"/>
          </p:cNvSpPr>
          <p:nvPr/>
        </p:nvSpPr>
        <p:spPr bwMode="auto">
          <a:xfrm>
            <a:off x="695325" y="1965325"/>
            <a:ext cx="1843088" cy="641350"/>
          </a:xfrm>
          <a:prstGeom prst="rightArrow">
            <a:avLst>
              <a:gd name="adj1" fmla="val 50000"/>
              <a:gd name="adj2" fmla="val 71844"/>
            </a:avLst>
          </a:prstGeom>
          <a:solidFill>
            <a:schemeClr val="accent1">
              <a:alpha val="47058"/>
            </a:schemeClr>
          </a:solidFill>
          <a:ln w="9525">
            <a:solidFill>
              <a:schemeClr val="tx1"/>
            </a:solidFill>
            <a:miter lim="800000"/>
            <a:headEnd/>
            <a:tailEnd/>
          </a:ln>
        </p:spPr>
        <p:txBody>
          <a:bodyPr wrap="none" anchor="ctr"/>
          <a:lstStyle/>
          <a:p>
            <a:endParaRPr lang="it-IT"/>
          </a:p>
        </p:txBody>
      </p:sp>
      <p:sp>
        <p:nvSpPr>
          <p:cNvPr id="47109" name="AutoShape 7"/>
          <p:cNvSpPr>
            <a:spLocks noChangeArrowheads="1"/>
          </p:cNvSpPr>
          <p:nvPr/>
        </p:nvSpPr>
        <p:spPr bwMode="auto">
          <a:xfrm>
            <a:off x="677863" y="3914775"/>
            <a:ext cx="1843087" cy="641350"/>
          </a:xfrm>
          <a:prstGeom prst="rightArrow">
            <a:avLst>
              <a:gd name="adj1" fmla="val 50000"/>
              <a:gd name="adj2" fmla="val 71844"/>
            </a:avLst>
          </a:prstGeom>
          <a:solidFill>
            <a:schemeClr val="accent1">
              <a:alpha val="47058"/>
            </a:schemeClr>
          </a:solidFill>
          <a:ln w="9525">
            <a:solidFill>
              <a:schemeClr val="tx1"/>
            </a:solidFill>
            <a:miter lim="800000"/>
            <a:headEnd/>
            <a:tailEnd/>
          </a:ln>
        </p:spPr>
        <p:txBody>
          <a:bodyPr wrap="none" anchor="ctr"/>
          <a:lstStyle/>
          <a:p>
            <a:endParaRPr lang="it-IT"/>
          </a:p>
        </p:txBody>
      </p:sp>
      <p:sp>
        <p:nvSpPr>
          <p:cNvPr id="50185" name="Text Box 9"/>
          <p:cNvSpPr txBox="1">
            <a:spLocks noChangeArrowheads="1"/>
          </p:cNvSpPr>
          <p:nvPr/>
        </p:nvSpPr>
        <p:spPr bwMode="auto">
          <a:xfrm>
            <a:off x="3019425" y="3649663"/>
            <a:ext cx="8353425" cy="1187450"/>
          </a:xfrm>
          <a:prstGeom prst="rect">
            <a:avLst/>
          </a:prstGeom>
          <a:noFill/>
          <a:ln w="9525">
            <a:noFill/>
            <a:miter lim="800000"/>
            <a:headEnd/>
            <a:tailEnd/>
          </a:ln>
          <a:effectLst/>
        </p:spPr>
        <p:txBody>
          <a:bodyPr>
            <a:spAutoFit/>
          </a:bodyPr>
          <a:lstStyle/>
          <a:p>
            <a:pPr>
              <a:spcBef>
                <a:spcPct val="50000"/>
              </a:spcBef>
              <a:defRPr/>
            </a:pPr>
            <a:r>
              <a:rPr lang="it-IT" sz="2400" b="1">
                <a:solidFill>
                  <a:schemeClr val="tx2"/>
                </a:solidFill>
                <a:effectLst>
                  <a:outerShdw blurRad="38100" dist="38100" dir="2700000" algn="tl">
                    <a:srgbClr val="C0C0C0"/>
                  </a:outerShdw>
                </a:effectLst>
              </a:rPr>
              <a:t>LE MODALITA’</a:t>
            </a:r>
            <a:r>
              <a:rPr lang="it-IT" sz="2400"/>
              <a:t> con cui l’impresa rispetta tali norme nella redazione della relazione sulla gestione e sulla relazione sul governo societario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a:extLst>
              <a:ext uri="{FF2B5EF4-FFF2-40B4-BE49-F238E27FC236}"/>
            </a:extLst>
          </p:cNvPr>
          <p:cNvSpPr>
            <a:spLocks noGrp="1"/>
          </p:cNvSpPr>
          <p:nvPr>
            <p:ph type="sldNum" sz="quarter" idx="12"/>
          </p:nvPr>
        </p:nvSpPr>
        <p:spPr/>
        <p:txBody>
          <a:bodyPr/>
          <a:lstStyle/>
          <a:p>
            <a:pPr>
              <a:defRPr/>
            </a:pPr>
            <a:fld id="{DACA00A3-9E79-49FA-8C1A-5DEF1FE93B76}" type="slidenum">
              <a:rPr lang="it-IT"/>
              <a:pPr>
                <a:defRPr/>
              </a:pPr>
              <a:t>34</a:t>
            </a:fld>
            <a:endParaRPr lang="it-IT"/>
          </a:p>
        </p:txBody>
      </p:sp>
      <p:sp>
        <p:nvSpPr>
          <p:cNvPr id="8"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22BEA587-78BF-41FE-B9C7-71ED8F80499F}" type="slidenum">
              <a:rPr lang="it-IT" sz="1200">
                <a:solidFill>
                  <a:schemeClr val="tx1">
                    <a:tint val="75000"/>
                  </a:schemeClr>
                </a:solidFill>
                <a:latin typeface="+mn-lt"/>
                <a:cs typeface="+mn-cs"/>
              </a:rPr>
              <a:pPr algn="r" fontAlgn="auto">
                <a:spcBef>
                  <a:spcPts val="0"/>
                </a:spcBef>
                <a:spcAft>
                  <a:spcPts val="0"/>
                </a:spcAft>
                <a:defRPr/>
              </a:pPr>
              <a:t>34</a:t>
            </a:fld>
            <a:endParaRPr lang="it-IT" sz="1200">
              <a:solidFill>
                <a:schemeClr val="tx1">
                  <a:tint val="75000"/>
                </a:schemeClr>
              </a:solidFill>
              <a:latin typeface="+mn-lt"/>
              <a:cs typeface="+mn-cs"/>
            </a:endParaRPr>
          </a:p>
        </p:txBody>
      </p:sp>
      <p:sp>
        <p:nvSpPr>
          <p:cNvPr id="51204" name="Rectangle 4"/>
          <p:cNvSpPr>
            <a:spLocks noChangeArrowheads="1"/>
          </p:cNvSpPr>
          <p:nvPr/>
        </p:nvSpPr>
        <p:spPr bwMode="auto">
          <a:xfrm>
            <a:off x="654050" y="627063"/>
            <a:ext cx="4464050" cy="614362"/>
          </a:xfrm>
          <a:prstGeom prst="rect">
            <a:avLst/>
          </a:prstGeom>
          <a:solidFill>
            <a:srgbClr val="FF99CC">
              <a:alpha val="59000"/>
            </a:srgbClr>
          </a:solidFill>
          <a:ln w="9525">
            <a:solidFill>
              <a:schemeClr val="tx1"/>
            </a:solidFill>
            <a:miter lim="800000"/>
            <a:headEnd/>
            <a:tailEnd/>
          </a:ln>
          <a:effectLst/>
        </p:spPr>
        <p:txBody>
          <a:bodyPr wrap="none" anchor="ctr"/>
          <a:lstStyle/>
          <a:p>
            <a:pPr algn="ctr">
              <a:defRPr/>
            </a:pPr>
            <a:r>
              <a:rPr lang="it-IT" sz="2000" b="1">
                <a:solidFill>
                  <a:srgbClr val="FF0066"/>
                </a:solidFill>
                <a:effectLst>
                  <a:outerShdw blurRad="38100" dist="38100" dir="2700000" algn="tl">
                    <a:srgbClr val="000000"/>
                  </a:outerShdw>
                </a:effectLst>
              </a:rPr>
              <a:t>VERIFICA DELLA COERENZA</a:t>
            </a:r>
          </a:p>
        </p:txBody>
      </p:sp>
      <p:sp>
        <p:nvSpPr>
          <p:cNvPr id="51205" name="Text Box 5"/>
          <p:cNvSpPr txBox="1">
            <a:spLocks noChangeArrowheads="1"/>
          </p:cNvSpPr>
          <p:nvPr/>
        </p:nvSpPr>
        <p:spPr bwMode="auto">
          <a:xfrm>
            <a:off x="655638" y="1708150"/>
            <a:ext cx="3425825" cy="406400"/>
          </a:xfrm>
          <a:prstGeom prst="rect">
            <a:avLst/>
          </a:prstGeom>
          <a:solidFill>
            <a:srgbClr val="FFFF99"/>
          </a:solidFill>
          <a:ln w="9525">
            <a:solidFill>
              <a:schemeClr val="tx1"/>
            </a:solidFill>
            <a:miter lim="800000"/>
            <a:headEnd/>
            <a:tailEnd/>
          </a:ln>
          <a:effectLst/>
        </p:spPr>
        <p:txBody>
          <a:bodyPr>
            <a:spAutoFit/>
          </a:bodyPr>
          <a:lstStyle/>
          <a:p>
            <a:pPr>
              <a:spcBef>
                <a:spcPct val="50000"/>
              </a:spcBef>
              <a:defRPr/>
            </a:pPr>
            <a:r>
              <a:rPr lang="it-IT" sz="2000" b="1">
                <a:solidFill>
                  <a:srgbClr val="FF0066"/>
                </a:solidFill>
                <a:effectLst>
                  <a:outerShdw blurRad="38100" dist="38100" dir="2700000" algn="tl">
                    <a:srgbClr val="000000"/>
                  </a:outerShdw>
                </a:effectLst>
              </a:rPr>
              <a:t>ALCUNE PROCEDURE</a:t>
            </a:r>
          </a:p>
        </p:txBody>
      </p:sp>
      <p:sp>
        <p:nvSpPr>
          <p:cNvPr id="48132" name="Text Box 6"/>
          <p:cNvSpPr txBox="1">
            <a:spLocks noChangeArrowheads="1"/>
          </p:cNvSpPr>
          <p:nvPr/>
        </p:nvSpPr>
        <p:spPr bwMode="auto">
          <a:xfrm>
            <a:off x="5813425" y="1555750"/>
            <a:ext cx="6127750" cy="1614488"/>
          </a:xfrm>
          <a:prstGeom prst="rect">
            <a:avLst/>
          </a:prstGeom>
          <a:noFill/>
          <a:ln w="9525">
            <a:noFill/>
            <a:miter lim="800000"/>
            <a:headEnd/>
            <a:tailEnd/>
          </a:ln>
        </p:spPr>
        <p:txBody>
          <a:bodyPr>
            <a:spAutoFit/>
          </a:bodyPr>
          <a:lstStyle/>
          <a:p>
            <a:pPr>
              <a:spcBef>
                <a:spcPct val="50000"/>
              </a:spcBef>
            </a:pPr>
            <a:r>
              <a:rPr lang="it-IT" sz="2800" b="1">
                <a:solidFill>
                  <a:srgbClr val="FF0066"/>
                </a:solidFill>
              </a:rPr>
              <a:t>LETTURA CRITICA</a:t>
            </a:r>
            <a:r>
              <a:rPr lang="it-IT" sz="2400"/>
              <a:t> della relazione sulla gestione e di alcune specifiche informazioni contenute nella relazione sul governo societario, se presente</a:t>
            </a:r>
          </a:p>
        </p:txBody>
      </p:sp>
      <p:sp>
        <p:nvSpPr>
          <p:cNvPr id="48133" name="Text Box 7"/>
          <p:cNvSpPr txBox="1">
            <a:spLocks noChangeArrowheads="1"/>
          </p:cNvSpPr>
          <p:nvPr/>
        </p:nvSpPr>
        <p:spPr bwMode="auto">
          <a:xfrm>
            <a:off x="2386013" y="3832225"/>
            <a:ext cx="9266237" cy="1979613"/>
          </a:xfrm>
          <a:prstGeom prst="rect">
            <a:avLst/>
          </a:prstGeom>
          <a:noFill/>
          <a:ln w="9525">
            <a:noFill/>
            <a:miter lim="800000"/>
            <a:headEnd/>
            <a:tailEnd/>
          </a:ln>
        </p:spPr>
        <p:txBody>
          <a:bodyPr>
            <a:spAutoFit/>
          </a:bodyPr>
          <a:lstStyle/>
          <a:p>
            <a:pPr>
              <a:spcBef>
                <a:spcPct val="50000"/>
              </a:spcBef>
            </a:pPr>
            <a:r>
              <a:rPr lang="it-IT" sz="2800" b="1">
                <a:solidFill>
                  <a:srgbClr val="FF0066"/>
                </a:solidFill>
              </a:rPr>
              <a:t>RISCONTRO</a:t>
            </a:r>
            <a:r>
              <a:rPr lang="it-IT" sz="2400"/>
              <a:t> della relazione sulla gestione e di alcune specifiche informazioni contenute nella relazione sul governo societario, se predisposta, con il bilancio o con i dettagli utilizzati per la redazione dello stesso o con il sistema di contabilità generale o con le scritture contabili sottostanti</a:t>
            </a:r>
          </a:p>
        </p:txBody>
      </p:sp>
      <p:sp>
        <p:nvSpPr>
          <p:cNvPr id="48134" name="Line 8"/>
          <p:cNvSpPr>
            <a:spLocks noChangeShapeType="1"/>
          </p:cNvSpPr>
          <p:nvPr/>
        </p:nvSpPr>
        <p:spPr bwMode="auto">
          <a:xfrm>
            <a:off x="4381500" y="1882775"/>
            <a:ext cx="1282700" cy="0"/>
          </a:xfrm>
          <a:prstGeom prst="line">
            <a:avLst/>
          </a:prstGeom>
          <a:noFill/>
          <a:ln w="9525">
            <a:solidFill>
              <a:schemeClr val="tx1"/>
            </a:solidFill>
            <a:round/>
            <a:headEnd/>
            <a:tailEnd type="triangle" w="med" len="med"/>
          </a:ln>
        </p:spPr>
        <p:txBody>
          <a:bodyPr/>
          <a:lstStyle/>
          <a:p>
            <a:endParaRPr lang="it-IT"/>
          </a:p>
        </p:txBody>
      </p:sp>
      <p:sp>
        <p:nvSpPr>
          <p:cNvPr id="48135" name="Line 9"/>
          <p:cNvSpPr>
            <a:spLocks noChangeShapeType="1"/>
          </p:cNvSpPr>
          <p:nvPr/>
        </p:nvSpPr>
        <p:spPr bwMode="auto">
          <a:xfrm>
            <a:off x="3194050" y="2347913"/>
            <a:ext cx="0" cy="1295400"/>
          </a:xfrm>
          <a:prstGeom prst="line">
            <a:avLst/>
          </a:prstGeom>
          <a:noFill/>
          <a:ln w="9525">
            <a:solidFill>
              <a:schemeClr val="tx1"/>
            </a:solidFill>
            <a:round/>
            <a:headEnd/>
            <a:tailEnd type="triangle" w="med" len="med"/>
          </a:ln>
        </p:spPr>
        <p:txBody>
          <a:bodyPr/>
          <a:lstStyle/>
          <a:p>
            <a:endParaRPr lang="it-IT"/>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D77130D6-9C88-47F5-A5EF-E12DD4931D7F}" type="slidenum">
              <a:rPr lang="it-IT"/>
              <a:pPr>
                <a:defRPr/>
              </a:pPr>
              <a:t>35</a:t>
            </a:fld>
            <a:endParaRPr lang="it-IT"/>
          </a:p>
        </p:txBody>
      </p:sp>
      <p:sp>
        <p:nvSpPr>
          <p:cNvPr id="3"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5D93DE89-162F-4A9A-AE42-AB3CD3AE275D}" type="slidenum">
              <a:rPr lang="it-IT" sz="1200">
                <a:solidFill>
                  <a:schemeClr val="tx1">
                    <a:tint val="75000"/>
                  </a:schemeClr>
                </a:solidFill>
                <a:latin typeface="+mn-lt"/>
                <a:cs typeface="+mn-cs"/>
              </a:rPr>
              <a:pPr algn="r" fontAlgn="auto">
                <a:spcBef>
                  <a:spcPts val="0"/>
                </a:spcBef>
                <a:spcAft>
                  <a:spcPts val="0"/>
                </a:spcAft>
                <a:defRPr/>
              </a:pPr>
              <a:t>35</a:t>
            </a:fld>
            <a:endParaRPr lang="it-IT" sz="1200">
              <a:solidFill>
                <a:schemeClr val="tx1">
                  <a:tint val="75000"/>
                </a:schemeClr>
              </a:solidFill>
              <a:latin typeface="+mn-lt"/>
              <a:cs typeface="+mn-cs"/>
            </a:endParaRPr>
          </a:p>
        </p:txBody>
      </p:sp>
      <p:sp>
        <p:nvSpPr>
          <p:cNvPr id="49154" name="Text Box 4"/>
          <p:cNvSpPr txBox="1">
            <a:spLocks noChangeArrowheads="1"/>
          </p:cNvSpPr>
          <p:nvPr/>
        </p:nvSpPr>
        <p:spPr bwMode="auto">
          <a:xfrm>
            <a:off x="587375" y="858838"/>
            <a:ext cx="11314113" cy="5210175"/>
          </a:xfrm>
          <a:prstGeom prst="rect">
            <a:avLst/>
          </a:prstGeom>
          <a:noFill/>
          <a:ln w="9525">
            <a:noFill/>
            <a:miter lim="800000"/>
            <a:headEnd/>
            <a:tailEnd/>
          </a:ln>
        </p:spPr>
        <p:txBody>
          <a:bodyPr>
            <a:spAutoFit/>
          </a:bodyPr>
          <a:lstStyle/>
          <a:p>
            <a:pPr algn="ctr">
              <a:spcBef>
                <a:spcPct val="50000"/>
              </a:spcBef>
            </a:pPr>
            <a:r>
              <a:rPr lang="it-IT" sz="3200"/>
              <a:t>Al fine di suddetta verifica, il revisore deve unicamente riscontrare che le informazioni richieste dalle norme di legge siano state incluse in tali relazioni.</a:t>
            </a:r>
          </a:p>
          <a:p>
            <a:pPr algn="ctr">
              <a:spcBef>
                <a:spcPct val="50000"/>
              </a:spcBef>
            </a:pPr>
            <a:r>
              <a:rPr lang="it-IT" sz="3200"/>
              <a:t>Al fine del rilascio della dichiarazione su eventuali errori significativi nella relazione sulla gestione e nella relazione sul governo societario, il revisore deve esclusivamente considerare le conoscenze e la comprensione dell’impresa e del relativo contesto già acquisite nel corso del lavoro di revisione svolto ai fini dell’espressone del giudizio sul bilancio.</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extLst>
          </p:cNvPr>
          <p:cNvSpPr>
            <a:spLocks noGrp="1"/>
          </p:cNvSpPr>
          <p:nvPr>
            <p:ph type="sldNum" sz="quarter" idx="12"/>
          </p:nvPr>
        </p:nvSpPr>
        <p:spPr/>
        <p:txBody>
          <a:bodyPr/>
          <a:lstStyle/>
          <a:p>
            <a:pPr>
              <a:defRPr/>
            </a:pPr>
            <a:fld id="{D0D3D063-7FD1-4B40-893B-E91E5FABF44E}" type="slidenum">
              <a:rPr lang="it-IT"/>
              <a:pPr>
                <a:defRPr/>
              </a:pPr>
              <a:t>36</a:t>
            </a:fld>
            <a:endParaRPr lang="it-IT"/>
          </a:p>
        </p:txBody>
      </p:sp>
      <p:sp>
        <p:nvSpPr>
          <p:cNvPr id="4"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C07B299E-BDA8-4436-BF6E-AF40F6736923}" type="slidenum">
              <a:rPr lang="it-IT" sz="1200">
                <a:solidFill>
                  <a:schemeClr val="tx1">
                    <a:tint val="75000"/>
                  </a:schemeClr>
                </a:solidFill>
                <a:latin typeface="+mn-lt"/>
                <a:cs typeface="+mn-cs"/>
              </a:rPr>
              <a:pPr algn="r" fontAlgn="auto">
                <a:spcBef>
                  <a:spcPts val="0"/>
                </a:spcBef>
                <a:spcAft>
                  <a:spcPts val="0"/>
                </a:spcAft>
                <a:defRPr/>
              </a:pPr>
              <a:t>36</a:t>
            </a:fld>
            <a:endParaRPr lang="it-IT" sz="1200">
              <a:solidFill>
                <a:schemeClr val="tx1">
                  <a:tint val="75000"/>
                </a:schemeClr>
              </a:solidFill>
              <a:latin typeface="+mn-lt"/>
              <a:cs typeface="+mn-cs"/>
            </a:endParaRPr>
          </a:p>
        </p:txBody>
      </p:sp>
      <p:sp>
        <p:nvSpPr>
          <p:cNvPr id="53253" name="Rectangle 5"/>
          <p:cNvSpPr>
            <a:spLocks noGrp="1"/>
          </p:cNvSpPr>
          <p:nvPr>
            <p:ph type="title"/>
          </p:nvPr>
        </p:nvSpPr>
        <p:spPr/>
        <p:txBody>
          <a:bodyPr/>
          <a:lstStyle/>
          <a:p>
            <a:pPr eaLnBrk="1" hangingPunct="1">
              <a:defRPr/>
            </a:pPr>
            <a:r>
              <a:rPr lang="it-IT" sz="4000" b="1" smtClean="0">
                <a:solidFill>
                  <a:schemeClr val="tx2"/>
                </a:solidFill>
                <a:effectLst>
                  <a:outerShdw blurRad="38100" dist="38100" dir="2700000" algn="tl">
                    <a:srgbClr val="C0C0C0"/>
                  </a:outerShdw>
                </a:effectLst>
              </a:rPr>
              <a:t>Identificazione di una incoerenza significativa</a:t>
            </a:r>
          </a:p>
        </p:txBody>
      </p:sp>
      <p:sp>
        <p:nvSpPr>
          <p:cNvPr id="50179" name="Text Box 6"/>
          <p:cNvSpPr txBox="1">
            <a:spLocks noChangeArrowheads="1"/>
          </p:cNvSpPr>
          <p:nvPr/>
        </p:nvSpPr>
        <p:spPr bwMode="auto">
          <a:xfrm>
            <a:off x="915988" y="2211388"/>
            <a:ext cx="10439400" cy="3195637"/>
          </a:xfrm>
          <a:prstGeom prst="rect">
            <a:avLst/>
          </a:prstGeom>
          <a:noFill/>
          <a:ln w="9525">
            <a:noFill/>
            <a:miter lim="800000"/>
            <a:headEnd/>
            <a:tailEnd/>
          </a:ln>
        </p:spPr>
        <p:txBody>
          <a:bodyPr>
            <a:spAutoFit/>
          </a:bodyPr>
          <a:lstStyle/>
          <a:p>
            <a:pPr>
              <a:spcBef>
                <a:spcPct val="50000"/>
              </a:spcBef>
            </a:pPr>
            <a:r>
              <a:rPr lang="it-IT" sz="2400"/>
              <a:t>Il revisore deve discutere tale aspetto con la direzione al fine di comprendere se: </a:t>
            </a:r>
          </a:p>
          <a:p>
            <a:pPr>
              <a:spcBef>
                <a:spcPct val="50000"/>
              </a:spcBef>
              <a:buFontTx/>
              <a:buChar char="-"/>
            </a:pPr>
            <a:r>
              <a:rPr lang="it-IT" sz="2400"/>
              <a:t> quanto riscontrato rappresenti effettivamente una incoerenza</a:t>
            </a:r>
          </a:p>
          <a:p>
            <a:pPr>
              <a:spcBef>
                <a:spcPct val="50000"/>
              </a:spcBef>
              <a:buFontTx/>
              <a:buChar char="-"/>
            </a:pPr>
            <a:r>
              <a:rPr lang="it-IT" sz="2400"/>
              <a:t> tale incoerenza sia significativa </a:t>
            </a:r>
          </a:p>
          <a:p>
            <a:pPr>
              <a:spcBef>
                <a:spcPct val="50000"/>
              </a:spcBef>
              <a:buFontTx/>
              <a:buChar char="-"/>
            </a:pPr>
            <a:r>
              <a:rPr lang="it-IT" sz="2400"/>
              <a:t> sia necessario che vengano apportate delle modifiche al bilancio oggetto di revisione, sulla relazione sulla gestione o alla relazione sul governo societario</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extLst>
          </p:cNvPr>
          <p:cNvSpPr>
            <a:spLocks noGrp="1"/>
          </p:cNvSpPr>
          <p:nvPr>
            <p:ph type="sldNum" sz="quarter" idx="12"/>
          </p:nvPr>
        </p:nvSpPr>
        <p:spPr/>
        <p:txBody>
          <a:bodyPr/>
          <a:lstStyle/>
          <a:p>
            <a:pPr>
              <a:defRPr/>
            </a:pPr>
            <a:fld id="{86714383-88C3-416C-B4DA-3C21367C8471}" type="slidenum">
              <a:rPr lang="it-IT"/>
              <a:pPr>
                <a:defRPr/>
              </a:pPr>
              <a:t>37</a:t>
            </a:fld>
            <a:endParaRPr lang="it-IT"/>
          </a:p>
        </p:txBody>
      </p:sp>
      <p:sp>
        <p:nvSpPr>
          <p:cNvPr id="4"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EE7AE4E3-8DED-4428-A99F-3036D982149D}" type="slidenum">
              <a:rPr lang="it-IT" sz="1200">
                <a:solidFill>
                  <a:schemeClr val="tx1">
                    <a:tint val="75000"/>
                  </a:schemeClr>
                </a:solidFill>
                <a:latin typeface="+mn-lt"/>
                <a:cs typeface="+mn-cs"/>
              </a:rPr>
              <a:pPr algn="r" fontAlgn="auto">
                <a:spcBef>
                  <a:spcPts val="0"/>
                </a:spcBef>
                <a:spcAft>
                  <a:spcPts val="0"/>
                </a:spcAft>
                <a:defRPr/>
              </a:pPr>
              <a:t>37</a:t>
            </a:fld>
            <a:endParaRPr lang="it-IT" sz="1200">
              <a:solidFill>
                <a:schemeClr val="tx1">
                  <a:tint val="75000"/>
                </a:schemeClr>
              </a:solidFill>
              <a:latin typeface="+mn-lt"/>
              <a:cs typeface="+mn-cs"/>
            </a:endParaRPr>
          </a:p>
        </p:txBody>
      </p:sp>
      <p:sp>
        <p:nvSpPr>
          <p:cNvPr id="55298" name="Rectangle 2"/>
          <p:cNvSpPr>
            <a:spLocks noGrp="1"/>
          </p:cNvSpPr>
          <p:nvPr>
            <p:ph type="title"/>
          </p:nvPr>
        </p:nvSpPr>
        <p:spPr/>
        <p:txBody>
          <a:bodyPr/>
          <a:lstStyle/>
          <a:p>
            <a:pPr eaLnBrk="1" hangingPunct="1">
              <a:defRPr/>
            </a:pPr>
            <a:r>
              <a:rPr lang="it-IT" b="1" smtClean="0">
                <a:solidFill>
                  <a:schemeClr val="tx2"/>
                </a:solidFill>
                <a:effectLst>
                  <a:outerShdw blurRad="38100" dist="38100" dir="2700000" algn="tl">
                    <a:srgbClr val="C0C0C0"/>
                  </a:outerShdw>
                </a:effectLst>
              </a:rPr>
              <a:t>Mancanza di conformità</a:t>
            </a:r>
          </a:p>
        </p:txBody>
      </p:sp>
      <p:sp>
        <p:nvSpPr>
          <p:cNvPr id="51203" name="Rectangle 3"/>
          <p:cNvSpPr>
            <a:spLocks noGrp="1"/>
          </p:cNvSpPr>
          <p:nvPr>
            <p:ph type="body" idx="1"/>
          </p:nvPr>
        </p:nvSpPr>
        <p:spPr/>
        <p:txBody>
          <a:bodyPr/>
          <a:lstStyle/>
          <a:p>
            <a:pPr marL="0" indent="0" algn="ctr" eaLnBrk="1" hangingPunct="1">
              <a:buFont typeface="Arial" charset="0"/>
              <a:buNone/>
            </a:pPr>
            <a:r>
              <a:rPr lang="it-IT" sz="3600" smtClean="0"/>
              <a:t>Il revisore deve discutere tale aspetto con la direzione, ed in particolare con gli amministratori, al fine di comprendere se quanto riscontrato rappresenti effettivamente una mancanza di conformità e se sia necessario apportare delle modifiche alla relazione sulla gestione o alla relazione sul governo societario.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extLst>
          </p:cNvPr>
          <p:cNvSpPr>
            <a:spLocks noGrp="1"/>
          </p:cNvSpPr>
          <p:nvPr>
            <p:ph type="sldNum" sz="quarter" idx="12"/>
          </p:nvPr>
        </p:nvSpPr>
        <p:spPr/>
        <p:txBody>
          <a:bodyPr/>
          <a:lstStyle/>
          <a:p>
            <a:pPr>
              <a:defRPr/>
            </a:pPr>
            <a:fld id="{28699F40-76FA-4375-9EE0-117D12CD4B1B}" type="slidenum">
              <a:rPr lang="it-IT"/>
              <a:pPr>
                <a:defRPr/>
              </a:pPr>
              <a:t>38</a:t>
            </a:fld>
            <a:endParaRPr lang="it-IT"/>
          </a:p>
        </p:txBody>
      </p:sp>
      <p:sp>
        <p:nvSpPr>
          <p:cNvPr id="4"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F25C84EC-8917-49BF-8A6B-C58D669D8F9F}" type="slidenum">
              <a:rPr lang="it-IT" sz="1200">
                <a:solidFill>
                  <a:schemeClr val="tx1">
                    <a:tint val="75000"/>
                  </a:schemeClr>
                </a:solidFill>
                <a:latin typeface="+mn-lt"/>
                <a:cs typeface="+mn-cs"/>
              </a:rPr>
              <a:pPr algn="r" fontAlgn="auto">
                <a:spcBef>
                  <a:spcPts val="0"/>
                </a:spcBef>
                <a:spcAft>
                  <a:spcPts val="0"/>
                </a:spcAft>
                <a:defRPr/>
              </a:pPr>
              <a:t>38</a:t>
            </a:fld>
            <a:endParaRPr lang="it-IT" sz="1200">
              <a:solidFill>
                <a:schemeClr val="tx1">
                  <a:tint val="75000"/>
                </a:schemeClr>
              </a:solidFill>
              <a:latin typeface="+mn-lt"/>
              <a:cs typeface="+mn-cs"/>
            </a:endParaRPr>
          </a:p>
        </p:txBody>
      </p:sp>
      <p:sp>
        <p:nvSpPr>
          <p:cNvPr id="56322" name="Rectangle 2"/>
          <p:cNvSpPr>
            <a:spLocks noGrp="1"/>
          </p:cNvSpPr>
          <p:nvPr>
            <p:ph type="title"/>
          </p:nvPr>
        </p:nvSpPr>
        <p:spPr/>
        <p:txBody>
          <a:bodyPr/>
          <a:lstStyle/>
          <a:p>
            <a:pPr eaLnBrk="1" hangingPunct="1">
              <a:defRPr/>
            </a:pPr>
            <a:r>
              <a:rPr lang="it-IT" sz="4000" b="1" smtClean="0">
                <a:solidFill>
                  <a:schemeClr val="tx2"/>
                </a:solidFill>
                <a:effectLst>
                  <a:outerShdw blurRad="38100" dist="38100" dir="2700000" algn="tl">
                    <a:srgbClr val="C0C0C0"/>
                  </a:outerShdw>
                </a:effectLst>
              </a:rPr>
              <a:t>Errore significativo</a:t>
            </a:r>
          </a:p>
        </p:txBody>
      </p:sp>
      <p:sp>
        <p:nvSpPr>
          <p:cNvPr id="52227" name="Rectangle 3"/>
          <p:cNvSpPr>
            <a:spLocks noGrp="1"/>
          </p:cNvSpPr>
          <p:nvPr>
            <p:ph type="body" idx="1"/>
          </p:nvPr>
        </p:nvSpPr>
        <p:spPr/>
        <p:txBody>
          <a:bodyPr/>
          <a:lstStyle/>
          <a:p>
            <a:pPr marL="0" indent="0" eaLnBrk="1" hangingPunct="1">
              <a:buFont typeface="Arial" charset="0"/>
              <a:buNone/>
            </a:pPr>
            <a:r>
              <a:rPr lang="it-IT" smtClean="0"/>
              <a:t>Il revisore deve discutere tale aspetto con la direzione al fine di comprendere se: </a:t>
            </a:r>
          </a:p>
          <a:p>
            <a:pPr marL="0" indent="0" eaLnBrk="1" hangingPunct="1">
              <a:buFontTx/>
              <a:buChar char="-"/>
            </a:pPr>
            <a:r>
              <a:rPr lang="it-IT" smtClean="0"/>
              <a:t> quanto riscontrato sia effettivamente un errore</a:t>
            </a:r>
          </a:p>
          <a:p>
            <a:pPr marL="0" indent="0" eaLnBrk="1" hangingPunct="1">
              <a:buFontTx/>
              <a:buChar char="-"/>
            </a:pPr>
            <a:r>
              <a:rPr lang="it-IT" smtClean="0"/>
              <a:t> se tale errore sia significativo</a:t>
            </a:r>
          </a:p>
          <a:p>
            <a:pPr marL="0" indent="0" eaLnBrk="1" hangingPunct="1">
              <a:buFontTx/>
              <a:buChar char="-"/>
            </a:pPr>
            <a:r>
              <a:rPr lang="it-IT" smtClean="0"/>
              <a:t> se sia necessario apportare delle modifiche al bilancio oggetto di revisione, alla relazione sulla gestione</a:t>
            </a:r>
          </a:p>
          <a:p>
            <a:pPr marL="0" indent="0" eaLnBrk="1" hangingPunct="1">
              <a:buFontTx/>
              <a:buChar char="-"/>
            </a:pPr>
            <a:r>
              <a:rPr lang="it-IT" smtClean="0"/>
              <a:t> se le conoscenze e la comprensione dell’impresa e del relativo contesto acquisite nel corso del lavoro di revisione svolto siano da aggiornare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extLst>
          </p:cNvPr>
          <p:cNvSpPr>
            <a:spLocks noGrp="1"/>
          </p:cNvSpPr>
          <p:nvPr>
            <p:ph type="sldNum" sz="quarter" idx="12"/>
          </p:nvPr>
        </p:nvSpPr>
        <p:spPr/>
        <p:txBody>
          <a:bodyPr/>
          <a:lstStyle/>
          <a:p>
            <a:pPr>
              <a:defRPr/>
            </a:pPr>
            <a:fld id="{581A514C-8715-43A1-A962-74E9EC0654FD}" type="slidenum">
              <a:rPr lang="it-IT"/>
              <a:pPr>
                <a:defRPr/>
              </a:pPr>
              <a:t>39</a:t>
            </a:fld>
            <a:endParaRPr lang="it-IT"/>
          </a:p>
        </p:txBody>
      </p:sp>
      <p:sp>
        <p:nvSpPr>
          <p:cNvPr id="4"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B8AF93FE-2972-4CA6-B31F-55B8E3F50910}" type="slidenum">
              <a:rPr lang="it-IT" sz="1200">
                <a:solidFill>
                  <a:schemeClr val="tx1">
                    <a:tint val="75000"/>
                  </a:schemeClr>
                </a:solidFill>
                <a:latin typeface="+mn-lt"/>
                <a:cs typeface="+mn-cs"/>
              </a:rPr>
              <a:pPr algn="r" fontAlgn="auto">
                <a:spcBef>
                  <a:spcPts val="0"/>
                </a:spcBef>
                <a:spcAft>
                  <a:spcPts val="0"/>
                </a:spcAft>
                <a:defRPr/>
              </a:pPr>
              <a:t>39</a:t>
            </a:fld>
            <a:endParaRPr lang="it-IT" sz="1200">
              <a:solidFill>
                <a:schemeClr val="tx1">
                  <a:tint val="75000"/>
                </a:schemeClr>
              </a:solidFill>
              <a:latin typeface="+mn-lt"/>
              <a:cs typeface="+mn-cs"/>
            </a:endParaRPr>
          </a:p>
        </p:txBody>
      </p:sp>
      <p:sp>
        <p:nvSpPr>
          <p:cNvPr id="53250" name="Rectangle 2"/>
          <p:cNvSpPr>
            <a:spLocks noGrp="1"/>
          </p:cNvSpPr>
          <p:nvPr>
            <p:ph type="title"/>
          </p:nvPr>
        </p:nvSpPr>
        <p:spPr/>
        <p:txBody>
          <a:bodyPr/>
          <a:lstStyle/>
          <a:p>
            <a:pPr eaLnBrk="1" hangingPunct="1"/>
            <a:endParaRPr lang="it-IT" smtClean="0"/>
          </a:p>
        </p:txBody>
      </p:sp>
      <p:sp>
        <p:nvSpPr>
          <p:cNvPr id="53251" name="Rectangle 3"/>
          <p:cNvSpPr>
            <a:spLocks noGrp="1"/>
          </p:cNvSpPr>
          <p:nvPr>
            <p:ph type="body" idx="1"/>
          </p:nvPr>
        </p:nvSpPr>
        <p:spPr/>
        <p:txBody>
          <a:bodyPr/>
          <a:lstStyle/>
          <a:p>
            <a:pPr marL="0" indent="0" algn="ctr" eaLnBrk="1" hangingPunct="1">
              <a:buFont typeface="Arial" charset="0"/>
              <a:buNone/>
            </a:pPr>
            <a:r>
              <a:rPr lang="it-IT" sz="3600" smtClean="0">
                <a:solidFill>
                  <a:schemeClr val="tx2"/>
                </a:solidFill>
              </a:rPr>
              <a:t>Qualora, a seguito delle procedure, il revisore ritenga che esista un errore significativo nel bilancio oggetto di revisione, oppure se sia necessario aggiornare le conoscenze e la comprensione dell’impresa e del relativo contesto già acquisite nel corso del lavoro di revisione già svolto, deve rispondere in modo appropriato in conformità al dettato ISA.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68F691DB-C0B3-46CA-9E9E-3D84AA1A2B95}" type="slidenum">
              <a:rPr lang="it-IT"/>
              <a:pPr>
                <a:defRPr/>
              </a:pPr>
              <a:t>4</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EC2AEA19-98A4-49B9-91A9-0694E28ADA11}" type="slidenum">
              <a:rPr lang="it-IT" sz="1200">
                <a:solidFill>
                  <a:schemeClr val="tx1">
                    <a:tint val="75000"/>
                  </a:schemeClr>
                </a:solidFill>
                <a:latin typeface="+mn-lt"/>
                <a:cs typeface="+mn-cs"/>
              </a:rPr>
              <a:pPr algn="r" fontAlgn="auto">
                <a:spcBef>
                  <a:spcPts val="0"/>
                </a:spcBef>
                <a:spcAft>
                  <a:spcPts val="0"/>
                </a:spcAft>
                <a:defRPr/>
              </a:pPr>
              <a:t>4</a:t>
            </a:fld>
            <a:endParaRPr lang="it-IT" sz="1200">
              <a:solidFill>
                <a:schemeClr val="tx1">
                  <a:tint val="75000"/>
                </a:schemeClr>
              </a:solidFill>
              <a:latin typeface="+mn-lt"/>
              <a:cs typeface="+mn-cs"/>
            </a:endParaRPr>
          </a:p>
        </p:txBody>
      </p:sp>
      <p:sp>
        <p:nvSpPr>
          <p:cNvPr id="17410" name="Titolo 1"/>
          <p:cNvSpPr>
            <a:spLocks noGrp="1"/>
          </p:cNvSpPr>
          <p:nvPr>
            <p:ph type="title"/>
          </p:nvPr>
        </p:nvSpPr>
        <p:spPr/>
        <p:txBody>
          <a:bodyPr/>
          <a:lstStyle/>
          <a:p>
            <a:pPr eaLnBrk="1" hangingPunct="1"/>
            <a:endParaRPr lang="it-IT" smtClean="0"/>
          </a:p>
        </p:txBody>
      </p:sp>
      <p:sp>
        <p:nvSpPr>
          <p:cNvPr id="3" name="Segnaposto contenuto 2">
            <a:extLst>
              <a:ext uri="{FF2B5EF4-FFF2-40B4-BE49-F238E27FC236}"/>
            </a:extLst>
          </p:cNvPr>
          <p:cNvSpPr>
            <a:spLocks noGrp="1"/>
          </p:cNvSpPr>
          <p:nvPr>
            <p:ph idx="1"/>
          </p:nvPr>
        </p:nvSpPr>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it-IT" sz="4000" dirty="0"/>
              <a:t>Nel caso in cui il bilancio del periodo amministrativo precedente sia stato sottoposto a revisione contabile da un altro revisore ovvero non sia stato oggetto di revisione contabile, si applicano anche le regole e le linee guida riguardanti i saldi di apertura contenute nel principio di revisione internazionale (ISA Italia) n. 510.</a:t>
            </a:r>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2F50AC8C-E1BE-443F-8753-06C1D5E112C2}" type="slidenum">
              <a:rPr lang="it-IT" sz="1200">
                <a:solidFill>
                  <a:schemeClr val="tx1">
                    <a:tint val="75000"/>
                  </a:schemeClr>
                </a:solidFill>
                <a:latin typeface="+mn-lt"/>
                <a:cs typeface="+mn-cs"/>
              </a:rPr>
              <a:pPr algn="r" fontAlgn="auto">
                <a:spcBef>
                  <a:spcPts val="0"/>
                </a:spcBef>
                <a:spcAft>
                  <a:spcPts val="0"/>
                </a:spcAft>
                <a:defRPr/>
              </a:pPr>
              <a:t>4</a:t>
            </a:fld>
            <a:endParaRPr lang="it-IT" sz="1200">
              <a:solidFill>
                <a:schemeClr val="tx1">
                  <a:tint val="75000"/>
                </a:schemeClr>
              </a:solidFill>
              <a:latin typeface="+mn-lt"/>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numero diapositiva 5">
            <a:extLst>
              <a:ext uri="{FF2B5EF4-FFF2-40B4-BE49-F238E27FC236}"/>
            </a:extLst>
          </p:cNvPr>
          <p:cNvSpPr>
            <a:spLocks noGrp="1"/>
          </p:cNvSpPr>
          <p:nvPr>
            <p:ph type="sldNum" sz="quarter" idx="12"/>
          </p:nvPr>
        </p:nvSpPr>
        <p:spPr/>
        <p:txBody>
          <a:bodyPr/>
          <a:lstStyle/>
          <a:p>
            <a:pPr>
              <a:defRPr/>
            </a:pPr>
            <a:fld id="{7BF87CA6-C9D9-483C-ADC8-A269915A9E0F}" type="slidenum">
              <a:rPr lang="it-IT"/>
              <a:pPr>
                <a:defRPr/>
              </a:pPr>
              <a:t>40</a:t>
            </a:fld>
            <a:endParaRPr lang="it-IT"/>
          </a:p>
        </p:txBody>
      </p:sp>
      <p:sp>
        <p:nvSpPr>
          <p:cNvPr id="12"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C79A9E67-254C-4343-AAD8-742A04213134}" type="slidenum">
              <a:rPr lang="it-IT" sz="1200">
                <a:solidFill>
                  <a:schemeClr val="tx1">
                    <a:tint val="75000"/>
                  </a:schemeClr>
                </a:solidFill>
                <a:latin typeface="+mn-lt"/>
                <a:cs typeface="+mn-cs"/>
              </a:rPr>
              <a:pPr algn="r" fontAlgn="auto">
                <a:spcBef>
                  <a:spcPts val="0"/>
                </a:spcBef>
                <a:spcAft>
                  <a:spcPts val="0"/>
                </a:spcAft>
                <a:defRPr/>
              </a:pPr>
              <a:t>40</a:t>
            </a:fld>
            <a:endParaRPr lang="it-IT" sz="1200">
              <a:solidFill>
                <a:schemeClr val="tx1">
                  <a:tint val="75000"/>
                </a:schemeClr>
              </a:solidFill>
              <a:latin typeface="+mn-lt"/>
              <a:cs typeface="+mn-cs"/>
            </a:endParaRPr>
          </a:p>
        </p:txBody>
      </p:sp>
      <p:sp>
        <p:nvSpPr>
          <p:cNvPr id="58372" name="Rectangle 4"/>
          <p:cNvSpPr>
            <a:spLocks noGrp="1"/>
          </p:cNvSpPr>
          <p:nvPr>
            <p:ph type="title"/>
          </p:nvPr>
        </p:nvSpPr>
        <p:spPr/>
        <p:txBody>
          <a:bodyPr/>
          <a:lstStyle/>
          <a:p>
            <a:pPr eaLnBrk="1" hangingPunct="1">
              <a:defRPr/>
            </a:pPr>
            <a:r>
              <a:rPr lang="it-IT" sz="3600" b="1" smtClean="0">
                <a:solidFill>
                  <a:schemeClr val="tx2"/>
                </a:solidFill>
                <a:effectLst>
                  <a:outerShdw blurRad="38100" dist="38100" dir="2700000" algn="tl">
                    <a:srgbClr val="C0C0C0"/>
                  </a:outerShdw>
                </a:effectLst>
              </a:rPr>
              <a:t>Azioni del revisore in caso di incoerenza significativa</a:t>
            </a:r>
          </a:p>
        </p:txBody>
      </p:sp>
      <p:sp>
        <p:nvSpPr>
          <p:cNvPr id="58373" name="Rectangle 5"/>
          <p:cNvSpPr>
            <a:spLocks noChangeArrowheads="1"/>
          </p:cNvSpPr>
          <p:nvPr/>
        </p:nvSpPr>
        <p:spPr bwMode="auto">
          <a:xfrm>
            <a:off x="819150" y="1776413"/>
            <a:ext cx="10144125" cy="623887"/>
          </a:xfrm>
          <a:prstGeom prst="rect">
            <a:avLst/>
          </a:prstGeom>
          <a:solidFill>
            <a:srgbClr val="CCFFFF"/>
          </a:solidFill>
          <a:ln w="9525">
            <a:solidFill>
              <a:schemeClr val="tx1"/>
            </a:solidFill>
            <a:miter lim="800000"/>
            <a:headEnd/>
            <a:tailEnd/>
          </a:ln>
          <a:effectLst/>
        </p:spPr>
        <p:txBody>
          <a:bodyPr wrap="none" anchor="ctr"/>
          <a:lstStyle/>
          <a:p>
            <a:pPr algn="ctr">
              <a:defRPr/>
            </a:pPr>
            <a:r>
              <a:rPr lang="it-IT" sz="2400" b="1">
                <a:solidFill>
                  <a:schemeClr val="tx2"/>
                </a:solidFill>
                <a:effectLst>
                  <a:outerShdw blurRad="38100" dist="38100" dir="2700000" algn="tl">
                    <a:srgbClr val="000000"/>
                  </a:outerShdw>
                </a:effectLst>
              </a:rPr>
              <a:t>CHIEDERE ALLA DIREZIONE DI CORREGGERLO</a:t>
            </a:r>
          </a:p>
          <a:p>
            <a:pPr algn="ctr">
              <a:defRPr/>
            </a:pPr>
            <a:endParaRPr lang="it-IT"/>
          </a:p>
        </p:txBody>
      </p:sp>
      <p:sp>
        <p:nvSpPr>
          <p:cNvPr id="58374" name="Text Box 6"/>
          <p:cNvSpPr txBox="1">
            <a:spLocks noChangeArrowheads="1"/>
          </p:cNvSpPr>
          <p:nvPr/>
        </p:nvSpPr>
        <p:spPr bwMode="auto">
          <a:xfrm>
            <a:off x="844550" y="2868613"/>
            <a:ext cx="3602038" cy="711200"/>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defRPr/>
            </a:pPr>
            <a:r>
              <a:rPr lang="it-IT" sz="2000" b="1">
                <a:effectLst>
                  <a:outerShdw blurRad="38100" dist="38100" dir="2700000" algn="tl">
                    <a:srgbClr val="FFFFFF"/>
                  </a:outerShdw>
                </a:effectLst>
              </a:rPr>
              <a:t>LA DIREZIONE ACCONSENTE</a:t>
            </a:r>
          </a:p>
        </p:txBody>
      </p:sp>
      <p:sp>
        <p:nvSpPr>
          <p:cNvPr id="58375" name="Text Box 7"/>
          <p:cNvSpPr txBox="1">
            <a:spLocks noChangeArrowheads="1"/>
          </p:cNvSpPr>
          <p:nvPr/>
        </p:nvSpPr>
        <p:spPr bwMode="auto">
          <a:xfrm>
            <a:off x="858838" y="4211638"/>
            <a:ext cx="3546475" cy="701675"/>
          </a:xfrm>
          <a:prstGeom prst="rect">
            <a:avLst/>
          </a:prstGeom>
          <a:noFill/>
          <a:ln w="9525">
            <a:noFill/>
            <a:miter lim="800000"/>
            <a:headEnd/>
            <a:tailEnd/>
          </a:ln>
          <a:effectLst/>
        </p:spPr>
        <p:txBody>
          <a:bodyPr>
            <a:spAutoFit/>
          </a:bodyPr>
          <a:lstStyle/>
          <a:p>
            <a:pPr algn="ctr">
              <a:spcBef>
                <a:spcPct val="50000"/>
              </a:spcBef>
              <a:defRPr/>
            </a:pPr>
            <a:r>
              <a:rPr lang="it-IT" sz="2000" b="1">
                <a:solidFill>
                  <a:schemeClr val="tx2"/>
                </a:solidFill>
                <a:effectLst>
                  <a:outerShdw blurRad="38100" dist="38100" dir="2700000" algn="tl">
                    <a:srgbClr val="C0C0C0"/>
                  </a:outerShdw>
                </a:effectLst>
              </a:rPr>
              <a:t>Il revisore deve verificare l’avvenuta correzione</a:t>
            </a:r>
          </a:p>
        </p:txBody>
      </p:sp>
      <p:sp>
        <p:nvSpPr>
          <p:cNvPr id="54278" name="Line 8"/>
          <p:cNvSpPr>
            <a:spLocks noChangeShapeType="1"/>
          </p:cNvSpPr>
          <p:nvPr/>
        </p:nvSpPr>
        <p:spPr bwMode="auto">
          <a:xfrm>
            <a:off x="2424113" y="2397125"/>
            <a:ext cx="0" cy="457200"/>
          </a:xfrm>
          <a:prstGeom prst="line">
            <a:avLst/>
          </a:prstGeom>
          <a:noFill/>
          <a:ln w="9525">
            <a:solidFill>
              <a:schemeClr val="tx1"/>
            </a:solidFill>
            <a:round/>
            <a:headEnd/>
            <a:tailEnd type="triangle" w="med" len="med"/>
          </a:ln>
        </p:spPr>
        <p:txBody>
          <a:bodyPr/>
          <a:lstStyle/>
          <a:p>
            <a:endParaRPr lang="it-IT"/>
          </a:p>
        </p:txBody>
      </p:sp>
      <p:sp>
        <p:nvSpPr>
          <p:cNvPr id="54279" name="AutoShape 9"/>
          <p:cNvSpPr>
            <a:spLocks noChangeArrowheads="1"/>
          </p:cNvSpPr>
          <p:nvPr/>
        </p:nvSpPr>
        <p:spPr bwMode="auto">
          <a:xfrm>
            <a:off x="290513" y="4197350"/>
            <a:ext cx="638175" cy="554038"/>
          </a:xfrm>
          <a:prstGeom prst="curvedRightArrow">
            <a:avLst>
              <a:gd name="adj1" fmla="val 20000"/>
              <a:gd name="adj2" fmla="val 40000"/>
              <a:gd name="adj3" fmla="val 38395"/>
            </a:avLst>
          </a:prstGeom>
          <a:solidFill>
            <a:schemeClr val="accent1"/>
          </a:solidFill>
          <a:ln w="9525">
            <a:solidFill>
              <a:schemeClr val="tx1"/>
            </a:solidFill>
            <a:miter lim="800000"/>
            <a:headEnd/>
            <a:tailEnd/>
          </a:ln>
        </p:spPr>
        <p:txBody>
          <a:bodyPr wrap="none" anchor="ctr"/>
          <a:lstStyle/>
          <a:p>
            <a:endParaRPr lang="it-IT"/>
          </a:p>
        </p:txBody>
      </p:sp>
      <p:sp>
        <p:nvSpPr>
          <p:cNvPr id="58378" name="Text Box 10"/>
          <p:cNvSpPr txBox="1">
            <a:spLocks noChangeArrowheads="1"/>
          </p:cNvSpPr>
          <p:nvPr/>
        </p:nvSpPr>
        <p:spPr bwMode="auto">
          <a:xfrm>
            <a:off x="7285038" y="2890838"/>
            <a:ext cx="3602037" cy="711200"/>
          </a:xfrm>
          <a:prstGeom prst="rect">
            <a:avLst/>
          </a:prstGeom>
          <a:solidFill>
            <a:srgbClr val="FFCC99"/>
          </a:solidFill>
          <a:ln w="9525">
            <a:solidFill>
              <a:schemeClr val="tx1"/>
            </a:solidFill>
            <a:miter lim="800000"/>
            <a:headEnd/>
            <a:tailEnd/>
          </a:ln>
          <a:effectLst/>
        </p:spPr>
        <p:txBody>
          <a:bodyPr>
            <a:spAutoFit/>
          </a:bodyPr>
          <a:lstStyle/>
          <a:p>
            <a:pPr algn="ctr">
              <a:spcBef>
                <a:spcPct val="50000"/>
              </a:spcBef>
              <a:defRPr/>
            </a:pPr>
            <a:r>
              <a:rPr lang="it-IT" sz="2000" b="1">
                <a:effectLst>
                  <a:outerShdw blurRad="38100" dist="38100" dir="2700000" algn="tl">
                    <a:srgbClr val="FFFFFF"/>
                  </a:outerShdw>
                </a:effectLst>
              </a:rPr>
              <a:t>LA DIREZIONE NON ACCONSENTE</a:t>
            </a:r>
          </a:p>
        </p:txBody>
      </p:sp>
      <p:sp>
        <p:nvSpPr>
          <p:cNvPr id="54281" name="Line 11"/>
          <p:cNvSpPr>
            <a:spLocks noChangeShapeType="1"/>
          </p:cNvSpPr>
          <p:nvPr/>
        </p:nvSpPr>
        <p:spPr bwMode="auto">
          <a:xfrm>
            <a:off x="9069388" y="2417763"/>
            <a:ext cx="0" cy="457200"/>
          </a:xfrm>
          <a:prstGeom prst="line">
            <a:avLst/>
          </a:prstGeom>
          <a:noFill/>
          <a:ln w="9525">
            <a:solidFill>
              <a:schemeClr val="tx1"/>
            </a:solidFill>
            <a:round/>
            <a:headEnd/>
            <a:tailEnd type="triangle" w="med" len="med"/>
          </a:ln>
        </p:spPr>
        <p:txBody>
          <a:bodyPr/>
          <a:lstStyle/>
          <a:p>
            <a:endParaRPr lang="it-IT"/>
          </a:p>
        </p:txBody>
      </p:sp>
      <p:sp>
        <p:nvSpPr>
          <p:cNvPr id="58380" name="Text Box 12"/>
          <p:cNvSpPr txBox="1">
            <a:spLocks noChangeArrowheads="1"/>
          </p:cNvSpPr>
          <p:nvPr/>
        </p:nvSpPr>
        <p:spPr bwMode="auto">
          <a:xfrm>
            <a:off x="7267575" y="4052888"/>
            <a:ext cx="3546475" cy="1006475"/>
          </a:xfrm>
          <a:prstGeom prst="rect">
            <a:avLst/>
          </a:prstGeom>
          <a:noFill/>
          <a:ln w="9525">
            <a:noFill/>
            <a:miter lim="800000"/>
            <a:headEnd/>
            <a:tailEnd/>
          </a:ln>
          <a:effectLst/>
        </p:spPr>
        <p:txBody>
          <a:bodyPr>
            <a:spAutoFit/>
          </a:bodyPr>
          <a:lstStyle/>
          <a:p>
            <a:pPr algn="ctr">
              <a:spcBef>
                <a:spcPct val="50000"/>
              </a:spcBef>
              <a:defRPr/>
            </a:pPr>
            <a:r>
              <a:rPr lang="it-IT" sz="2000" b="1">
                <a:solidFill>
                  <a:schemeClr val="tx2"/>
                </a:solidFill>
                <a:effectLst>
                  <a:outerShdw blurRad="38100" dist="38100" dir="2700000" algn="tl">
                    <a:srgbClr val="C0C0C0"/>
                  </a:outerShdw>
                </a:effectLst>
              </a:rPr>
              <a:t>Il revisore deve comunicarlo ai responsabili della governance</a:t>
            </a:r>
          </a:p>
        </p:txBody>
      </p:sp>
      <p:sp>
        <p:nvSpPr>
          <p:cNvPr id="54283" name="AutoShape 13"/>
          <p:cNvSpPr>
            <a:spLocks noChangeArrowheads="1"/>
          </p:cNvSpPr>
          <p:nvPr/>
        </p:nvSpPr>
        <p:spPr bwMode="auto">
          <a:xfrm>
            <a:off x="6213475" y="4122738"/>
            <a:ext cx="638175" cy="554037"/>
          </a:xfrm>
          <a:prstGeom prst="curvedRightArrow">
            <a:avLst>
              <a:gd name="adj1" fmla="val 20000"/>
              <a:gd name="adj2" fmla="val 40000"/>
              <a:gd name="adj3" fmla="val 38395"/>
            </a:avLst>
          </a:prstGeom>
          <a:solidFill>
            <a:schemeClr val="accent1"/>
          </a:solidFill>
          <a:ln w="9525">
            <a:solidFill>
              <a:schemeClr val="tx1"/>
            </a:solidFill>
            <a:miter lim="800000"/>
            <a:headEnd/>
            <a:tailEnd/>
          </a:ln>
        </p:spPr>
        <p:txBody>
          <a:bodyPr wrap="none" anchor="ctr"/>
          <a:lstStyle/>
          <a:p>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30C116B9-8E3E-4ED8-B775-D130819F96B5}" type="slidenum">
              <a:rPr lang="it-IT"/>
              <a:pPr>
                <a:defRPr/>
              </a:pPr>
              <a:t>41</a:t>
            </a:fld>
            <a:endParaRPr lang="it-IT"/>
          </a:p>
        </p:txBody>
      </p:sp>
      <p:sp>
        <p:nvSpPr>
          <p:cNvPr id="3"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91B7A974-537F-4BE6-80F8-66E43EF4FF28}" type="slidenum">
              <a:rPr lang="it-IT" sz="1200">
                <a:solidFill>
                  <a:schemeClr val="tx1">
                    <a:tint val="75000"/>
                  </a:schemeClr>
                </a:solidFill>
                <a:latin typeface="+mn-lt"/>
                <a:cs typeface="+mn-cs"/>
              </a:rPr>
              <a:pPr algn="r" fontAlgn="auto">
                <a:spcBef>
                  <a:spcPts val="0"/>
                </a:spcBef>
                <a:spcAft>
                  <a:spcPts val="0"/>
                </a:spcAft>
                <a:defRPr/>
              </a:pPr>
              <a:t>41</a:t>
            </a:fld>
            <a:endParaRPr lang="it-IT" sz="1200">
              <a:solidFill>
                <a:schemeClr val="tx1">
                  <a:tint val="75000"/>
                </a:schemeClr>
              </a:solidFill>
              <a:latin typeface="+mn-lt"/>
              <a:cs typeface="+mn-cs"/>
            </a:endParaRPr>
          </a:p>
        </p:txBody>
      </p:sp>
      <p:sp>
        <p:nvSpPr>
          <p:cNvPr id="55298" name="Text Box 5"/>
          <p:cNvSpPr txBox="1">
            <a:spLocks noChangeArrowheads="1"/>
          </p:cNvSpPr>
          <p:nvPr/>
        </p:nvSpPr>
        <p:spPr bwMode="auto">
          <a:xfrm>
            <a:off x="763588" y="1404938"/>
            <a:ext cx="10945812" cy="2441575"/>
          </a:xfrm>
          <a:prstGeom prst="rect">
            <a:avLst/>
          </a:prstGeom>
          <a:noFill/>
          <a:ln w="9525">
            <a:noFill/>
            <a:miter lim="800000"/>
            <a:headEnd/>
            <a:tailEnd/>
          </a:ln>
        </p:spPr>
        <p:txBody>
          <a:bodyPr>
            <a:spAutoFit/>
          </a:bodyPr>
          <a:lstStyle/>
          <a:p>
            <a:pPr algn="ctr">
              <a:spcBef>
                <a:spcPct val="50000"/>
              </a:spcBef>
            </a:pPr>
            <a:r>
              <a:rPr lang="it-IT" sz="2800"/>
              <a:t>Il revisore è tenuto, nel caso in cui poi effettivamente dopo l’intervento dei responsabili della governance, sia avvenuta la correzione, a verificare effettivamente suddetta variazione.</a:t>
            </a:r>
          </a:p>
          <a:p>
            <a:pPr algn="ctr">
              <a:spcBef>
                <a:spcPct val="50000"/>
              </a:spcBef>
            </a:pPr>
            <a:r>
              <a:rPr lang="it-IT" sz="2800"/>
              <a:t>Nel caso in cui non vengano effettuate le correzioni, deve valutare le implicazioni di tale azione sulla relazione di revisione.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a:extLst>
              <a:ext uri="{FF2B5EF4-FFF2-40B4-BE49-F238E27FC236}"/>
            </a:extLst>
          </p:cNvPr>
          <p:cNvSpPr>
            <a:spLocks noGrp="1"/>
          </p:cNvSpPr>
          <p:nvPr>
            <p:ph type="sldNum" sz="quarter" idx="12"/>
          </p:nvPr>
        </p:nvSpPr>
        <p:spPr/>
        <p:txBody>
          <a:bodyPr/>
          <a:lstStyle/>
          <a:p>
            <a:pPr>
              <a:defRPr/>
            </a:pPr>
            <a:fld id="{4B529CF2-2FAC-452D-8DD0-175D2FAC8EF8}" type="slidenum">
              <a:rPr lang="it-IT"/>
              <a:pPr>
                <a:defRPr/>
              </a:pPr>
              <a:t>42</a:t>
            </a:fld>
            <a:endParaRPr lang="it-IT"/>
          </a:p>
        </p:txBody>
      </p:sp>
      <p:sp>
        <p:nvSpPr>
          <p:cNvPr id="3"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6AE869DF-AEA9-4D59-94B4-C18C7A6C1D59}" type="slidenum">
              <a:rPr lang="it-IT" sz="1200">
                <a:solidFill>
                  <a:schemeClr val="tx1">
                    <a:tint val="75000"/>
                  </a:schemeClr>
                </a:solidFill>
                <a:latin typeface="+mn-lt"/>
                <a:cs typeface="+mn-cs"/>
              </a:rPr>
              <a:pPr algn="r" fontAlgn="auto">
                <a:spcBef>
                  <a:spcPts val="0"/>
                </a:spcBef>
                <a:spcAft>
                  <a:spcPts val="0"/>
                </a:spcAft>
                <a:defRPr/>
              </a:pPr>
              <a:t>42</a:t>
            </a:fld>
            <a:endParaRPr lang="it-IT" sz="1200">
              <a:solidFill>
                <a:schemeClr val="tx1">
                  <a:tint val="75000"/>
                </a:schemeClr>
              </a:solidFill>
              <a:latin typeface="+mn-lt"/>
              <a:cs typeface="+mn-cs"/>
            </a:endParaRPr>
          </a:p>
        </p:txBody>
      </p:sp>
      <p:sp>
        <p:nvSpPr>
          <p:cNvPr id="56322" name="Rectangle 4"/>
          <p:cNvSpPr>
            <a:spLocks noGrp="1"/>
          </p:cNvSpPr>
          <p:nvPr>
            <p:ph type="title"/>
          </p:nvPr>
        </p:nvSpPr>
        <p:spPr/>
        <p:txBody>
          <a:bodyPr/>
          <a:lstStyle/>
          <a:p>
            <a:pPr eaLnBrk="1" hangingPunct="1"/>
            <a:r>
              <a:rPr lang="it-IT" b="1" smtClean="0">
                <a:solidFill>
                  <a:schemeClr val="hlink"/>
                </a:solidFill>
                <a:effectLst>
                  <a:outerShdw blurRad="38100" dist="38100" dir="2700000" algn="tl">
                    <a:srgbClr val="C0C0C0"/>
                  </a:outerShdw>
                </a:effectLst>
              </a:rPr>
              <a:t>La relazione di revisione</a:t>
            </a:r>
          </a:p>
        </p:txBody>
      </p:sp>
      <p:sp>
        <p:nvSpPr>
          <p:cNvPr id="56324" name="Text Box 4"/>
          <p:cNvSpPr txBox="1">
            <a:spLocks noChangeArrowheads="1"/>
          </p:cNvSpPr>
          <p:nvPr/>
        </p:nvSpPr>
        <p:spPr bwMode="auto">
          <a:xfrm>
            <a:off x="820738" y="1895475"/>
            <a:ext cx="10569575" cy="3990975"/>
          </a:xfrm>
          <a:prstGeom prst="rect">
            <a:avLst/>
          </a:prstGeom>
          <a:noFill/>
          <a:ln w="9525">
            <a:noFill/>
            <a:miter lim="800000"/>
            <a:headEnd/>
            <a:tailEnd/>
          </a:ln>
          <a:effectLst/>
        </p:spPr>
        <p:txBody>
          <a:bodyPr>
            <a:spAutoFit/>
          </a:bodyPr>
          <a:lstStyle/>
          <a:p>
            <a:pPr algn="ctr">
              <a:spcBef>
                <a:spcPct val="50000"/>
              </a:spcBef>
            </a:pPr>
            <a:r>
              <a:rPr lang="it-IT" sz="3200"/>
              <a:t>Viene sancito </a:t>
            </a:r>
            <a:r>
              <a:rPr lang="it-IT" sz="3200" b="1">
                <a:solidFill>
                  <a:schemeClr val="hlink"/>
                </a:solidFill>
                <a:effectLst>
                  <a:outerShdw blurRad="38100" dist="38100" dir="2700000" algn="tl">
                    <a:srgbClr val="C0C0C0"/>
                  </a:outerShdw>
                </a:effectLst>
              </a:rPr>
              <a:t>l’obbligo di espressione del giudizio sulla coerenza e sulla conformità</a:t>
            </a:r>
            <a:r>
              <a:rPr lang="it-IT" sz="3200"/>
              <a:t> e di rilascio della dichiarazione sugli eventuali errori significativi nella relazione sulla gestione e/o in alcune specifiche informazioni contenute nella relazione sul governo societario, ai in una </a:t>
            </a:r>
            <a:r>
              <a:rPr lang="it-IT" sz="3200" b="1" i="1">
                <a:solidFill>
                  <a:schemeClr val="hlink"/>
                </a:solidFill>
                <a:effectLst>
                  <a:outerShdw blurRad="38100" dist="38100" dir="2700000" algn="tl">
                    <a:srgbClr val="C0C0C0"/>
                  </a:outerShdw>
                </a:effectLst>
              </a:rPr>
              <a:t>sezione separata della relazione di revisione</a:t>
            </a:r>
            <a:r>
              <a:rPr lang="it-IT" sz="3200"/>
              <a:t> che deve riportare il sottotitolo “Relazione su altre disposizioni di legge e regolamentari”.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A4D6806A-9552-4C95-A0AB-A496D32C7847}" type="slidenum">
              <a:rPr lang="it-IT"/>
              <a:pPr>
                <a:defRPr/>
              </a:pPr>
              <a:t>43</a:t>
            </a:fld>
            <a:endParaRPr lang="it-IT"/>
          </a:p>
        </p:txBody>
      </p:sp>
      <p:sp>
        <p:nvSpPr>
          <p:cNvPr id="57346" name="Rectangle 2"/>
          <p:cNvSpPr>
            <a:spLocks noGrp="1"/>
          </p:cNvSpPr>
          <p:nvPr>
            <p:ph type="title"/>
          </p:nvPr>
        </p:nvSpPr>
        <p:spPr/>
        <p:txBody>
          <a:bodyPr/>
          <a:lstStyle/>
          <a:p>
            <a:r>
              <a:rPr lang="it-IT" b="1" smtClean="0">
                <a:solidFill>
                  <a:schemeClr val="hlink"/>
                </a:solidFill>
                <a:effectLst>
                  <a:outerShdw blurRad="38100" dist="38100" dir="2700000" algn="tl">
                    <a:srgbClr val="C0C0C0"/>
                  </a:outerShdw>
                </a:effectLst>
              </a:rPr>
              <a:t>Contenuto della relazione</a:t>
            </a:r>
          </a:p>
        </p:txBody>
      </p:sp>
      <p:sp>
        <p:nvSpPr>
          <p:cNvPr id="57347" name="Rectangle 3"/>
          <p:cNvSpPr>
            <a:spLocks noGrp="1"/>
          </p:cNvSpPr>
          <p:nvPr>
            <p:ph type="body" idx="1"/>
          </p:nvPr>
        </p:nvSpPr>
        <p:spPr/>
        <p:txBody>
          <a:bodyPr/>
          <a:lstStyle/>
          <a:p>
            <a:endParaRPr lang="it-IT" sz="3200" smtClean="0"/>
          </a:p>
          <a:p>
            <a:r>
              <a:rPr lang="it-IT" sz="3200" smtClean="0"/>
              <a:t>la descrizione delle responsabilità degli amministratori per la predisposizione della relazione sulla gestione e della relazione sul governo societario, ove predisposta, e per il loro contenuto coerente con il bilancio e conforme con quanto previsto dalle norme di legge;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4B848F2B-5062-42EE-953E-6EEBC5D99131}" type="slidenum">
              <a:rPr lang="it-IT"/>
              <a:pPr>
                <a:defRPr/>
              </a:pPr>
              <a:t>44</a:t>
            </a:fld>
            <a:endParaRPr lang="it-IT"/>
          </a:p>
        </p:txBody>
      </p:sp>
      <p:sp>
        <p:nvSpPr>
          <p:cNvPr id="58370" name="Rectangle 2"/>
          <p:cNvSpPr>
            <a:spLocks noGrp="1"/>
          </p:cNvSpPr>
          <p:nvPr>
            <p:ph type="title"/>
          </p:nvPr>
        </p:nvSpPr>
        <p:spPr/>
        <p:txBody>
          <a:bodyPr/>
          <a:lstStyle/>
          <a:p>
            <a:endParaRPr lang="it-IT" smtClean="0"/>
          </a:p>
        </p:txBody>
      </p:sp>
      <p:sp>
        <p:nvSpPr>
          <p:cNvPr id="58371" name="Rectangle 3"/>
          <p:cNvSpPr>
            <a:spLocks noGrp="1"/>
          </p:cNvSpPr>
          <p:nvPr>
            <p:ph type="body" idx="1"/>
          </p:nvPr>
        </p:nvSpPr>
        <p:spPr/>
        <p:txBody>
          <a:bodyPr/>
          <a:lstStyle/>
          <a:p>
            <a:r>
              <a:rPr lang="it-IT" sz="3200" smtClean="0"/>
              <a:t>la descrizione delle responsabilità del revisore, come previste dal principio di revisione; </a:t>
            </a:r>
          </a:p>
          <a:p>
            <a:endParaRPr lang="it-IT" sz="3200" smtClean="0"/>
          </a:p>
          <a:p>
            <a:r>
              <a:rPr lang="it-IT" sz="3200" smtClean="0"/>
              <a:t>il giudizio sulla coerenza con il bilancio della relazione sulla gestione e di alcune specifiche informazioni contenute nella relazione sul governo societario, ove predisposta, e sulla loro conformità alle richieste provenienti dalle norme di legge;</a:t>
            </a:r>
            <a:r>
              <a:rPr lang="it-IT" smtClean="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2C7ABDD2-5DB4-4B06-BFF3-C02B1B20C265}" type="slidenum">
              <a:rPr lang="it-IT"/>
              <a:pPr>
                <a:defRPr/>
              </a:pPr>
              <a:t>45</a:t>
            </a:fld>
            <a:endParaRPr lang="it-IT"/>
          </a:p>
        </p:txBody>
      </p:sp>
      <p:sp>
        <p:nvSpPr>
          <p:cNvPr id="59394" name="Rectangle 2"/>
          <p:cNvSpPr>
            <a:spLocks noGrp="1"/>
          </p:cNvSpPr>
          <p:nvPr>
            <p:ph type="title"/>
          </p:nvPr>
        </p:nvSpPr>
        <p:spPr/>
        <p:txBody>
          <a:bodyPr/>
          <a:lstStyle/>
          <a:p>
            <a:endParaRPr lang="it-IT" smtClean="0"/>
          </a:p>
        </p:txBody>
      </p:sp>
      <p:sp>
        <p:nvSpPr>
          <p:cNvPr id="59395" name="Rectangle 3"/>
          <p:cNvSpPr>
            <a:spLocks noGrp="1"/>
          </p:cNvSpPr>
          <p:nvPr>
            <p:ph type="body" idx="1"/>
          </p:nvPr>
        </p:nvSpPr>
        <p:spPr/>
        <p:txBody>
          <a:bodyPr/>
          <a:lstStyle/>
          <a:p>
            <a:r>
              <a:rPr lang="it-IT" sz="3200" smtClean="0"/>
              <a:t>con riferimento alla dichiarazione di cui all’art. 14, co. 2, lettera e), del Decreto, l’indicazione che, alla luce delle conoscenze e della comprensione dell’impresa e del relativo contesto acquisite nel corso della revisione contabile ai fini dell’espressione del giudizio del bilancio, il revisore non ha nulla da riportare. </a:t>
            </a:r>
          </a:p>
          <a:p>
            <a:endParaRPr lang="it-IT" sz="32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numero diapositiva 5">
            <a:extLst>
              <a:ext uri="{FF2B5EF4-FFF2-40B4-BE49-F238E27FC236}"/>
            </a:extLst>
          </p:cNvPr>
          <p:cNvSpPr>
            <a:spLocks noGrp="1"/>
          </p:cNvSpPr>
          <p:nvPr>
            <p:ph type="sldNum" sz="quarter" idx="12"/>
          </p:nvPr>
        </p:nvSpPr>
        <p:spPr/>
        <p:txBody>
          <a:bodyPr/>
          <a:lstStyle/>
          <a:p>
            <a:pPr>
              <a:defRPr/>
            </a:pPr>
            <a:fld id="{3990FF4D-116E-4EDE-9CA2-3B2D7E7D4C27}" type="slidenum">
              <a:rPr lang="it-IT"/>
              <a:pPr>
                <a:defRPr/>
              </a:pPr>
              <a:t>46</a:t>
            </a:fld>
            <a:endParaRPr lang="it-IT"/>
          </a:p>
        </p:txBody>
      </p:sp>
      <p:sp>
        <p:nvSpPr>
          <p:cNvPr id="60418" name="Rectangle 2"/>
          <p:cNvSpPr>
            <a:spLocks noGrp="1"/>
          </p:cNvSpPr>
          <p:nvPr>
            <p:ph type="title"/>
          </p:nvPr>
        </p:nvSpPr>
        <p:spPr/>
        <p:txBody>
          <a:bodyPr/>
          <a:lstStyle/>
          <a:p>
            <a:r>
              <a:rPr lang="it-IT" b="1" smtClean="0">
                <a:solidFill>
                  <a:schemeClr val="hlink"/>
                </a:solidFill>
                <a:effectLst>
                  <a:outerShdw blurRad="38100" dist="38100" dir="2700000" algn="tl">
                    <a:srgbClr val="C0C0C0"/>
                  </a:outerShdw>
                </a:effectLst>
              </a:rPr>
              <a:t>Effetti del giudizio sul bilancio sul giudizio sulla coerenza e conformità</a:t>
            </a:r>
          </a:p>
        </p:txBody>
      </p:sp>
      <p:sp>
        <p:nvSpPr>
          <p:cNvPr id="60420" name="Text Box 4"/>
          <p:cNvSpPr txBox="1">
            <a:spLocks noChangeArrowheads="1"/>
          </p:cNvSpPr>
          <p:nvPr/>
        </p:nvSpPr>
        <p:spPr bwMode="auto">
          <a:xfrm>
            <a:off x="736600" y="2155825"/>
            <a:ext cx="10563225" cy="466725"/>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pPr>
            <a:r>
              <a:rPr lang="it-IT" sz="2400" b="1"/>
              <a:t>GIUDIZIO SENZA MODIFICA DEL BILANCIO</a:t>
            </a:r>
          </a:p>
        </p:txBody>
      </p:sp>
      <p:sp>
        <p:nvSpPr>
          <p:cNvPr id="60424" name="AutoShape 8"/>
          <p:cNvSpPr>
            <a:spLocks/>
          </p:cNvSpPr>
          <p:nvPr/>
        </p:nvSpPr>
        <p:spPr bwMode="auto">
          <a:xfrm>
            <a:off x="9663113" y="3438525"/>
            <a:ext cx="792162" cy="1733550"/>
          </a:xfrm>
          <a:prstGeom prst="rightBrace">
            <a:avLst>
              <a:gd name="adj1" fmla="val 18236"/>
              <a:gd name="adj2" fmla="val 50000"/>
            </a:avLst>
          </a:prstGeom>
          <a:noFill/>
          <a:ln w="9525">
            <a:solidFill>
              <a:schemeClr val="tx1"/>
            </a:solidFill>
            <a:round/>
            <a:headEnd/>
            <a:tailEnd/>
          </a:ln>
          <a:effectLst/>
        </p:spPr>
        <p:txBody>
          <a:bodyPr wrap="none" anchor="ctr"/>
          <a:lstStyle/>
          <a:p>
            <a:endParaRPr lang="it-IT"/>
          </a:p>
        </p:txBody>
      </p:sp>
      <p:sp>
        <p:nvSpPr>
          <p:cNvPr id="60425" name="Text Box 9"/>
          <p:cNvSpPr txBox="1">
            <a:spLocks noChangeArrowheads="1"/>
          </p:cNvSpPr>
          <p:nvPr/>
        </p:nvSpPr>
        <p:spPr bwMode="auto">
          <a:xfrm>
            <a:off x="10282238" y="3424238"/>
            <a:ext cx="1731962" cy="1603375"/>
          </a:xfrm>
          <a:prstGeom prst="rect">
            <a:avLst/>
          </a:prstGeom>
          <a:noFill/>
          <a:ln w="9525">
            <a:noFill/>
            <a:miter lim="800000"/>
            <a:headEnd/>
            <a:tailEnd/>
          </a:ln>
          <a:effectLst/>
        </p:spPr>
        <p:txBody>
          <a:bodyPr>
            <a:spAutoFit/>
          </a:bodyPr>
          <a:lstStyle/>
          <a:p>
            <a:pPr algn="ctr">
              <a:spcBef>
                <a:spcPct val="50000"/>
              </a:spcBef>
            </a:pPr>
            <a:r>
              <a:rPr lang="it-IT"/>
              <a:t>A seconda delle circostanze </a:t>
            </a:r>
          </a:p>
          <a:p>
            <a:pPr algn="ctr">
              <a:spcBef>
                <a:spcPct val="50000"/>
              </a:spcBef>
            </a:pPr>
            <a:r>
              <a:rPr lang="it-IT">
                <a:sym typeface="Wingdings" pitchFamily="2" charset="2"/>
              </a:rPr>
              <a:t> Valutazione del revisore</a:t>
            </a:r>
            <a:endParaRPr lang="it-IT"/>
          </a:p>
        </p:txBody>
      </p:sp>
      <p:sp>
        <p:nvSpPr>
          <p:cNvPr id="60426" name="AutoShape 10"/>
          <p:cNvSpPr>
            <a:spLocks noChangeArrowheads="1"/>
          </p:cNvSpPr>
          <p:nvPr/>
        </p:nvSpPr>
        <p:spPr bwMode="auto">
          <a:xfrm>
            <a:off x="382588" y="3876675"/>
            <a:ext cx="873125" cy="558800"/>
          </a:xfrm>
          <a:prstGeom prst="rightArrow">
            <a:avLst>
              <a:gd name="adj1" fmla="val 50000"/>
              <a:gd name="adj2" fmla="val 39063"/>
            </a:avLst>
          </a:prstGeom>
          <a:solidFill>
            <a:schemeClr val="accent1"/>
          </a:solidFill>
          <a:ln w="9525">
            <a:solidFill>
              <a:schemeClr val="tx1"/>
            </a:solidFill>
            <a:miter lim="800000"/>
            <a:headEnd/>
            <a:tailEnd/>
          </a:ln>
          <a:effectLst/>
        </p:spPr>
        <p:txBody>
          <a:bodyPr wrap="none" anchor="ctr"/>
          <a:lstStyle/>
          <a:p>
            <a:endParaRPr lang="it-IT"/>
          </a:p>
        </p:txBody>
      </p:sp>
      <p:grpSp>
        <p:nvGrpSpPr>
          <p:cNvPr id="60429" name="Group 13"/>
          <p:cNvGrpSpPr>
            <a:grpSpLocks/>
          </p:cNvGrpSpPr>
          <p:nvPr/>
        </p:nvGrpSpPr>
        <p:grpSpPr bwMode="auto">
          <a:xfrm>
            <a:off x="1404938" y="3511550"/>
            <a:ext cx="8024812" cy="1627188"/>
            <a:chOff x="894" y="1771"/>
            <a:chExt cx="5055" cy="1025"/>
          </a:xfrm>
        </p:grpSpPr>
        <p:sp>
          <p:nvSpPr>
            <p:cNvPr id="60421" name="Text Box 5"/>
            <p:cNvSpPr txBox="1">
              <a:spLocks noChangeArrowheads="1"/>
            </p:cNvSpPr>
            <p:nvPr/>
          </p:nvSpPr>
          <p:spPr bwMode="auto">
            <a:xfrm>
              <a:off x="894" y="1986"/>
              <a:ext cx="2639" cy="448"/>
            </a:xfrm>
            <a:prstGeom prst="rect">
              <a:avLst/>
            </a:prstGeom>
            <a:solidFill>
              <a:srgbClr val="CCFFFF"/>
            </a:solidFill>
            <a:ln w="9525">
              <a:solidFill>
                <a:schemeClr val="tx1"/>
              </a:solidFill>
              <a:miter lim="800000"/>
              <a:headEnd/>
              <a:tailEnd/>
            </a:ln>
            <a:effectLst/>
          </p:spPr>
          <p:txBody>
            <a:bodyPr>
              <a:spAutoFit/>
            </a:bodyPr>
            <a:lstStyle/>
            <a:p>
              <a:pPr algn="ctr">
                <a:spcBef>
                  <a:spcPct val="50000"/>
                </a:spcBef>
              </a:pPr>
              <a:r>
                <a:rPr lang="it-IT" sz="2000" b="1">
                  <a:effectLst>
                    <a:outerShdw blurRad="38100" dist="38100" dir="2700000" algn="tl">
                      <a:srgbClr val="FFFFFF"/>
                    </a:outerShdw>
                  </a:effectLst>
                </a:rPr>
                <a:t>SE RILEVATA INCOERENZA SIGNIFICATIVA</a:t>
              </a:r>
            </a:p>
          </p:txBody>
        </p:sp>
        <p:sp>
          <p:nvSpPr>
            <p:cNvPr id="60422" name="Rectangle 6"/>
            <p:cNvSpPr>
              <a:spLocks noChangeArrowheads="1"/>
            </p:cNvSpPr>
            <p:nvPr/>
          </p:nvSpPr>
          <p:spPr bwMode="auto">
            <a:xfrm>
              <a:off x="4031" y="1771"/>
              <a:ext cx="1917" cy="421"/>
            </a:xfrm>
            <a:prstGeom prst="rect">
              <a:avLst/>
            </a:prstGeom>
            <a:solidFill>
              <a:schemeClr val="accent1">
                <a:alpha val="39000"/>
              </a:schemeClr>
            </a:solidFill>
            <a:ln w="9525">
              <a:solidFill>
                <a:schemeClr val="tx1"/>
              </a:solidFill>
              <a:miter lim="800000"/>
              <a:headEnd/>
              <a:tailEnd/>
            </a:ln>
            <a:effectLst/>
          </p:spPr>
          <p:txBody>
            <a:bodyPr wrap="none" anchor="ctr"/>
            <a:lstStyle/>
            <a:p>
              <a:pPr algn="ctr"/>
              <a:r>
                <a:rPr lang="it-IT" sz="2000" b="1">
                  <a:solidFill>
                    <a:schemeClr val="hlink"/>
                  </a:solidFill>
                  <a:effectLst>
                    <a:outerShdw blurRad="38100" dist="38100" dir="2700000" algn="tl">
                      <a:srgbClr val="000000"/>
                    </a:outerShdw>
                  </a:effectLst>
                </a:rPr>
                <a:t>GIUDIZIO CON RILIEVI</a:t>
              </a:r>
            </a:p>
          </p:txBody>
        </p:sp>
        <p:sp>
          <p:nvSpPr>
            <p:cNvPr id="60423" name="Rectangle 7"/>
            <p:cNvSpPr>
              <a:spLocks noChangeArrowheads="1"/>
            </p:cNvSpPr>
            <p:nvPr/>
          </p:nvSpPr>
          <p:spPr bwMode="auto">
            <a:xfrm>
              <a:off x="4032" y="2375"/>
              <a:ext cx="1917" cy="421"/>
            </a:xfrm>
            <a:prstGeom prst="rect">
              <a:avLst/>
            </a:prstGeom>
            <a:solidFill>
              <a:srgbClr val="CCFFCC">
                <a:alpha val="39000"/>
              </a:srgbClr>
            </a:solidFill>
            <a:ln w="9525">
              <a:solidFill>
                <a:schemeClr val="tx1"/>
              </a:solidFill>
              <a:miter lim="800000"/>
              <a:headEnd/>
              <a:tailEnd/>
            </a:ln>
            <a:effectLst/>
          </p:spPr>
          <p:txBody>
            <a:bodyPr wrap="none" anchor="ctr"/>
            <a:lstStyle/>
            <a:p>
              <a:pPr algn="ctr"/>
              <a:r>
                <a:rPr lang="it-IT" sz="2000" b="1">
                  <a:solidFill>
                    <a:schemeClr val="hlink"/>
                  </a:solidFill>
                  <a:effectLst>
                    <a:outerShdw blurRad="38100" dist="38100" dir="2700000" algn="tl">
                      <a:srgbClr val="000000"/>
                    </a:outerShdw>
                  </a:effectLst>
                </a:rPr>
                <a:t>GIUDIZIO NEGATIVO</a:t>
              </a:r>
            </a:p>
          </p:txBody>
        </p:sp>
        <p:sp>
          <p:nvSpPr>
            <p:cNvPr id="60427" name="Line 11"/>
            <p:cNvSpPr>
              <a:spLocks noChangeShapeType="1"/>
            </p:cNvSpPr>
            <p:nvPr/>
          </p:nvSpPr>
          <p:spPr bwMode="auto">
            <a:xfrm flipV="1">
              <a:off x="3516" y="1943"/>
              <a:ext cx="499" cy="249"/>
            </a:xfrm>
            <a:prstGeom prst="line">
              <a:avLst/>
            </a:prstGeom>
            <a:noFill/>
            <a:ln w="9525">
              <a:solidFill>
                <a:schemeClr val="tx1"/>
              </a:solidFill>
              <a:round/>
              <a:headEnd/>
              <a:tailEnd type="triangle" w="med" len="med"/>
            </a:ln>
            <a:effectLst/>
          </p:spPr>
          <p:txBody>
            <a:bodyPr/>
            <a:lstStyle/>
            <a:p>
              <a:endParaRPr lang="it-IT"/>
            </a:p>
          </p:txBody>
        </p:sp>
        <p:sp>
          <p:nvSpPr>
            <p:cNvPr id="60428" name="Line 12"/>
            <p:cNvSpPr>
              <a:spLocks noChangeShapeType="1"/>
            </p:cNvSpPr>
            <p:nvPr/>
          </p:nvSpPr>
          <p:spPr bwMode="auto">
            <a:xfrm>
              <a:off x="3533" y="2175"/>
              <a:ext cx="490" cy="378"/>
            </a:xfrm>
            <a:prstGeom prst="line">
              <a:avLst/>
            </a:prstGeom>
            <a:noFill/>
            <a:ln w="9525">
              <a:solidFill>
                <a:schemeClr val="tx1"/>
              </a:solidFill>
              <a:round/>
              <a:headEnd/>
              <a:tailEnd type="triangle" w="med" len="med"/>
            </a:ln>
            <a:effectLst/>
          </p:spPr>
          <p:txBody>
            <a:bodyPr/>
            <a:lstStyle/>
            <a:p>
              <a:endParaRPr lang="it-IT"/>
            </a:p>
          </p:txBody>
        </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5">
            <a:extLst>
              <a:ext uri="{FF2B5EF4-FFF2-40B4-BE49-F238E27FC236}"/>
            </a:extLst>
          </p:cNvPr>
          <p:cNvSpPr>
            <a:spLocks noGrp="1"/>
          </p:cNvSpPr>
          <p:nvPr>
            <p:ph type="sldNum" sz="quarter" idx="12"/>
          </p:nvPr>
        </p:nvSpPr>
        <p:spPr/>
        <p:txBody>
          <a:bodyPr/>
          <a:lstStyle/>
          <a:p>
            <a:pPr>
              <a:defRPr/>
            </a:pPr>
            <a:fld id="{6EE28425-E037-49AB-B462-28B1EA04AE6D}" type="slidenum">
              <a:rPr lang="it-IT"/>
              <a:pPr>
                <a:defRPr/>
              </a:pPr>
              <a:t>47</a:t>
            </a:fld>
            <a:endParaRPr lang="it-IT"/>
          </a:p>
        </p:txBody>
      </p:sp>
      <p:sp>
        <p:nvSpPr>
          <p:cNvPr id="61444" name="Text Box 4"/>
          <p:cNvSpPr txBox="1">
            <a:spLocks noChangeArrowheads="1"/>
          </p:cNvSpPr>
          <p:nvPr/>
        </p:nvSpPr>
        <p:spPr bwMode="auto">
          <a:xfrm>
            <a:off x="736600" y="941388"/>
            <a:ext cx="10563225" cy="466725"/>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pPr>
            <a:r>
              <a:rPr lang="it-IT" sz="2400" b="1"/>
              <a:t>GIUDIZIO SENZA MODIFICA DEL BILANCIO</a:t>
            </a:r>
          </a:p>
        </p:txBody>
      </p:sp>
      <p:grpSp>
        <p:nvGrpSpPr>
          <p:cNvPr id="61457" name="Group 17"/>
          <p:cNvGrpSpPr>
            <a:grpSpLocks/>
          </p:cNvGrpSpPr>
          <p:nvPr/>
        </p:nvGrpSpPr>
        <p:grpSpPr bwMode="auto">
          <a:xfrm>
            <a:off x="341313" y="2247900"/>
            <a:ext cx="10945812" cy="2797175"/>
            <a:chOff x="215" y="877"/>
            <a:chExt cx="6895" cy="1762"/>
          </a:xfrm>
        </p:grpSpPr>
        <p:sp>
          <p:nvSpPr>
            <p:cNvPr id="61451" name="Text Box 11"/>
            <p:cNvSpPr txBox="1">
              <a:spLocks noChangeArrowheads="1"/>
            </p:cNvSpPr>
            <p:nvPr/>
          </p:nvSpPr>
          <p:spPr bwMode="auto">
            <a:xfrm>
              <a:off x="1023" y="1057"/>
              <a:ext cx="2424" cy="448"/>
            </a:xfrm>
            <a:prstGeom prst="rect">
              <a:avLst/>
            </a:prstGeom>
            <a:solidFill>
              <a:srgbClr val="CCFFFF"/>
            </a:solidFill>
            <a:ln w="9525">
              <a:solidFill>
                <a:schemeClr val="tx1"/>
              </a:solidFill>
              <a:miter lim="800000"/>
              <a:headEnd/>
              <a:tailEnd/>
            </a:ln>
            <a:effectLst/>
          </p:spPr>
          <p:txBody>
            <a:bodyPr>
              <a:spAutoFit/>
            </a:bodyPr>
            <a:lstStyle/>
            <a:p>
              <a:pPr algn="ctr">
                <a:spcBef>
                  <a:spcPct val="50000"/>
                </a:spcBef>
              </a:pPr>
              <a:r>
                <a:rPr lang="it-IT" sz="2000" b="1">
                  <a:effectLst>
                    <a:outerShdw blurRad="38100" dist="38100" dir="2700000" algn="tl">
                      <a:srgbClr val="FFFFFF"/>
                    </a:outerShdw>
                  </a:effectLst>
                </a:rPr>
                <a:t>SE RILEVATA MANCANZA DI CONFORMITA’</a:t>
              </a:r>
            </a:p>
          </p:txBody>
        </p:sp>
        <p:sp>
          <p:nvSpPr>
            <p:cNvPr id="61452" name="Text Box 12"/>
            <p:cNvSpPr txBox="1">
              <a:spLocks noChangeArrowheads="1"/>
            </p:cNvSpPr>
            <p:nvPr/>
          </p:nvSpPr>
          <p:spPr bwMode="auto">
            <a:xfrm>
              <a:off x="4281" y="877"/>
              <a:ext cx="2820" cy="1024"/>
            </a:xfrm>
            <a:prstGeom prst="rect">
              <a:avLst/>
            </a:prstGeom>
            <a:solidFill>
              <a:srgbClr val="99CCFF"/>
            </a:solidFill>
            <a:ln w="9525">
              <a:solidFill>
                <a:schemeClr val="tx1"/>
              </a:solidFill>
              <a:miter lim="800000"/>
              <a:headEnd/>
              <a:tailEnd/>
            </a:ln>
            <a:effectLst/>
          </p:spPr>
          <p:txBody>
            <a:bodyPr>
              <a:spAutoFit/>
            </a:bodyPr>
            <a:lstStyle/>
            <a:p>
              <a:pPr algn="ctr">
                <a:spcBef>
                  <a:spcPct val="50000"/>
                </a:spcBef>
              </a:pPr>
              <a:r>
                <a:rPr lang="it-IT" sz="2000" b="1">
                  <a:solidFill>
                    <a:schemeClr val="hlink"/>
                  </a:solidFill>
                  <a:effectLst>
                    <a:outerShdw blurRad="38100" dist="38100" dir="2700000" algn="tl">
                      <a:srgbClr val="000000"/>
                    </a:outerShdw>
                  </a:effectLst>
                </a:rPr>
                <a:t>GIUDIZIO DI NON CONFORMITA’ DELLA RELAZIONE SULLA GESTIONE E DELLA RELAZIONE SULLA GOVERNANCE ALLE NORME</a:t>
              </a:r>
            </a:p>
          </p:txBody>
        </p:sp>
        <p:sp>
          <p:nvSpPr>
            <p:cNvPr id="61453" name="AutoShape 13"/>
            <p:cNvSpPr>
              <a:spLocks noChangeArrowheads="1"/>
            </p:cNvSpPr>
            <p:nvPr/>
          </p:nvSpPr>
          <p:spPr bwMode="auto">
            <a:xfrm>
              <a:off x="3628" y="1113"/>
              <a:ext cx="490" cy="319"/>
            </a:xfrm>
            <a:prstGeom prst="rightArrow">
              <a:avLst>
                <a:gd name="adj1" fmla="val 50000"/>
                <a:gd name="adj2" fmla="val 38401"/>
              </a:avLst>
            </a:prstGeom>
            <a:solidFill>
              <a:schemeClr val="accent1"/>
            </a:solidFill>
            <a:ln w="9525">
              <a:solidFill>
                <a:schemeClr val="tx1"/>
              </a:solidFill>
              <a:miter lim="800000"/>
              <a:headEnd/>
              <a:tailEnd/>
            </a:ln>
            <a:effectLst/>
          </p:spPr>
          <p:txBody>
            <a:bodyPr wrap="none" anchor="ctr"/>
            <a:lstStyle/>
            <a:p>
              <a:endParaRPr lang="it-IT"/>
            </a:p>
          </p:txBody>
        </p:sp>
        <p:sp>
          <p:nvSpPr>
            <p:cNvPr id="61454" name="AutoShape 14"/>
            <p:cNvSpPr>
              <a:spLocks noChangeArrowheads="1"/>
            </p:cNvSpPr>
            <p:nvPr/>
          </p:nvSpPr>
          <p:spPr bwMode="auto">
            <a:xfrm>
              <a:off x="215" y="1014"/>
              <a:ext cx="645" cy="516"/>
            </a:xfrm>
            <a:prstGeom prst="curvedRightArrow">
              <a:avLst>
                <a:gd name="adj1" fmla="val 20000"/>
                <a:gd name="adj2" fmla="val 40000"/>
                <a:gd name="adj3" fmla="val 41667"/>
              </a:avLst>
            </a:prstGeom>
            <a:solidFill>
              <a:schemeClr val="accent1"/>
            </a:solidFill>
            <a:ln w="9525">
              <a:solidFill>
                <a:schemeClr val="tx1"/>
              </a:solidFill>
              <a:miter lim="800000"/>
              <a:headEnd/>
              <a:tailEnd/>
            </a:ln>
            <a:effectLst/>
          </p:spPr>
          <p:txBody>
            <a:bodyPr wrap="none" anchor="ctr"/>
            <a:lstStyle/>
            <a:p>
              <a:endParaRPr lang="it-IT"/>
            </a:p>
          </p:txBody>
        </p:sp>
        <p:sp>
          <p:nvSpPr>
            <p:cNvPr id="61455" name="Text Box 15"/>
            <p:cNvSpPr txBox="1">
              <a:spLocks noChangeArrowheads="1"/>
            </p:cNvSpPr>
            <p:nvPr/>
          </p:nvSpPr>
          <p:spPr bwMode="auto">
            <a:xfrm>
              <a:off x="4290" y="2235"/>
              <a:ext cx="2820" cy="404"/>
            </a:xfrm>
            <a:prstGeom prst="rect">
              <a:avLst/>
            </a:prstGeom>
            <a:noFill/>
            <a:ln w="9525">
              <a:noFill/>
              <a:miter lim="800000"/>
              <a:headEnd/>
              <a:tailEnd/>
            </a:ln>
            <a:effectLst/>
          </p:spPr>
          <p:txBody>
            <a:bodyPr>
              <a:spAutoFit/>
            </a:bodyPr>
            <a:lstStyle/>
            <a:p>
              <a:pPr algn="ctr">
                <a:spcBef>
                  <a:spcPct val="50000"/>
                </a:spcBef>
              </a:pPr>
              <a:r>
                <a:rPr lang="it-IT"/>
                <a:t>Il revisore deve fornire indicazioni sulla mancanza di conformità riscontrata</a:t>
              </a:r>
            </a:p>
          </p:txBody>
        </p:sp>
        <p:sp>
          <p:nvSpPr>
            <p:cNvPr id="61456" name="Line 16"/>
            <p:cNvSpPr>
              <a:spLocks noChangeShapeType="1"/>
            </p:cNvSpPr>
            <p:nvPr/>
          </p:nvSpPr>
          <p:spPr bwMode="auto">
            <a:xfrm>
              <a:off x="5674" y="1917"/>
              <a:ext cx="0" cy="361"/>
            </a:xfrm>
            <a:prstGeom prst="line">
              <a:avLst/>
            </a:prstGeom>
            <a:noFill/>
            <a:ln w="9525">
              <a:solidFill>
                <a:schemeClr val="tx1"/>
              </a:solidFill>
              <a:round/>
              <a:headEnd/>
              <a:tailEnd type="triangle" w="med" len="med"/>
            </a:ln>
            <a:effectLst/>
          </p:spPr>
          <p:txBody>
            <a:bodyPr/>
            <a:lstStyle/>
            <a:p>
              <a:endParaRPr lang="it-IT"/>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a:extLst>
              <a:ext uri="{FF2B5EF4-FFF2-40B4-BE49-F238E27FC236}"/>
            </a:extLst>
          </p:cNvPr>
          <p:cNvSpPr>
            <a:spLocks noGrp="1"/>
          </p:cNvSpPr>
          <p:nvPr>
            <p:ph type="sldNum" sz="quarter" idx="12"/>
          </p:nvPr>
        </p:nvSpPr>
        <p:spPr/>
        <p:txBody>
          <a:bodyPr/>
          <a:lstStyle/>
          <a:p>
            <a:pPr>
              <a:defRPr/>
            </a:pPr>
            <a:fld id="{1FE5C294-970D-44B5-A640-1556CAC8D744}" type="slidenum">
              <a:rPr lang="it-IT"/>
              <a:pPr>
                <a:defRPr/>
              </a:pPr>
              <a:t>48</a:t>
            </a:fld>
            <a:endParaRPr lang="it-IT"/>
          </a:p>
        </p:txBody>
      </p:sp>
      <p:sp>
        <p:nvSpPr>
          <p:cNvPr id="62480" name="Text Box 16"/>
          <p:cNvSpPr txBox="1">
            <a:spLocks noChangeArrowheads="1"/>
          </p:cNvSpPr>
          <p:nvPr/>
        </p:nvSpPr>
        <p:spPr bwMode="auto">
          <a:xfrm>
            <a:off x="736600" y="941388"/>
            <a:ext cx="10563225" cy="466725"/>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pPr>
            <a:r>
              <a:rPr lang="it-IT" sz="2400" b="1"/>
              <a:t>GIUDIZIO SENZA MODIFICA DEL BILANCIO</a:t>
            </a:r>
          </a:p>
        </p:txBody>
      </p:sp>
      <p:sp>
        <p:nvSpPr>
          <p:cNvPr id="62488" name="Text Box 24"/>
          <p:cNvSpPr txBox="1">
            <a:spLocks noChangeArrowheads="1"/>
          </p:cNvSpPr>
          <p:nvPr/>
        </p:nvSpPr>
        <p:spPr bwMode="auto">
          <a:xfrm>
            <a:off x="1541463" y="2319338"/>
            <a:ext cx="3508375" cy="831850"/>
          </a:xfrm>
          <a:prstGeom prst="rect">
            <a:avLst/>
          </a:prstGeom>
          <a:solidFill>
            <a:srgbClr val="CC99FF">
              <a:alpha val="50999"/>
            </a:srgbClr>
          </a:solidFill>
          <a:ln w="9525">
            <a:solidFill>
              <a:schemeClr val="tx1"/>
            </a:solidFill>
            <a:miter lim="800000"/>
            <a:headEnd/>
            <a:tailEnd/>
          </a:ln>
          <a:effectLst/>
        </p:spPr>
        <p:txBody>
          <a:bodyPr>
            <a:spAutoFit/>
          </a:bodyPr>
          <a:lstStyle/>
          <a:p>
            <a:pPr algn="ctr">
              <a:spcBef>
                <a:spcPct val="50000"/>
              </a:spcBef>
            </a:pPr>
            <a:r>
              <a:rPr lang="it-IT" sz="2400" b="1">
                <a:solidFill>
                  <a:schemeClr val="hlink"/>
                </a:solidFill>
                <a:effectLst>
                  <a:outerShdw blurRad="38100" dist="38100" dir="2700000" algn="tl">
                    <a:srgbClr val="000000"/>
                  </a:outerShdw>
                </a:effectLst>
              </a:rPr>
              <a:t>SE RILEVATI ERRORI SIGNIFICATIVI</a:t>
            </a:r>
          </a:p>
        </p:txBody>
      </p:sp>
      <p:sp>
        <p:nvSpPr>
          <p:cNvPr id="62489" name="Text Box 25"/>
          <p:cNvSpPr txBox="1">
            <a:spLocks noChangeArrowheads="1"/>
          </p:cNvSpPr>
          <p:nvPr/>
        </p:nvSpPr>
        <p:spPr bwMode="auto">
          <a:xfrm>
            <a:off x="6702425" y="1992313"/>
            <a:ext cx="4586288" cy="1616075"/>
          </a:xfrm>
          <a:prstGeom prst="rect">
            <a:avLst/>
          </a:prstGeom>
          <a:noFill/>
          <a:ln w="9525">
            <a:noFill/>
            <a:miter lim="800000"/>
            <a:headEnd/>
            <a:tailEnd/>
          </a:ln>
          <a:effectLst/>
        </p:spPr>
        <p:txBody>
          <a:bodyPr>
            <a:spAutoFit/>
          </a:bodyPr>
          <a:lstStyle/>
          <a:p>
            <a:pPr algn="ctr">
              <a:spcBef>
                <a:spcPct val="50000"/>
              </a:spcBef>
            </a:pPr>
            <a:r>
              <a:rPr lang="it-IT" sz="2000"/>
              <a:t>Il revisore deve dichiarare tale circostanza nel relativo paragrafo nella propria relazione, fornendo tutte le indicazioni in merito all’errore o agli errori riscontrati</a:t>
            </a:r>
          </a:p>
        </p:txBody>
      </p:sp>
      <p:sp>
        <p:nvSpPr>
          <p:cNvPr id="62490" name="AutoShape 26"/>
          <p:cNvSpPr>
            <a:spLocks noChangeArrowheads="1"/>
          </p:cNvSpPr>
          <p:nvPr/>
        </p:nvSpPr>
        <p:spPr bwMode="auto">
          <a:xfrm>
            <a:off x="655638" y="2319338"/>
            <a:ext cx="655637" cy="765175"/>
          </a:xfrm>
          <a:prstGeom prst="curvedRightArrow">
            <a:avLst>
              <a:gd name="adj1" fmla="val 23341"/>
              <a:gd name="adj2" fmla="val 46683"/>
              <a:gd name="adj3" fmla="val 33333"/>
            </a:avLst>
          </a:prstGeom>
          <a:solidFill>
            <a:schemeClr val="accent1"/>
          </a:solidFill>
          <a:ln w="9525">
            <a:solidFill>
              <a:schemeClr val="tx1"/>
            </a:solidFill>
            <a:miter lim="800000"/>
            <a:headEnd/>
            <a:tailEnd/>
          </a:ln>
          <a:effectLst/>
        </p:spPr>
        <p:txBody>
          <a:bodyPr wrap="none" anchor="ctr"/>
          <a:lstStyle/>
          <a:p>
            <a:endParaRPr lang="it-IT"/>
          </a:p>
        </p:txBody>
      </p:sp>
      <p:sp>
        <p:nvSpPr>
          <p:cNvPr id="62491" name="AutoShape 27"/>
          <p:cNvSpPr>
            <a:spLocks noChangeArrowheads="1"/>
          </p:cNvSpPr>
          <p:nvPr/>
        </p:nvSpPr>
        <p:spPr bwMode="auto">
          <a:xfrm>
            <a:off x="5213350" y="2443163"/>
            <a:ext cx="1350963" cy="490537"/>
          </a:xfrm>
          <a:prstGeom prst="rightArrow">
            <a:avLst>
              <a:gd name="adj1" fmla="val 50000"/>
              <a:gd name="adj2" fmla="val 68851"/>
            </a:avLst>
          </a:prstGeom>
          <a:solidFill>
            <a:schemeClr val="accent1"/>
          </a:solidFill>
          <a:ln w="9525">
            <a:solidFill>
              <a:schemeClr val="tx1"/>
            </a:solidFill>
            <a:miter lim="800000"/>
            <a:headEnd/>
            <a:tailEnd/>
          </a:ln>
          <a:effectLst/>
        </p:spPr>
        <p:txBody>
          <a:bodyPr wrap="none" anchor="ctr"/>
          <a:lstStyle/>
          <a:p>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CCB4912E-1C88-4D22-B958-B6A84DF1101D}" type="slidenum">
              <a:rPr lang="it-IT"/>
              <a:pPr>
                <a:defRPr/>
              </a:pPr>
              <a:t>49</a:t>
            </a:fld>
            <a:endParaRPr lang="it-IT"/>
          </a:p>
        </p:txBody>
      </p:sp>
      <p:sp>
        <p:nvSpPr>
          <p:cNvPr id="63492" name="Text Box 4"/>
          <p:cNvSpPr txBox="1">
            <a:spLocks noChangeArrowheads="1"/>
          </p:cNvSpPr>
          <p:nvPr/>
        </p:nvSpPr>
        <p:spPr bwMode="auto">
          <a:xfrm>
            <a:off x="777875" y="4586288"/>
            <a:ext cx="10372725" cy="1552575"/>
          </a:xfrm>
          <a:prstGeom prst="rect">
            <a:avLst/>
          </a:prstGeom>
          <a:noFill/>
          <a:ln w="9525">
            <a:noFill/>
            <a:miter lim="800000"/>
            <a:headEnd/>
            <a:tailEnd/>
          </a:ln>
          <a:effectLst/>
        </p:spPr>
        <p:txBody>
          <a:bodyPr>
            <a:spAutoFit/>
          </a:bodyPr>
          <a:lstStyle/>
          <a:p>
            <a:pPr algn="ctr">
              <a:spcBef>
                <a:spcPct val="50000"/>
              </a:spcBef>
            </a:pPr>
            <a:r>
              <a:rPr lang="it-IT" sz="2400" b="1">
                <a:solidFill>
                  <a:schemeClr val="hlink"/>
                </a:solidFill>
                <a:effectLst>
                  <a:outerShdw blurRad="38100" dist="38100" dir="2700000" algn="tl">
                    <a:srgbClr val="C0C0C0"/>
                  </a:outerShdw>
                </a:effectLst>
              </a:rPr>
              <a:t>il revisore deve valutare nelle specifiche circostanze i riflessi sul giudizio sulla coerenza e sulla conformità e/o sul rilascio della dichiarazione, derivanti dalla parziale inattendibilità (accertata o potenziale) del bilancio. </a:t>
            </a:r>
          </a:p>
        </p:txBody>
      </p:sp>
      <p:sp>
        <p:nvSpPr>
          <p:cNvPr id="63493" name="Text Box 5"/>
          <p:cNvSpPr txBox="1">
            <a:spLocks noChangeArrowheads="1"/>
          </p:cNvSpPr>
          <p:nvPr/>
        </p:nvSpPr>
        <p:spPr bwMode="auto">
          <a:xfrm>
            <a:off x="736600" y="941388"/>
            <a:ext cx="10563225" cy="466725"/>
          </a:xfrm>
          <a:prstGeom prst="rect">
            <a:avLst/>
          </a:prstGeom>
          <a:solidFill>
            <a:srgbClr val="CCFFCC"/>
          </a:solidFill>
          <a:ln w="9525">
            <a:solidFill>
              <a:schemeClr val="tx1"/>
            </a:solidFill>
            <a:miter lim="800000"/>
            <a:headEnd/>
            <a:tailEnd/>
          </a:ln>
          <a:effectLst/>
        </p:spPr>
        <p:txBody>
          <a:bodyPr>
            <a:spAutoFit/>
          </a:bodyPr>
          <a:lstStyle/>
          <a:p>
            <a:pPr algn="ctr">
              <a:spcBef>
                <a:spcPct val="50000"/>
              </a:spcBef>
            </a:pPr>
            <a:r>
              <a:rPr lang="it-IT" sz="2400" b="1"/>
              <a:t>GIUDIZIO CON RILIEVI SUL BILANCIO</a:t>
            </a:r>
          </a:p>
        </p:txBody>
      </p:sp>
      <p:sp>
        <p:nvSpPr>
          <p:cNvPr id="63494" name="Text Box 6"/>
          <p:cNvSpPr txBox="1">
            <a:spLocks noChangeArrowheads="1"/>
          </p:cNvSpPr>
          <p:nvPr/>
        </p:nvSpPr>
        <p:spPr bwMode="auto">
          <a:xfrm>
            <a:off x="1187450" y="2252663"/>
            <a:ext cx="3506788" cy="831850"/>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pPr>
            <a:r>
              <a:rPr lang="it-IT" sz="2400" b="1">
                <a:effectLst>
                  <a:outerShdw blurRad="38100" dist="38100" dir="2700000" algn="tl">
                    <a:srgbClr val="FFFFFF"/>
                  </a:outerShdw>
                </a:effectLst>
              </a:rPr>
              <a:t>PER ERRORI SIGNIFICATIVI</a:t>
            </a:r>
          </a:p>
        </p:txBody>
      </p:sp>
      <p:sp>
        <p:nvSpPr>
          <p:cNvPr id="63495" name="Text Box 7"/>
          <p:cNvSpPr txBox="1">
            <a:spLocks noChangeArrowheads="1"/>
          </p:cNvSpPr>
          <p:nvPr/>
        </p:nvSpPr>
        <p:spPr bwMode="auto">
          <a:xfrm>
            <a:off x="6124575" y="2263775"/>
            <a:ext cx="5187950" cy="1562100"/>
          </a:xfrm>
          <a:prstGeom prst="rect">
            <a:avLst/>
          </a:prstGeom>
          <a:solidFill>
            <a:srgbClr val="99CCFF">
              <a:alpha val="44000"/>
            </a:srgbClr>
          </a:solidFill>
          <a:ln w="9525">
            <a:solidFill>
              <a:schemeClr val="tx1"/>
            </a:solidFill>
            <a:miter lim="800000"/>
            <a:headEnd/>
            <a:tailEnd/>
          </a:ln>
          <a:effectLst/>
        </p:spPr>
        <p:txBody>
          <a:bodyPr>
            <a:spAutoFit/>
          </a:bodyPr>
          <a:lstStyle/>
          <a:p>
            <a:pPr algn="ctr">
              <a:spcBef>
                <a:spcPct val="50000"/>
              </a:spcBef>
            </a:pPr>
            <a:r>
              <a:rPr lang="it-IT" sz="2400" b="1">
                <a:effectLst>
                  <a:outerShdw blurRad="38100" dist="38100" dir="2700000" algn="tl">
                    <a:srgbClr val="FFFFFF"/>
                  </a:outerShdw>
                </a:effectLst>
              </a:rPr>
              <a:t>PER IMPOSSIBILITA’ DI ACQUISIRE ELEMENTI PROBATIVI SUFFICIENTI ED APPROPRIATI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86BDC992-1AE9-408C-BC27-92CAA271C73C}" type="slidenum">
              <a:rPr lang="it-IT"/>
              <a:pPr>
                <a:defRPr/>
              </a:pPr>
              <a:t>5</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D93D5AC4-C843-4FCA-B7EA-29292BAD642C}" type="slidenum">
              <a:rPr lang="it-IT" sz="1200">
                <a:solidFill>
                  <a:schemeClr val="tx1">
                    <a:tint val="75000"/>
                  </a:schemeClr>
                </a:solidFill>
                <a:latin typeface="+mn-lt"/>
                <a:cs typeface="+mn-cs"/>
              </a:rPr>
              <a:pPr algn="r" fontAlgn="auto">
                <a:spcBef>
                  <a:spcPts val="0"/>
                </a:spcBef>
                <a:spcAft>
                  <a:spcPts val="0"/>
                </a:spcAft>
                <a:defRPr/>
              </a:pPr>
              <a:t>5</a:t>
            </a:fld>
            <a:endParaRPr lang="it-IT" sz="1200">
              <a:solidFill>
                <a:schemeClr val="tx1">
                  <a:tint val="75000"/>
                </a:schemeClr>
              </a:solidFill>
              <a:latin typeface="+mn-lt"/>
              <a:cs typeface="+mn-cs"/>
            </a:endParaRPr>
          </a:p>
        </p:txBody>
      </p:sp>
      <p:sp>
        <p:nvSpPr>
          <p:cNvPr id="18434" name="Titolo 1"/>
          <p:cNvSpPr>
            <a:spLocks noGrp="1"/>
          </p:cNvSpPr>
          <p:nvPr>
            <p:ph type="title"/>
          </p:nvPr>
        </p:nvSpPr>
        <p:spPr/>
        <p:txBody>
          <a:bodyPr/>
          <a:lstStyle/>
          <a:p>
            <a:pPr eaLnBrk="1" hangingPunct="1"/>
            <a:endParaRPr lang="it-IT" smtClean="0"/>
          </a:p>
        </p:txBody>
      </p:sp>
      <p:sp>
        <p:nvSpPr>
          <p:cNvPr id="3" name="CasellaDiTesto 2">
            <a:extLst>
              <a:ext uri="{FF2B5EF4-FFF2-40B4-BE49-F238E27FC236}"/>
            </a:extLst>
          </p:cNvPr>
          <p:cNvSpPr txBox="1"/>
          <p:nvPr/>
        </p:nvSpPr>
        <p:spPr>
          <a:xfrm>
            <a:off x="838200" y="1806575"/>
            <a:ext cx="10515600" cy="4524375"/>
          </a:xfrm>
          <a:prstGeom prst="rect">
            <a:avLst/>
          </a:prstGeom>
          <a:noFill/>
        </p:spPr>
        <p:txBody>
          <a:bodyPr>
            <a:spAutoFit/>
          </a:bodyPr>
          <a:lstStyle/>
          <a:p>
            <a:pPr algn="just" fontAlgn="auto">
              <a:spcBef>
                <a:spcPts val="0"/>
              </a:spcBef>
              <a:spcAft>
                <a:spcPts val="0"/>
              </a:spcAft>
              <a:defRPr/>
            </a:pPr>
            <a:r>
              <a:rPr lang="it-IT" sz="3200" dirty="0">
                <a:latin typeface="+mn-lt"/>
                <a:cs typeface="+mn-cs"/>
              </a:rPr>
              <a:t>Ci sono due diversi approcci di massima agli obblighi di reportistica del revisore rispetto alle informazioni comparative: </a:t>
            </a:r>
          </a:p>
          <a:p>
            <a:pPr marL="285750" indent="-285750" algn="just" fontAlgn="auto">
              <a:spcBef>
                <a:spcPts val="0"/>
              </a:spcBef>
              <a:spcAft>
                <a:spcPts val="0"/>
              </a:spcAft>
              <a:buFontTx/>
              <a:buChar char="-"/>
              <a:defRPr/>
            </a:pPr>
            <a:r>
              <a:rPr lang="it-IT" sz="3200" b="1" dirty="0">
                <a:solidFill>
                  <a:schemeClr val="accent1"/>
                </a:solidFill>
                <a:effectLst>
                  <a:outerShdw blurRad="38100" dist="38100" dir="2700000" algn="tl">
                    <a:srgbClr val="000000">
                      <a:alpha val="43137"/>
                    </a:srgbClr>
                  </a:outerShdw>
                </a:effectLst>
                <a:latin typeface="+mn-lt"/>
                <a:cs typeface="+mn-cs"/>
              </a:rPr>
              <a:t>Approccio dei «dati corrispondenti»: </a:t>
            </a:r>
            <a:r>
              <a:rPr lang="it-IT" sz="3200" dirty="0">
                <a:latin typeface="+mn-lt"/>
                <a:cs typeface="+mn-cs"/>
              </a:rPr>
              <a:t>il giudizio del revisore sul bilancio riguarda unicamente il periodo amministrativo in esame (ordinamento italiano) </a:t>
            </a:r>
          </a:p>
          <a:p>
            <a:pPr marL="285750" indent="-285750" algn="just" fontAlgn="auto">
              <a:spcBef>
                <a:spcPts val="0"/>
              </a:spcBef>
              <a:spcAft>
                <a:spcPts val="0"/>
              </a:spcAft>
              <a:buFontTx/>
              <a:buChar char="-"/>
              <a:defRPr/>
            </a:pPr>
            <a:r>
              <a:rPr lang="it-IT" sz="3200" dirty="0">
                <a:latin typeface="+mn-lt"/>
                <a:cs typeface="+mn-cs"/>
              </a:rPr>
              <a:t> </a:t>
            </a:r>
            <a:r>
              <a:rPr lang="it-IT" sz="3200" b="1" dirty="0">
                <a:solidFill>
                  <a:schemeClr val="accent1"/>
                </a:solidFill>
                <a:effectLst>
                  <a:outerShdw blurRad="38100" dist="38100" dir="2700000" algn="tl">
                    <a:srgbClr val="000000">
                      <a:alpha val="43137"/>
                    </a:srgbClr>
                  </a:outerShdw>
                </a:effectLst>
                <a:latin typeface="+mn-lt"/>
                <a:cs typeface="+mn-cs"/>
              </a:rPr>
              <a:t>Approccio del «bilancio comparativo»: </a:t>
            </a:r>
            <a:r>
              <a:rPr lang="it-IT" sz="3200" dirty="0">
                <a:latin typeface="+mn-lt"/>
                <a:cs typeface="+mn-cs"/>
              </a:rPr>
              <a:t>il giudizio del revisore riguarda, invece, ciascun periodo amministrativo per il quale il bilancio è presentato (n/a in Italia)</a:t>
            </a:r>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C8E77D62-1020-4AF0-9734-75C29C4B2E3C}" type="slidenum">
              <a:rPr lang="it-IT" sz="1200">
                <a:solidFill>
                  <a:schemeClr val="tx1">
                    <a:tint val="75000"/>
                  </a:schemeClr>
                </a:solidFill>
                <a:latin typeface="+mn-lt"/>
                <a:cs typeface="+mn-cs"/>
              </a:rPr>
              <a:pPr algn="r" fontAlgn="auto">
                <a:spcBef>
                  <a:spcPts val="0"/>
                </a:spcBef>
                <a:spcAft>
                  <a:spcPts val="0"/>
                </a:spcAft>
                <a:defRPr/>
              </a:pPr>
              <a:t>5</a:t>
            </a:fld>
            <a:endParaRPr lang="it-IT" sz="1200">
              <a:solidFill>
                <a:schemeClr val="tx1">
                  <a:tint val="75000"/>
                </a:schemeClr>
              </a:solidFill>
              <a:latin typeface="+mn-lt"/>
              <a:cs typeface="+mn-c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41956BA6-1C7C-4634-B3B9-026DC08A7837}" type="slidenum">
              <a:rPr lang="it-IT"/>
              <a:pPr>
                <a:defRPr/>
              </a:pPr>
              <a:t>50</a:t>
            </a:fld>
            <a:endParaRPr lang="it-IT"/>
          </a:p>
        </p:txBody>
      </p:sp>
      <p:sp>
        <p:nvSpPr>
          <p:cNvPr id="64516" name="Text Box 4"/>
          <p:cNvSpPr txBox="1">
            <a:spLocks noChangeArrowheads="1"/>
          </p:cNvSpPr>
          <p:nvPr/>
        </p:nvSpPr>
        <p:spPr bwMode="auto">
          <a:xfrm>
            <a:off x="736600" y="941388"/>
            <a:ext cx="4394200" cy="831850"/>
          </a:xfrm>
          <a:prstGeom prst="rect">
            <a:avLst/>
          </a:prstGeom>
          <a:solidFill>
            <a:srgbClr val="FF99CC">
              <a:alpha val="45000"/>
            </a:srgbClr>
          </a:solidFill>
          <a:ln w="9525">
            <a:solidFill>
              <a:schemeClr val="tx1"/>
            </a:solidFill>
            <a:miter lim="800000"/>
            <a:headEnd/>
            <a:tailEnd/>
          </a:ln>
          <a:effectLst/>
        </p:spPr>
        <p:txBody>
          <a:bodyPr>
            <a:spAutoFit/>
          </a:bodyPr>
          <a:lstStyle/>
          <a:p>
            <a:pPr algn="ctr">
              <a:spcBef>
                <a:spcPct val="50000"/>
              </a:spcBef>
            </a:pPr>
            <a:r>
              <a:rPr lang="it-IT" sz="2400" b="1"/>
              <a:t>GIUDIZIO NEGATIVO SUL BILANCIO</a:t>
            </a:r>
          </a:p>
        </p:txBody>
      </p:sp>
      <p:sp>
        <p:nvSpPr>
          <p:cNvPr id="64517" name="Text Box 5"/>
          <p:cNvSpPr txBox="1">
            <a:spLocks noChangeArrowheads="1"/>
          </p:cNvSpPr>
          <p:nvPr/>
        </p:nvSpPr>
        <p:spPr bwMode="auto">
          <a:xfrm>
            <a:off x="6567488" y="942975"/>
            <a:ext cx="4803775" cy="1196975"/>
          </a:xfrm>
          <a:prstGeom prst="rect">
            <a:avLst/>
          </a:prstGeom>
          <a:solidFill>
            <a:srgbClr val="FFFF99">
              <a:alpha val="83000"/>
            </a:srgbClr>
          </a:solidFill>
          <a:ln w="9525">
            <a:solidFill>
              <a:schemeClr val="tx1"/>
            </a:solidFill>
            <a:miter lim="800000"/>
            <a:headEnd/>
            <a:tailEnd/>
          </a:ln>
          <a:effectLst/>
        </p:spPr>
        <p:txBody>
          <a:bodyPr>
            <a:spAutoFit/>
          </a:bodyPr>
          <a:lstStyle/>
          <a:p>
            <a:pPr algn="ctr">
              <a:spcBef>
                <a:spcPct val="50000"/>
              </a:spcBef>
            </a:pPr>
            <a:r>
              <a:rPr lang="it-IT" sz="2400" b="1"/>
              <a:t>IMPOSSIBILITA’ AD ESPRIMERE UN GIUDIZIO SUL BILANCIO</a:t>
            </a:r>
          </a:p>
        </p:txBody>
      </p:sp>
      <p:sp>
        <p:nvSpPr>
          <p:cNvPr id="64518" name="Text Box 6"/>
          <p:cNvSpPr txBox="1">
            <a:spLocks noChangeArrowheads="1"/>
          </p:cNvSpPr>
          <p:nvPr/>
        </p:nvSpPr>
        <p:spPr bwMode="auto">
          <a:xfrm>
            <a:off x="2279650" y="3384550"/>
            <a:ext cx="9048750" cy="1809750"/>
          </a:xfrm>
          <a:prstGeom prst="rect">
            <a:avLst/>
          </a:prstGeom>
          <a:solidFill>
            <a:srgbClr val="FFFF99">
              <a:alpha val="42000"/>
            </a:srgbClr>
          </a:solidFill>
          <a:ln w="9525">
            <a:solidFill>
              <a:schemeClr val="tx1"/>
            </a:solidFill>
            <a:miter lim="800000"/>
            <a:headEnd/>
            <a:tailEnd/>
          </a:ln>
          <a:effectLst/>
        </p:spPr>
        <p:txBody>
          <a:bodyPr>
            <a:spAutoFit/>
          </a:bodyPr>
          <a:lstStyle/>
          <a:p>
            <a:pPr algn="ctr">
              <a:spcBef>
                <a:spcPct val="50000"/>
              </a:spcBef>
            </a:pPr>
            <a:r>
              <a:rPr lang="it-IT" sz="2800"/>
              <a:t>il revisore deve concludere di </a:t>
            </a:r>
            <a:r>
              <a:rPr lang="it-IT" sz="2800" b="1">
                <a:solidFill>
                  <a:schemeClr val="hlink"/>
                </a:solidFill>
                <a:effectLst>
                  <a:outerShdw blurRad="38100" dist="38100" dir="2700000" algn="tl">
                    <a:srgbClr val="000000"/>
                  </a:outerShdw>
                </a:effectLst>
              </a:rPr>
              <a:t>non essere in grado di esprimere il giudizio sulla coerenza e sulla conformità</a:t>
            </a:r>
            <a:r>
              <a:rPr lang="it-IT" sz="2800"/>
              <a:t> né di rilasciare la dichiarazione sugli eventuali errori significativi.</a:t>
            </a:r>
            <a:r>
              <a:rPr lang="it-IT"/>
              <a:t> </a:t>
            </a:r>
          </a:p>
        </p:txBody>
      </p:sp>
      <p:sp>
        <p:nvSpPr>
          <p:cNvPr id="64519" name="AutoShape 7"/>
          <p:cNvSpPr>
            <a:spLocks noChangeArrowheads="1"/>
          </p:cNvSpPr>
          <p:nvPr/>
        </p:nvSpPr>
        <p:spPr bwMode="auto">
          <a:xfrm>
            <a:off x="395288" y="3521075"/>
            <a:ext cx="1706562" cy="1377950"/>
          </a:xfrm>
          <a:prstGeom prst="curvedRightArrow">
            <a:avLst>
              <a:gd name="adj1" fmla="val 20000"/>
              <a:gd name="adj2" fmla="val 40000"/>
              <a:gd name="adj3" fmla="val 41283"/>
            </a:avLst>
          </a:prstGeom>
          <a:solidFill>
            <a:schemeClr val="accent1"/>
          </a:solidFill>
          <a:ln w="9525">
            <a:solidFill>
              <a:schemeClr val="tx1"/>
            </a:solidFill>
            <a:miter lim="800000"/>
            <a:headEnd/>
            <a:tailEnd/>
          </a:ln>
          <a:effectLst/>
        </p:spPr>
        <p:txBody>
          <a:bodyPr wrap="none" anchor="ctr"/>
          <a:lstStyle/>
          <a:p>
            <a:endParaRPr lang="it-IT"/>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522336C2-0235-46BC-9769-B8F82EC073BF}" type="slidenum">
              <a:rPr lang="it-IT"/>
              <a:pPr>
                <a:defRPr/>
              </a:pPr>
              <a:t>51</a:t>
            </a:fld>
            <a:endParaRPr lang="it-IT"/>
          </a:p>
        </p:txBody>
      </p:sp>
      <p:sp>
        <p:nvSpPr>
          <p:cNvPr id="65540" name="Text Box 4"/>
          <p:cNvSpPr txBox="1">
            <a:spLocks noChangeArrowheads="1"/>
          </p:cNvSpPr>
          <p:nvPr/>
        </p:nvSpPr>
        <p:spPr bwMode="auto">
          <a:xfrm>
            <a:off x="2116138" y="4054475"/>
            <a:ext cx="9690100" cy="1800225"/>
          </a:xfrm>
          <a:prstGeom prst="rect">
            <a:avLst/>
          </a:prstGeom>
          <a:noFill/>
          <a:ln w="9525">
            <a:noFill/>
            <a:miter lim="800000"/>
            <a:headEnd/>
            <a:tailEnd/>
          </a:ln>
          <a:effectLst/>
        </p:spPr>
        <p:txBody>
          <a:bodyPr>
            <a:spAutoFit/>
          </a:bodyPr>
          <a:lstStyle/>
          <a:p>
            <a:pPr algn="ctr">
              <a:spcBef>
                <a:spcPct val="50000"/>
              </a:spcBef>
            </a:pPr>
            <a:r>
              <a:rPr lang="it-IT" sz="2800" b="1">
                <a:solidFill>
                  <a:schemeClr val="hlink"/>
                </a:solidFill>
                <a:effectLst>
                  <a:outerShdw blurRad="38100" dist="38100" dir="2700000" algn="tl">
                    <a:srgbClr val="C0C0C0"/>
                  </a:outerShdw>
                </a:effectLst>
              </a:rPr>
              <a:t>Il revisore deve valutare le implicazioni della specifica circostanza ai fini dell’espressione del giudizio sulla coerenza e sulla conformità nonché del rilascio della dichiarazione sugli eventuali errori significativi.</a:t>
            </a:r>
            <a:r>
              <a:rPr lang="it-IT"/>
              <a:t> </a:t>
            </a:r>
          </a:p>
        </p:txBody>
      </p:sp>
      <p:sp>
        <p:nvSpPr>
          <p:cNvPr id="65541" name="Text Box 5"/>
          <p:cNvSpPr txBox="1">
            <a:spLocks noChangeArrowheads="1"/>
          </p:cNvSpPr>
          <p:nvPr/>
        </p:nvSpPr>
        <p:spPr bwMode="auto">
          <a:xfrm>
            <a:off x="736600" y="941388"/>
            <a:ext cx="11041063" cy="831850"/>
          </a:xfrm>
          <a:prstGeom prst="rect">
            <a:avLst/>
          </a:prstGeom>
          <a:solidFill>
            <a:srgbClr val="FF99CC">
              <a:alpha val="45000"/>
            </a:srgbClr>
          </a:solidFill>
          <a:ln w="9525">
            <a:solidFill>
              <a:schemeClr val="tx1"/>
            </a:solidFill>
            <a:miter lim="800000"/>
            <a:headEnd/>
            <a:tailEnd/>
          </a:ln>
          <a:effectLst/>
        </p:spPr>
        <p:txBody>
          <a:bodyPr>
            <a:spAutoFit/>
          </a:bodyPr>
          <a:lstStyle/>
          <a:p>
            <a:pPr algn="ctr">
              <a:spcBef>
                <a:spcPct val="50000"/>
              </a:spcBef>
            </a:pPr>
            <a:r>
              <a:rPr lang="it-IT" sz="2400" b="1"/>
              <a:t>RELAZIONE SULLA GESTIONE E SUL GOVERNO SOCIETARIO NON MESSE A DISPOSIZIONE IN TEMPO UTILE</a:t>
            </a:r>
          </a:p>
        </p:txBody>
      </p:sp>
      <p:sp>
        <p:nvSpPr>
          <p:cNvPr id="65542" name="Text Box 6"/>
          <p:cNvSpPr txBox="1">
            <a:spLocks noChangeArrowheads="1"/>
          </p:cNvSpPr>
          <p:nvPr/>
        </p:nvSpPr>
        <p:spPr bwMode="auto">
          <a:xfrm>
            <a:off x="709613" y="1985963"/>
            <a:ext cx="11041062" cy="831850"/>
          </a:xfrm>
          <a:prstGeom prst="rect">
            <a:avLst/>
          </a:prstGeom>
          <a:solidFill>
            <a:srgbClr val="FF99CC">
              <a:alpha val="45000"/>
            </a:srgbClr>
          </a:solidFill>
          <a:ln w="9525">
            <a:solidFill>
              <a:schemeClr val="tx1"/>
            </a:solidFill>
            <a:miter lim="800000"/>
            <a:headEnd/>
            <a:tailEnd/>
          </a:ln>
          <a:effectLst/>
        </p:spPr>
        <p:txBody>
          <a:bodyPr>
            <a:spAutoFit/>
          </a:bodyPr>
          <a:lstStyle/>
          <a:p>
            <a:pPr algn="ctr">
              <a:spcBef>
                <a:spcPct val="50000"/>
              </a:spcBef>
            </a:pPr>
            <a:r>
              <a:rPr lang="it-IT" sz="2400" b="1"/>
              <a:t>RELAZIONE SULLA GESTIONE E SUL GOVERNO SOCIETARIO PREDISPOSTE IN MODO INCOMPLETO</a:t>
            </a:r>
          </a:p>
        </p:txBody>
      </p:sp>
      <p:sp>
        <p:nvSpPr>
          <p:cNvPr id="65543" name="AutoShape 7"/>
          <p:cNvSpPr>
            <a:spLocks noChangeArrowheads="1"/>
          </p:cNvSpPr>
          <p:nvPr/>
        </p:nvSpPr>
        <p:spPr bwMode="auto">
          <a:xfrm>
            <a:off x="709613" y="4135438"/>
            <a:ext cx="1487487" cy="1282700"/>
          </a:xfrm>
          <a:prstGeom prst="curvedRightArrow">
            <a:avLst>
              <a:gd name="adj1" fmla="val 20000"/>
              <a:gd name="adj2" fmla="val 40000"/>
              <a:gd name="adj3" fmla="val 38655"/>
            </a:avLst>
          </a:prstGeom>
          <a:solidFill>
            <a:schemeClr val="accent1">
              <a:alpha val="30000"/>
            </a:schemeClr>
          </a:solidFill>
          <a:ln w="9525">
            <a:solidFill>
              <a:schemeClr val="tx1"/>
            </a:solidFill>
            <a:miter lim="800000"/>
            <a:headEnd/>
            <a:tailEnd/>
          </a:ln>
          <a:effectLst/>
        </p:spPr>
        <p:txBody>
          <a:bodyPr wrap="none" anchor="ctr"/>
          <a:lstStyle/>
          <a:p>
            <a:endParaRPr lang="it-IT"/>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240F9276-6CEA-4F28-A679-1AC7E313496A}" type="slidenum">
              <a:rPr lang="it-IT"/>
              <a:pPr>
                <a:defRPr/>
              </a:pPr>
              <a:t>52</a:t>
            </a:fld>
            <a:endParaRPr lang="it-IT"/>
          </a:p>
        </p:txBody>
      </p:sp>
      <p:sp>
        <p:nvSpPr>
          <p:cNvPr id="66562" name="Rectangle 2"/>
          <p:cNvSpPr>
            <a:spLocks noGrp="1"/>
          </p:cNvSpPr>
          <p:nvPr>
            <p:ph type="title"/>
          </p:nvPr>
        </p:nvSpPr>
        <p:spPr/>
        <p:txBody>
          <a:bodyPr/>
          <a:lstStyle/>
          <a:p>
            <a:r>
              <a:rPr lang="it-IT" b="1" smtClean="0">
                <a:solidFill>
                  <a:schemeClr val="accent1"/>
                </a:solidFill>
                <a:effectLst>
                  <a:outerShdw blurRad="38100" dist="38100" dir="2700000" algn="tl">
                    <a:srgbClr val="C0C0C0"/>
                  </a:outerShdw>
                </a:effectLst>
              </a:rPr>
              <a:t>Le attestazioni scritte</a:t>
            </a:r>
          </a:p>
        </p:txBody>
      </p:sp>
      <p:sp>
        <p:nvSpPr>
          <p:cNvPr id="66563" name="Rectangle 3"/>
          <p:cNvSpPr>
            <a:spLocks noGrp="1"/>
          </p:cNvSpPr>
          <p:nvPr>
            <p:ph type="body" idx="1"/>
          </p:nvPr>
        </p:nvSpPr>
        <p:spPr/>
        <p:txBody>
          <a:bodyPr/>
          <a:lstStyle/>
          <a:p>
            <a:pPr marL="0" indent="0" algn="ctr">
              <a:buFont typeface="Arial" charset="0"/>
              <a:buNone/>
            </a:pPr>
            <a:r>
              <a:rPr lang="it-IT" sz="3200" smtClean="0"/>
              <a:t>Nell’ambito delle attestazioni previste dal principio di revisione internazionale (ISA Italia) n° 580, il revisore deve richiedere agli amministratori di fornire attestazioni scritte in merito alle proprie responsabilità per la redazione della relazione sulla gestione e della relazione sul governo societario, ove predisposta, per la coerenza del loro contenuto rispetto al bilancio nonché per la conformità di tale contenuto a quanto previsto dalle norme di legge.</a:t>
            </a:r>
            <a:r>
              <a:rPr lang="it-IT" smtClean="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816D2F5F-F636-472E-B55F-89D8D15A0FB2}" type="slidenum">
              <a:rPr lang="it-IT"/>
              <a:pPr>
                <a:defRPr/>
              </a:pPr>
              <a:t>53</a:t>
            </a:fld>
            <a:endParaRPr lang="it-IT"/>
          </a:p>
        </p:txBody>
      </p:sp>
      <p:sp>
        <p:nvSpPr>
          <p:cNvPr id="67586" name="Rectangle 2"/>
          <p:cNvSpPr>
            <a:spLocks noGrp="1"/>
          </p:cNvSpPr>
          <p:nvPr>
            <p:ph type="title"/>
          </p:nvPr>
        </p:nvSpPr>
        <p:spPr/>
        <p:txBody>
          <a:bodyPr/>
          <a:lstStyle/>
          <a:p>
            <a:endParaRPr lang="it-IT" smtClean="0"/>
          </a:p>
        </p:txBody>
      </p:sp>
      <p:sp>
        <p:nvSpPr>
          <p:cNvPr id="67587" name="Rectangle 3"/>
          <p:cNvSpPr>
            <a:spLocks noGrp="1"/>
          </p:cNvSpPr>
          <p:nvPr>
            <p:ph type="body" idx="1"/>
          </p:nvPr>
        </p:nvSpPr>
        <p:spPr/>
        <p:txBody>
          <a:bodyPr/>
          <a:lstStyle/>
          <a:p>
            <a:pPr marL="0" indent="0" algn="ctr">
              <a:buFont typeface="Arial" charset="0"/>
              <a:buNone/>
            </a:pPr>
            <a:r>
              <a:rPr lang="it-IT" sz="3600" smtClean="0"/>
              <a:t>Il revisore deve richiedere altresì agli amministratori di fornire attestazioni scritte in merito alle proprie responsabilità per la completezza e correttezza della relazione sulla gestione e della relazione sul governo societario, ove predisposta.</a:t>
            </a:r>
            <a:r>
              <a:rPr lang="it-IT" smtClean="0"/>
              <a:t> </a:t>
            </a:r>
          </a:p>
          <a:p>
            <a:pPr marL="0" indent="0">
              <a:buFont typeface="Arial" charset="0"/>
              <a:buNone/>
            </a:pPr>
            <a:endParaRPr lang="it-IT"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2745B16A-3A8E-4785-8A2A-31B1504A8CAD}" type="slidenum">
              <a:rPr lang="it-IT"/>
              <a:pPr>
                <a:defRPr/>
              </a:pPr>
              <a:t>54</a:t>
            </a:fld>
            <a:endParaRPr lang="it-IT"/>
          </a:p>
        </p:txBody>
      </p:sp>
      <p:sp>
        <p:nvSpPr>
          <p:cNvPr id="68610" name="Rectangle 2"/>
          <p:cNvSpPr>
            <a:spLocks noGrp="1"/>
          </p:cNvSpPr>
          <p:nvPr>
            <p:ph type="title"/>
          </p:nvPr>
        </p:nvSpPr>
        <p:spPr/>
        <p:txBody>
          <a:bodyPr/>
          <a:lstStyle/>
          <a:p>
            <a:r>
              <a:rPr lang="it-IT" b="1" smtClean="0">
                <a:solidFill>
                  <a:schemeClr val="accent1"/>
                </a:solidFill>
                <a:effectLst>
                  <a:outerShdw blurRad="38100" dist="38100" dir="2700000" algn="tl">
                    <a:srgbClr val="C0C0C0"/>
                  </a:outerShdw>
                </a:effectLst>
              </a:rPr>
              <a:t>La documentazione</a:t>
            </a:r>
          </a:p>
        </p:txBody>
      </p:sp>
      <p:sp>
        <p:nvSpPr>
          <p:cNvPr id="68611" name="Rectangle 3"/>
          <p:cNvSpPr>
            <a:spLocks noGrp="1"/>
          </p:cNvSpPr>
          <p:nvPr>
            <p:ph type="body" idx="1"/>
          </p:nvPr>
        </p:nvSpPr>
        <p:spPr/>
        <p:txBody>
          <a:bodyPr/>
          <a:lstStyle/>
          <a:p>
            <a:pPr marL="0" indent="0" algn="ctr">
              <a:buFont typeface="Arial" charset="0"/>
              <a:buNone/>
            </a:pPr>
            <a:r>
              <a:rPr lang="it-IT" sz="4000" smtClean="0"/>
              <a:t>Il revisore deve includere nella documentazione del lavoro predisposta ai fini della revisione contabile del bilancio i risultati delle procedure svolte, nel rispetto delle regole previste dal principio di revisione internazionale (ISA Italia) n° 230.</a:t>
            </a:r>
            <a:r>
              <a:rPr lang="it-IT" smtClean="0"/>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4AE36B7B-9CA9-46B1-99F3-247E08C32E1F}" type="slidenum">
              <a:rPr lang="it-IT"/>
              <a:pPr>
                <a:defRPr/>
              </a:pPr>
              <a:t>55</a:t>
            </a:fld>
            <a:endParaRPr lang="it-IT"/>
          </a:p>
        </p:txBody>
      </p:sp>
      <p:sp>
        <p:nvSpPr>
          <p:cNvPr id="69634" name="Rectangle 2"/>
          <p:cNvSpPr>
            <a:spLocks noGrp="1"/>
          </p:cNvSpPr>
          <p:nvPr>
            <p:ph type="title"/>
          </p:nvPr>
        </p:nvSpPr>
        <p:spPr/>
        <p:txBody>
          <a:bodyPr/>
          <a:lstStyle/>
          <a:p>
            <a:r>
              <a:rPr lang="it-IT" sz="4000" b="1" smtClean="0">
                <a:solidFill>
                  <a:schemeClr val="accent1"/>
                </a:solidFill>
                <a:effectLst>
                  <a:outerShdw blurRad="38100" dist="38100" dir="2700000" algn="tl">
                    <a:srgbClr val="C0C0C0"/>
                  </a:outerShdw>
                </a:effectLst>
              </a:rPr>
              <a:t>Esempio n.1</a:t>
            </a:r>
          </a:p>
        </p:txBody>
      </p:sp>
      <p:sp>
        <p:nvSpPr>
          <p:cNvPr id="69635" name="Rectangle 3"/>
          <p:cNvSpPr>
            <a:spLocks noGrp="1"/>
          </p:cNvSpPr>
          <p:nvPr>
            <p:ph type="body" idx="1"/>
          </p:nvPr>
        </p:nvSpPr>
        <p:spPr>
          <a:xfrm>
            <a:off x="838200" y="1525588"/>
            <a:ext cx="10515600" cy="4651375"/>
          </a:xfrm>
        </p:spPr>
        <p:txBody>
          <a:bodyPr/>
          <a:lstStyle/>
          <a:p>
            <a:pPr marL="0" indent="0" algn="ctr">
              <a:lnSpc>
                <a:spcPct val="80000"/>
              </a:lnSpc>
              <a:buFont typeface="Arial" charset="0"/>
              <a:buNone/>
            </a:pPr>
            <a:r>
              <a:rPr lang="it-IT" sz="2000" b="1" smtClean="0">
                <a:solidFill>
                  <a:schemeClr val="accent1"/>
                </a:solidFill>
                <a:effectLst>
                  <a:outerShdw blurRad="38100" dist="38100" dir="2700000" algn="tl">
                    <a:srgbClr val="C0C0C0"/>
                  </a:outerShdw>
                </a:effectLst>
              </a:rPr>
              <a:t>RELAZIONE [DEL REVISORE][DELLA SOCIETÀ DI REVISIONE] INDIPENDENTE AI SENSI DEGLI ARTICOLI 14 E 16 DEL DLGS 27 GENNAIO 2010, N° 39</a:t>
            </a:r>
            <a:r>
              <a:rPr lang="it-IT" sz="2000" smtClean="0"/>
              <a:t> </a:t>
            </a:r>
          </a:p>
          <a:p>
            <a:pPr marL="0" indent="0">
              <a:lnSpc>
                <a:spcPct val="80000"/>
              </a:lnSpc>
              <a:buFont typeface="Arial" charset="0"/>
              <a:buNone/>
            </a:pPr>
            <a:endParaRPr lang="it-IT" sz="2000" smtClean="0"/>
          </a:p>
          <a:p>
            <a:pPr marL="0" indent="0">
              <a:lnSpc>
                <a:spcPct val="80000"/>
              </a:lnSpc>
              <a:buFont typeface="Arial" charset="0"/>
              <a:buNone/>
            </a:pPr>
            <a:r>
              <a:rPr lang="it-IT" sz="2000" smtClean="0"/>
              <a:t>Agli azionisti della ABC SpA </a:t>
            </a:r>
          </a:p>
          <a:p>
            <a:pPr marL="0" indent="0">
              <a:lnSpc>
                <a:spcPct val="80000"/>
              </a:lnSpc>
              <a:buFont typeface="Arial" charset="0"/>
              <a:buNone/>
            </a:pPr>
            <a:endParaRPr lang="it-IT" sz="2000" smtClean="0"/>
          </a:p>
          <a:p>
            <a:pPr marL="0" indent="0">
              <a:lnSpc>
                <a:spcPct val="80000"/>
              </a:lnSpc>
              <a:buFont typeface="Arial" charset="0"/>
              <a:buNone/>
            </a:pPr>
            <a:r>
              <a:rPr lang="it-IT" sz="2000" b="1" smtClean="0">
                <a:solidFill>
                  <a:schemeClr val="accent1"/>
                </a:solidFill>
                <a:effectLst>
                  <a:outerShdw blurRad="38100" dist="38100" dir="2700000" algn="tl">
                    <a:srgbClr val="C0C0C0"/>
                  </a:outerShdw>
                </a:effectLst>
              </a:rPr>
              <a:t>Relazione sul bilancio [d’esercizio][consolidato] </a:t>
            </a:r>
          </a:p>
          <a:p>
            <a:pPr marL="0" indent="0">
              <a:lnSpc>
                <a:spcPct val="80000"/>
              </a:lnSpc>
              <a:buFont typeface="Arial" charset="0"/>
              <a:buNone/>
            </a:pPr>
            <a:r>
              <a:rPr lang="it-IT" sz="2000" b="1" smtClean="0">
                <a:solidFill>
                  <a:schemeClr val="accent1"/>
                </a:solidFill>
                <a:effectLst>
                  <a:outerShdw blurRad="38100" dist="38100" dir="2700000" algn="tl">
                    <a:srgbClr val="C0C0C0"/>
                  </a:outerShdw>
                </a:effectLst>
              </a:rPr>
              <a:t>… </a:t>
            </a:r>
          </a:p>
          <a:p>
            <a:pPr marL="0" indent="0">
              <a:lnSpc>
                <a:spcPct val="80000"/>
              </a:lnSpc>
              <a:buFont typeface="Arial" charset="0"/>
              <a:buNone/>
            </a:pPr>
            <a:r>
              <a:rPr lang="it-IT" sz="2000" b="1" smtClean="0">
                <a:solidFill>
                  <a:schemeClr val="accent1"/>
                </a:solidFill>
                <a:effectLst>
                  <a:outerShdw blurRad="38100" dist="38100" dir="2700000" algn="tl">
                    <a:srgbClr val="C0C0C0"/>
                  </a:outerShdw>
                </a:effectLst>
              </a:rPr>
              <a:t>Relazione su altre disposizioni di legge e regolamentari</a:t>
            </a:r>
            <a:r>
              <a:rPr lang="it-IT" sz="2400" smtClean="0"/>
              <a:t> </a:t>
            </a:r>
          </a:p>
          <a:p>
            <a:pPr marL="0" indent="0">
              <a:lnSpc>
                <a:spcPct val="80000"/>
              </a:lnSpc>
              <a:buFont typeface="Arial" charset="0"/>
              <a:buNone/>
            </a:pPr>
            <a:endParaRPr lang="it-IT" sz="2400" smtClean="0"/>
          </a:p>
          <a:p>
            <a:pPr marL="0" indent="0">
              <a:lnSpc>
                <a:spcPct val="80000"/>
              </a:lnSpc>
              <a:buFont typeface="Arial" charset="0"/>
              <a:buNone/>
            </a:pPr>
            <a:r>
              <a:rPr lang="it-IT" sz="2000" smtClean="0"/>
              <a:t>Gli amministratori della ABC SpA sono responsabili per la predisposizione della relazione sulla gestione e della relazione sul governo societario e gli assetti proprietari della ABC SpA [del gruppo ABC] al [gg][mm][aa], incluse la loro coerenza con il relativo bilancio [d’esercizio][consolidato] e la loro conformità alle norme di legge.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5">
            <a:extLst>
              <a:ext uri="{FF2B5EF4-FFF2-40B4-BE49-F238E27FC236}"/>
            </a:extLst>
          </p:cNvPr>
          <p:cNvSpPr>
            <a:spLocks noGrp="1"/>
          </p:cNvSpPr>
          <p:nvPr>
            <p:ph type="sldNum" sz="quarter" idx="12"/>
          </p:nvPr>
        </p:nvSpPr>
        <p:spPr/>
        <p:txBody>
          <a:bodyPr/>
          <a:lstStyle/>
          <a:p>
            <a:pPr>
              <a:defRPr/>
            </a:pPr>
            <a:fld id="{BAEB7967-38F8-4E82-A8B1-BF22C2730DD5}" type="slidenum">
              <a:rPr lang="it-IT"/>
              <a:pPr>
                <a:defRPr/>
              </a:pPr>
              <a:t>56</a:t>
            </a:fld>
            <a:endParaRPr lang="it-IT"/>
          </a:p>
        </p:txBody>
      </p:sp>
      <p:sp>
        <p:nvSpPr>
          <p:cNvPr id="70660" name="Text Box 4"/>
          <p:cNvSpPr txBox="1">
            <a:spLocks noChangeArrowheads="1"/>
          </p:cNvSpPr>
          <p:nvPr/>
        </p:nvSpPr>
        <p:spPr bwMode="auto">
          <a:xfrm>
            <a:off x="627063" y="477838"/>
            <a:ext cx="11041062" cy="5222875"/>
          </a:xfrm>
          <a:prstGeom prst="rect">
            <a:avLst/>
          </a:prstGeom>
          <a:noFill/>
          <a:ln w="9525">
            <a:noFill/>
            <a:miter lim="800000"/>
            <a:headEnd/>
            <a:tailEnd/>
          </a:ln>
          <a:effectLst/>
        </p:spPr>
        <p:txBody>
          <a:bodyPr>
            <a:spAutoFit/>
          </a:bodyPr>
          <a:lstStyle/>
          <a:p>
            <a:pPr>
              <a:spcBef>
                <a:spcPct val="50000"/>
              </a:spcBef>
            </a:pPr>
            <a:r>
              <a:rPr lang="it-IT" sz="2100"/>
              <a:t>[Ho] [Abbiamo] svolto le procedure indicate nel principio di revisione (SA Italia) n° 720B al fine di esprimere un giudizio sulla coerenza della relazione sulla gestione e di alcune specifiche informazioni contenute nella relazione sul governo societario e gli assetti proprietari indicate nell’articolo 123-bis, comma 4, del DLgs 58/1998, con il bilancio [d’esercizio][consolidato] della ABC SpA [del gruppo ABC] al [gg][mm][aa] e sulla conformità delle stesse alle norme di legge, nonché di rilasciare una dichiarazione su eventuali errori significativi. </a:t>
            </a:r>
          </a:p>
          <a:p>
            <a:pPr>
              <a:spcBef>
                <a:spcPct val="50000"/>
              </a:spcBef>
            </a:pPr>
            <a:r>
              <a:rPr lang="it-IT" sz="2100" b="1">
                <a:solidFill>
                  <a:schemeClr val="accent1"/>
                </a:solidFill>
              </a:rPr>
              <a:t>A [mio][nostro] giudizio, la relazione sulla gestione e alcune specifiche informazioni contenute nella relazione sul governo societario e gli assetti proprietari sopra richiamate sono coerenti con il bilancio [d’esercizio][consolidato] della ABC SpA [del gruppo ABC] al [gg][mm][aa] e sono redatte in conformità alle norme di legge. </a:t>
            </a:r>
          </a:p>
          <a:p>
            <a:pPr>
              <a:spcBef>
                <a:spcPct val="50000"/>
              </a:spcBef>
            </a:pPr>
            <a:r>
              <a:rPr lang="it-IT" sz="2100" b="1">
                <a:solidFill>
                  <a:srgbClr val="FF0066"/>
                </a:solidFill>
                <a:effectLst>
                  <a:outerShdw blurRad="38100" dist="38100" dir="2700000" algn="tl">
                    <a:srgbClr val="C0C0C0"/>
                  </a:outerShdw>
                </a:effectLst>
              </a:rPr>
              <a:t>Con riferimento alla dichiarazione di cui all’articolo14, comma 2, lettera e), del DLgs 39/2010, rilasciata sulla base delle conoscenze e della comprensione dell’impresa e del relativo contesto acquisite nel corso dell’attività di revisione, non [ho][abbiamo] nulla da riportare.</a:t>
            </a:r>
            <a:r>
              <a:rPr lang="it-IT" sz="1600" b="1">
                <a:solidFill>
                  <a:srgbClr val="FF0066"/>
                </a:solidFill>
                <a:effectLst>
                  <a:outerShdw blurRad="38100" dist="38100" dir="2700000" algn="tl">
                    <a:srgbClr val="C0C0C0"/>
                  </a:outerShdw>
                </a:effectLst>
              </a:rPr>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127FE6B4-6D4E-4414-9578-78199B1B4397}" type="slidenum">
              <a:rPr lang="it-IT"/>
              <a:pPr>
                <a:defRPr/>
              </a:pPr>
              <a:t>57</a:t>
            </a:fld>
            <a:endParaRPr lang="it-IT"/>
          </a:p>
        </p:txBody>
      </p:sp>
      <p:sp>
        <p:nvSpPr>
          <p:cNvPr id="71682" name="Rectangle 2"/>
          <p:cNvSpPr>
            <a:spLocks noGrp="1"/>
          </p:cNvSpPr>
          <p:nvPr>
            <p:ph type="title"/>
          </p:nvPr>
        </p:nvSpPr>
        <p:spPr/>
        <p:txBody>
          <a:bodyPr/>
          <a:lstStyle/>
          <a:p>
            <a:r>
              <a:rPr lang="it-IT" b="1" smtClean="0">
                <a:solidFill>
                  <a:schemeClr val="accent1"/>
                </a:solidFill>
                <a:effectLst>
                  <a:outerShdw blurRad="38100" dist="38100" dir="2700000" algn="tl">
                    <a:srgbClr val="C0C0C0"/>
                  </a:outerShdw>
                </a:effectLst>
              </a:rPr>
              <a:t>Esempio 2:</a:t>
            </a:r>
          </a:p>
        </p:txBody>
      </p:sp>
      <p:sp>
        <p:nvSpPr>
          <p:cNvPr id="71683" name="Rectangle 3"/>
          <p:cNvSpPr>
            <a:spLocks noGrp="1"/>
          </p:cNvSpPr>
          <p:nvPr>
            <p:ph type="body" idx="1"/>
          </p:nvPr>
        </p:nvSpPr>
        <p:spPr/>
        <p:txBody>
          <a:bodyPr/>
          <a:lstStyle/>
          <a:p>
            <a:pPr marL="0" indent="0" algn="ctr">
              <a:lnSpc>
                <a:spcPct val="70000"/>
              </a:lnSpc>
              <a:buFont typeface="Arial" charset="0"/>
              <a:buNone/>
            </a:pPr>
            <a:r>
              <a:rPr lang="it-IT" sz="2000" b="1" smtClean="0">
                <a:solidFill>
                  <a:schemeClr val="accent1"/>
                </a:solidFill>
                <a:effectLst>
                  <a:outerShdw blurRad="38100" dist="38100" dir="2700000" algn="tl">
                    <a:srgbClr val="C0C0C0"/>
                  </a:outerShdw>
                </a:effectLst>
              </a:rPr>
              <a:t>RELAZIONE [DEL REVISORE][DELLA SOCIETÀ DI REVISIONE] INDIPENDENTE AI SENSI DEGLI ARTICOLI 14 E 16 DEL DLGS 27 GENNAIO 2010, N° 39</a:t>
            </a:r>
            <a:r>
              <a:rPr lang="it-IT" sz="2000" smtClean="0"/>
              <a:t> </a:t>
            </a:r>
          </a:p>
          <a:p>
            <a:pPr marL="0" indent="0">
              <a:lnSpc>
                <a:spcPct val="70000"/>
              </a:lnSpc>
              <a:buFont typeface="Arial" charset="0"/>
              <a:buNone/>
            </a:pPr>
            <a:endParaRPr lang="it-IT" sz="2000" smtClean="0"/>
          </a:p>
          <a:p>
            <a:pPr marL="0" indent="0">
              <a:lnSpc>
                <a:spcPct val="70000"/>
              </a:lnSpc>
              <a:buFont typeface="Arial" charset="0"/>
              <a:buNone/>
            </a:pPr>
            <a:r>
              <a:rPr lang="it-IT" sz="2000" smtClean="0"/>
              <a:t>Agli azionisti della ABC SpA </a:t>
            </a:r>
          </a:p>
          <a:p>
            <a:pPr marL="0" indent="0">
              <a:lnSpc>
                <a:spcPct val="70000"/>
              </a:lnSpc>
              <a:buFont typeface="Arial" charset="0"/>
              <a:buNone/>
            </a:pPr>
            <a:endParaRPr lang="it-IT" sz="2000" smtClean="0"/>
          </a:p>
          <a:p>
            <a:pPr marL="0" indent="0">
              <a:lnSpc>
                <a:spcPct val="70000"/>
              </a:lnSpc>
              <a:buFont typeface="Arial" charset="0"/>
              <a:buNone/>
            </a:pPr>
            <a:r>
              <a:rPr lang="it-IT" sz="2000" b="1" smtClean="0">
                <a:solidFill>
                  <a:schemeClr val="accent1"/>
                </a:solidFill>
                <a:effectLst>
                  <a:outerShdw blurRad="38100" dist="38100" dir="2700000" algn="tl">
                    <a:srgbClr val="C0C0C0"/>
                  </a:outerShdw>
                </a:effectLst>
              </a:rPr>
              <a:t>Relazione sul bilancio [d’esercizio][consolidato] </a:t>
            </a:r>
          </a:p>
          <a:p>
            <a:pPr marL="0" indent="0">
              <a:lnSpc>
                <a:spcPct val="70000"/>
              </a:lnSpc>
              <a:buFont typeface="Arial" charset="0"/>
              <a:buNone/>
            </a:pPr>
            <a:r>
              <a:rPr lang="it-IT" sz="2000" b="1" smtClean="0">
                <a:solidFill>
                  <a:schemeClr val="accent1"/>
                </a:solidFill>
                <a:effectLst>
                  <a:outerShdw blurRad="38100" dist="38100" dir="2700000" algn="tl">
                    <a:srgbClr val="C0C0C0"/>
                  </a:outerShdw>
                </a:effectLst>
              </a:rPr>
              <a:t>… </a:t>
            </a:r>
          </a:p>
          <a:p>
            <a:pPr marL="0" indent="0">
              <a:lnSpc>
                <a:spcPct val="70000"/>
              </a:lnSpc>
              <a:buFont typeface="Arial" charset="0"/>
              <a:buNone/>
            </a:pPr>
            <a:r>
              <a:rPr lang="it-IT" sz="2000" b="1" smtClean="0">
                <a:solidFill>
                  <a:schemeClr val="accent1"/>
                </a:solidFill>
                <a:effectLst>
                  <a:outerShdw blurRad="38100" dist="38100" dir="2700000" algn="tl">
                    <a:srgbClr val="C0C0C0"/>
                  </a:outerShdw>
                </a:effectLst>
              </a:rPr>
              <a:t>Relazione su altre disposizioni di legge e regolamentari</a:t>
            </a:r>
            <a:r>
              <a:rPr lang="it-IT" sz="2400" smtClean="0"/>
              <a:t> </a:t>
            </a:r>
          </a:p>
          <a:p>
            <a:pPr marL="0" indent="0">
              <a:lnSpc>
                <a:spcPct val="70000"/>
              </a:lnSpc>
              <a:buFont typeface="Arial" charset="0"/>
              <a:buNone/>
            </a:pPr>
            <a:endParaRPr lang="it-IT" sz="2400" smtClean="0"/>
          </a:p>
          <a:p>
            <a:pPr marL="0" indent="0">
              <a:lnSpc>
                <a:spcPct val="70000"/>
              </a:lnSpc>
              <a:buFont typeface="Arial" charset="0"/>
              <a:buNone/>
            </a:pPr>
            <a:r>
              <a:rPr lang="it-IT" sz="2000" smtClean="0"/>
              <a:t>Gli amministratori della ABC SpA sono responsabili per la predisposizione della relazione sulla gestione e della relazione sul governo societario e gli assetti proprietari della ABC SpA [del gruppo ABC] al [gg][mm][aa], incluse la loro coerenza con il relativo bilancio [d’esercizio][consolidato] e la loro conformità alle norme di legge.</a:t>
            </a:r>
          </a:p>
          <a:p>
            <a:pPr marL="0" indent="0">
              <a:lnSpc>
                <a:spcPct val="70000"/>
              </a:lnSpc>
              <a:buFont typeface="Arial" charset="0"/>
              <a:buNone/>
            </a:pPr>
            <a:endParaRPr lang="it-IT" sz="200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5">
            <a:extLst>
              <a:ext uri="{FF2B5EF4-FFF2-40B4-BE49-F238E27FC236}"/>
            </a:extLst>
          </p:cNvPr>
          <p:cNvSpPr>
            <a:spLocks noGrp="1"/>
          </p:cNvSpPr>
          <p:nvPr>
            <p:ph type="sldNum" sz="quarter" idx="12"/>
          </p:nvPr>
        </p:nvSpPr>
        <p:spPr/>
        <p:txBody>
          <a:bodyPr/>
          <a:lstStyle/>
          <a:p>
            <a:pPr>
              <a:defRPr/>
            </a:pPr>
            <a:fld id="{DF2680DA-8DB0-4528-8CC9-ECFE3CA4CA88}" type="slidenum">
              <a:rPr lang="it-IT"/>
              <a:pPr>
                <a:defRPr/>
              </a:pPr>
              <a:t>58</a:t>
            </a:fld>
            <a:endParaRPr lang="it-IT"/>
          </a:p>
        </p:txBody>
      </p:sp>
      <p:sp>
        <p:nvSpPr>
          <p:cNvPr id="72708" name="Text Box 4"/>
          <p:cNvSpPr txBox="1">
            <a:spLocks noChangeArrowheads="1"/>
          </p:cNvSpPr>
          <p:nvPr/>
        </p:nvSpPr>
        <p:spPr bwMode="auto">
          <a:xfrm>
            <a:off x="517525" y="585788"/>
            <a:ext cx="11164888" cy="4838700"/>
          </a:xfrm>
          <a:prstGeom prst="rect">
            <a:avLst/>
          </a:prstGeom>
          <a:noFill/>
          <a:ln w="9525">
            <a:noFill/>
            <a:miter lim="800000"/>
            <a:headEnd/>
            <a:tailEnd/>
          </a:ln>
          <a:effectLst/>
        </p:spPr>
        <p:txBody>
          <a:bodyPr>
            <a:spAutoFit/>
          </a:bodyPr>
          <a:lstStyle/>
          <a:p>
            <a:pPr>
              <a:spcBef>
                <a:spcPct val="50000"/>
              </a:spcBef>
            </a:pPr>
            <a:r>
              <a:rPr lang="it-IT" sz="2400"/>
              <a:t>[Ho] [Abbiamo] svolto le procedure indicate nel principio di revisione (SA Italia) n° 720B al fine di esprimere un giudizio sulla coerenza della relazione sulla gestione con il bilancio [d’esercizio][consolidato] della ABC SpA [del gruppo ABC] al [gg][mm][aa] e sulla conformità della stessa alle norme di legge, nonché di rilasciare una dichiarazione su eventuali errori significativi. </a:t>
            </a:r>
          </a:p>
          <a:p>
            <a:pPr>
              <a:spcBef>
                <a:spcPct val="50000"/>
              </a:spcBef>
            </a:pPr>
            <a:r>
              <a:rPr lang="it-IT" sz="2400" b="1">
                <a:solidFill>
                  <a:srgbClr val="FF0066"/>
                </a:solidFill>
                <a:effectLst>
                  <a:outerShdw blurRad="38100" dist="38100" dir="2700000" algn="tl">
                    <a:srgbClr val="C0C0C0"/>
                  </a:outerShdw>
                </a:effectLst>
              </a:rPr>
              <a:t>A [mio][nostro] giudizio, la relazione sulla gestione è coerente con il bilancio [d’esercizio][consolidato] della ABC SpA [del gruppo ABC] al [gg][mm][aa] ed è redatta in conformità alle norme di legge.</a:t>
            </a:r>
            <a:r>
              <a:rPr lang="it-IT" sz="2400"/>
              <a:t> </a:t>
            </a:r>
          </a:p>
          <a:p>
            <a:pPr>
              <a:spcBef>
                <a:spcPct val="50000"/>
              </a:spcBef>
            </a:pPr>
            <a:r>
              <a:rPr lang="it-IT" sz="2400" b="1">
                <a:solidFill>
                  <a:schemeClr val="accent1"/>
                </a:solidFill>
                <a:effectLst>
                  <a:outerShdw blurRad="38100" dist="38100" dir="2700000" algn="tl">
                    <a:srgbClr val="C0C0C0"/>
                  </a:outerShdw>
                </a:effectLst>
              </a:rPr>
              <a:t>Con riferimento alla dichiarazione di cui all’articolo 14, comma 2, lettera e), del DLgs 39/2010, rilasciata sulla base delle conoscenze e della comprensione dell’impresa e del relativo contesto acquisite nel corso dell’attività di revisione, non [ho][abbiamo] nulla da riportare.</a:t>
            </a:r>
            <a:r>
              <a:rPr lang="it-IT" sz="2400"/>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FA4E08B8-B6A3-454E-8DBE-36C8C80B6592}" type="slidenum">
              <a:rPr lang="it-IT"/>
              <a:pPr>
                <a:defRPr/>
              </a:pPr>
              <a:t>59</a:t>
            </a:fld>
            <a:endParaRPr lang="it-IT"/>
          </a:p>
        </p:txBody>
      </p:sp>
      <p:sp>
        <p:nvSpPr>
          <p:cNvPr id="73730" name="Rectangle 2"/>
          <p:cNvSpPr>
            <a:spLocks noGrp="1"/>
          </p:cNvSpPr>
          <p:nvPr>
            <p:ph type="title"/>
          </p:nvPr>
        </p:nvSpPr>
        <p:spPr/>
        <p:txBody>
          <a:bodyPr/>
          <a:lstStyle/>
          <a:p>
            <a:r>
              <a:rPr lang="it-IT" b="1" smtClean="0">
                <a:solidFill>
                  <a:schemeClr val="accent1"/>
                </a:solidFill>
                <a:effectLst>
                  <a:outerShdw blurRad="38100" dist="38100" dir="2700000" algn="tl">
                    <a:srgbClr val="C0C0C0"/>
                  </a:outerShdw>
                </a:effectLst>
              </a:rPr>
              <a:t>Esempio 3:</a:t>
            </a:r>
          </a:p>
        </p:txBody>
      </p:sp>
      <p:sp>
        <p:nvSpPr>
          <p:cNvPr id="73732" name="Rectangle 4"/>
          <p:cNvSpPr>
            <a:spLocks/>
          </p:cNvSpPr>
          <p:nvPr/>
        </p:nvSpPr>
        <p:spPr bwMode="auto">
          <a:xfrm>
            <a:off x="1068388" y="2014538"/>
            <a:ext cx="10515600" cy="4351337"/>
          </a:xfrm>
          <a:prstGeom prst="rect">
            <a:avLst/>
          </a:prstGeom>
          <a:noFill/>
          <a:ln w="9525">
            <a:noFill/>
            <a:miter lim="800000"/>
            <a:headEnd/>
            <a:tailEnd/>
          </a:ln>
        </p:spPr>
        <p:txBody>
          <a:bodyPr/>
          <a:lstStyle/>
          <a:p>
            <a:pPr algn="ct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RELAZIONE [DEL REVISORE][DELLA SOCIETÀ DI REVISIONE] INDIPENDENTE AI SENSI DEGLI ARTICOLI 14 E 16 DEL DLGS 27 GENNAIO 2010, N° 39</a:t>
            </a:r>
            <a:r>
              <a:rPr lang="it-IT" sz="2000">
                <a:latin typeface="Calibri" pitchFamily="34" charset="0"/>
              </a:rPr>
              <a:t> </a:t>
            </a:r>
          </a:p>
          <a:p>
            <a:pPr eaLnBrk="0" hangingPunct="0">
              <a:lnSpc>
                <a:spcPct val="70000"/>
              </a:lnSpc>
              <a:spcBef>
                <a:spcPts val="1000"/>
              </a:spcBef>
              <a:buFont typeface="Arial" charset="0"/>
              <a:buNone/>
            </a:pPr>
            <a:endParaRPr lang="it-IT" sz="2000">
              <a:latin typeface="Calibri" pitchFamily="34" charset="0"/>
            </a:endParaRPr>
          </a:p>
          <a:p>
            <a:pPr eaLnBrk="0" hangingPunct="0">
              <a:lnSpc>
                <a:spcPct val="70000"/>
              </a:lnSpc>
              <a:spcBef>
                <a:spcPts val="1000"/>
              </a:spcBef>
              <a:buFont typeface="Arial" charset="0"/>
              <a:buNone/>
            </a:pPr>
            <a:r>
              <a:rPr lang="it-IT" sz="2000">
                <a:latin typeface="Calibri" pitchFamily="34" charset="0"/>
              </a:rPr>
              <a:t>Agli azionisti della ABC SpA </a:t>
            </a:r>
          </a:p>
          <a:p>
            <a:pPr eaLnBrk="0" hangingPunct="0">
              <a:lnSpc>
                <a:spcPct val="70000"/>
              </a:lnSpc>
              <a:spcBef>
                <a:spcPts val="1000"/>
              </a:spcBef>
              <a:buFont typeface="Arial" charset="0"/>
              <a:buNone/>
            </a:pPr>
            <a:endParaRPr lang="it-IT" sz="2000">
              <a:latin typeface="Calibri" pitchFamily="34" charset="0"/>
            </a:endParaRPr>
          </a:p>
          <a:p>
            <a:pP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Relazione sul bilancio [d’esercizio][consolidato] </a:t>
            </a:r>
          </a:p>
          <a:p>
            <a:pP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 </a:t>
            </a:r>
          </a:p>
          <a:p>
            <a:pP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Relazione su altre disposizioni di legge e regolamentari</a:t>
            </a:r>
            <a:r>
              <a:rPr lang="it-IT" sz="2400">
                <a:latin typeface="Calibri" pitchFamily="34" charset="0"/>
              </a:rPr>
              <a:t> </a:t>
            </a:r>
          </a:p>
          <a:p>
            <a:pPr eaLnBrk="0" hangingPunct="0">
              <a:lnSpc>
                <a:spcPct val="70000"/>
              </a:lnSpc>
              <a:spcBef>
                <a:spcPts val="1000"/>
              </a:spcBef>
              <a:buFont typeface="Arial" charset="0"/>
              <a:buNone/>
            </a:pPr>
            <a:endParaRPr lang="it-IT" sz="2400">
              <a:latin typeface="Calibri" pitchFamily="34" charset="0"/>
            </a:endParaRPr>
          </a:p>
          <a:p>
            <a:pPr eaLnBrk="0" hangingPunct="0">
              <a:lnSpc>
                <a:spcPct val="70000"/>
              </a:lnSpc>
              <a:spcBef>
                <a:spcPts val="1000"/>
              </a:spcBef>
              <a:buFont typeface="Arial" charset="0"/>
              <a:buNone/>
            </a:pPr>
            <a:r>
              <a:rPr lang="it-IT" sz="2000">
                <a:latin typeface="Calibri" pitchFamily="34" charset="0"/>
              </a:rPr>
              <a:t>Gli amministratori della ABC SpA sono responsabili per la predisposizione della relazione sulla gestione e della relazione sul governo societario e gli assetti proprietari della ABC SpA [del gruppo ABC] al [gg][mm][aa], incluse la loro coerenza con il relativo bilancio [d’esercizio][consolidato] e la loro conformità alle norme di legge.</a:t>
            </a:r>
          </a:p>
          <a:p>
            <a:pPr eaLnBrk="0" hangingPunct="0">
              <a:lnSpc>
                <a:spcPct val="70000"/>
              </a:lnSpc>
              <a:spcBef>
                <a:spcPts val="1000"/>
              </a:spcBef>
              <a:buFont typeface="Arial" charset="0"/>
              <a:buNone/>
            </a:pPr>
            <a:endParaRPr lang="it-IT" sz="200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396ED5C2-9009-4DF6-A201-4A6C0A8AD639}" type="slidenum">
              <a:rPr lang="it-IT"/>
              <a:pPr>
                <a:defRPr/>
              </a:pPr>
              <a:t>6</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EF1A669B-82E2-494F-A53D-205AB5559537}" type="slidenum">
              <a:rPr lang="it-IT" sz="1200">
                <a:solidFill>
                  <a:schemeClr val="tx1">
                    <a:tint val="75000"/>
                  </a:schemeClr>
                </a:solidFill>
                <a:latin typeface="+mn-lt"/>
                <a:cs typeface="+mn-cs"/>
              </a:rPr>
              <a:pPr algn="r" fontAlgn="auto">
                <a:spcBef>
                  <a:spcPts val="0"/>
                </a:spcBef>
                <a:spcAft>
                  <a:spcPts val="0"/>
                </a:spcAft>
                <a:defRPr/>
              </a:pPr>
              <a:t>6</a:t>
            </a:fld>
            <a:endParaRPr lang="it-IT" sz="1200">
              <a:solidFill>
                <a:schemeClr val="tx1">
                  <a:tint val="75000"/>
                </a:schemeClr>
              </a:solidFill>
              <a:latin typeface="+mn-lt"/>
              <a:cs typeface="+mn-cs"/>
            </a:endParaRPr>
          </a:p>
        </p:txBody>
      </p:sp>
      <p:sp>
        <p:nvSpPr>
          <p:cNvPr id="19458" name="Titolo 1"/>
          <p:cNvSpPr>
            <a:spLocks noGrp="1"/>
          </p:cNvSpPr>
          <p:nvPr>
            <p:ph type="title"/>
          </p:nvPr>
        </p:nvSpPr>
        <p:spPr/>
        <p:txBody>
          <a:bodyPr/>
          <a:lstStyle/>
          <a:p>
            <a:pPr eaLnBrk="1" hangingPunct="1"/>
            <a:endParaRPr lang="it-IT" smtClean="0"/>
          </a:p>
        </p:txBody>
      </p:sp>
      <p:sp>
        <p:nvSpPr>
          <p:cNvPr id="3" name="CasellaDiTesto 2">
            <a:extLst>
              <a:ext uri="{FF2B5EF4-FFF2-40B4-BE49-F238E27FC236}"/>
            </a:extLst>
          </p:cNvPr>
          <p:cNvSpPr txBox="1"/>
          <p:nvPr/>
        </p:nvSpPr>
        <p:spPr>
          <a:xfrm>
            <a:off x="838200" y="1282700"/>
            <a:ext cx="10515600" cy="4524375"/>
          </a:xfrm>
          <a:prstGeom prst="rect">
            <a:avLst/>
          </a:prstGeom>
          <a:noFill/>
        </p:spPr>
        <p:txBody>
          <a:bodyPr>
            <a:spAutoFit/>
          </a:bodyPr>
          <a:lstStyle/>
          <a:p>
            <a:pPr fontAlgn="auto">
              <a:spcBef>
                <a:spcPts val="0"/>
              </a:spcBef>
              <a:spcAft>
                <a:spcPts val="0"/>
              </a:spcAft>
              <a:defRPr/>
            </a:pPr>
            <a:r>
              <a:rPr lang="it-IT" sz="3200" dirty="0">
                <a:latin typeface="+mn-lt"/>
                <a:cs typeface="+mn-cs"/>
              </a:rPr>
              <a:t>L’</a:t>
            </a:r>
            <a:r>
              <a:rPr lang="it-IT" sz="3200" b="1" dirty="0">
                <a:solidFill>
                  <a:schemeClr val="accent1"/>
                </a:solidFill>
                <a:effectLst>
                  <a:outerShdw blurRad="38100" dist="38100" dir="2700000" algn="tl">
                    <a:srgbClr val="000000">
                      <a:alpha val="43137"/>
                    </a:srgbClr>
                  </a:outerShdw>
                </a:effectLst>
                <a:latin typeface="+mn-lt"/>
                <a:cs typeface="+mn-cs"/>
              </a:rPr>
              <a:t>obiettivo del revisore </a:t>
            </a:r>
            <a:r>
              <a:rPr lang="it-IT" sz="3200" dirty="0">
                <a:latin typeface="+mn-lt"/>
                <a:cs typeface="+mn-cs"/>
              </a:rPr>
              <a:t>è quello di:</a:t>
            </a:r>
          </a:p>
          <a:p>
            <a:pPr marL="285750" indent="-285750" fontAlgn="auto">
              <a:spcBef>
                <a:spcPts val="0"/>
              </a:spcBef>
              <a:spcAft>
                <a:spcPts val="0"/>
              </a:spcAft>
              <a:buFontTx/>
              <a:buChar char="-"/>
              <a:defRPr/>
            </a:pPr>
            <a:r>
              <a:rPr lang="it-IT" sz="3200" dirty="0">
                <a:latin typeface="+mn-lt"/>
                <a:cs typeface="+mn-cs"/>
              </a:rPr>
              <a:t>Acquisire elementi probativi sufficienti ed appropriati per valutare se le informazioni comparative incluse nel bilancio siano state presentate, in tutti gli aspetti significativi, in conformità alle disposizioni sulle informazioni comparative previste dal quadro normativo sull’informazione finanziaria applicabile; </a:t>
            </a:r>
          </a:p>
          <a:p>
            <a:pPr marL="285750" indent="-285750" fontAlgn="auto">
              <a:spcBef>
                <a:spcPts val="0"/>
              </a:spcBef>
              <a:spcAft>
                <a:spcPts val="0"/>
              </a:spcAft>
              <a:buFontTx/>
              <a:buChar char="-"/>
              <a:defRPr/>
            </a:pPr>
            <a:r>
              <a:rPr lang="it-IT" sz="3200" dirty="0">
                <a:latin typeface="+mn-lt"/>
                <a:cs typeface="+mn-cs"/>
              </a:rPr>
              <a:t>Emettere una relazione di revisione in conformità ai propri obblighi di reportistica.</a:t>
            </a:r>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BAFFADFB-DEC9-415E-BEB2-5EB4DBD5FD1B}" type="slidenum">
              <a:rPr lang="it-IT" sz="1200">
                <a:solidFill>
                  <a:schemeClr val="tx1">
                    <a:tint val="75000"/>
                  </a:schemeClr>
                </a:solidFill>
                <a:latin typeface="+mn-lt"/>
                <a:cs typeface="+mn-cs"/>
              </a:rPr>
              <a:pPr algn="r" fontAlgn="auto">
                <a:spcBef>
                  <a:spcPts val="0"/>
                </a:spcBef>
                <a:spcAft>
                  <a:spcPts val="0"/>
                </a:spcAft>
                <a:defRPr/>
              </a:pPr>
              <a:t>6</a:t>
            </a:fld>
            <a:endParaRPr lang="it-IT" sz="1200">
              <a:solidFill>
                <a:schemeClr val="tx1">
                  <a:tint val="75000"/>
                </a:schemeClr>
              </a:solidFill>
              <a:latin typeface="+mn-lt"/>
              <a:cs typeface="+mn-c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5">
            <a:extLst>
              <a:ext uri="{FF2B5EF4-FFF2-40B4-BE49-F238E27FC236}"/>
            </a:extLst>
          </p:cNvPr>
          <p:cNvSpPr>
            <a:spLocks noGrp="1"/>
          </p:cNvSpPr>
          <p:nvPr>
            <p:ph type="sldNum" sz="quarter" idx="12"/>
          </p:nvPr>
        </p:nvSpPr>
        <p:spPr/>
        <p:txBody>
          <a:bodyPr/>
          <a:lstStyle/>
          <a:p>
            <a:pPr>
              <a:defRPr/>
            </a:pPr>
            <a:fld id="{746FB9A2-4B6B-41EB-A940-9E74AA02AE15}" type="slidenum">
              <a:rPr lang="it-IT"/>
              <a:pPr>
                <a:defRPr/>
              </a:pPr>
              <a:t>60</a:t>
            </a:fld>
            <a:endParaRPr lang="it-IT"/>
          </a:p>
        </p:txBody>
      </p:sp>
      <p:sp>
        <p:nvSpPr>
          <p:cNvPr id="74756" name="Text Box 4"/>
          <p:cNvSpPr txBox="1">
            <a:spLocks noChangeArrowheads="1"/>
          </p:cNvSpPr>
          <p:nvPr/>
        </p:nvSpPr>
        <p:spPr bwMode="auto">
          <a:xfrm>
            <a:off x="695325" y="709613"/>
            <a:ext cx="11041063" cy="5707062"/>
          </a:xfrm>
          <a:prstGeom prst="rect">
            <a:avLst/>
          </a:prstGeom>
          <a:noFill/>
          <a:ln w="9525">
            <a:noFill/>
            <a:miter lim="800000"/>
            <a:headEnd/>
            <a:tailEnd/>
          </a:ln>
          <a:effectLst/>
        </p:spPr>
        <p:txBody>
          <a:bodyPr>
            <a:spAutoFit/>
          </a:bodyPr>
          <a:lstStyle/>
          <a:p>
            <a:pPr>
              <a:spcBef>
                <a:spcPct val="50000"/>
              </a:spcBef>
            </a:pPr>
            <a:r>
              <a:rPr lang="it-IT" sz="2300"/>
              <a:t>[Ho] [Abbiamo] svolto le procedure indicate nel principio di revisione (SA Italia) n° 720B al fine di esprimere un giudizio sulla coerenza della relazione sulla gestione con il bilancio [d’esercizio][consolidato] della ABC SpA [del gruppo ABC] al [gg][mm][aa] e sulla conformità della stessa alle norme di legge, nonché di rilasciare una dichiarazione su eventuali errori significativi. </a:t>
            </a:r>
          </a:p>
          <a:p>
            <a:pPr>
              <a:spcBef>
                <a:spcPct val="50000"/>
              </a:spcBef>
            </a:pPr>
            <a:r>
              <a:rPr lang="it-IT" sz="2300" b="1">
                <a:solidFill>
                  <a:schemeClr val="accent1"/>
                </a:solidFill>
                <a:effectLst>
                  <a:outerShdw blurRad="38100" dist="38100" dir="2700000" algn="tl">
                    <a:srgbClr val="C0C0C0"/>
                  </a:outerShdw>
                </a:effectLst>
              </a:rPr>
              <a:t>A [mio][nostro] giudizio, ad eccezione degli effetti di quanto descritto nel paragrafo “Elementi alla base del giudizio con rilievi” della relazione sul bilancio [d’esercizio] [consolidato], la relazione sulla gestione è coerente con il bilancio [d’esercizio] [consolidato] della ABC SpA [del gruppo ABC] al [gg][mm][aa] ed è redatta in conformità alle norme di legge. </a:t>
            </a:r>
          </a:p>
          <a:p>
            <a:pPr>
              <a:spcBef>
                <a:spcPct val="50000"/>
              </a:spcBef>
            </a:pPr>
            <a:r>
              <a:rPr lang="it-IT" sz="2300" b="1">
                <a:solidFill>
                  <a:schemeClr val="accent1"/>
                </a:solidFill>
                <a:effectLst>
                  <a:outerShdw blurRad="38100" dist="38100" dir="2700000" algn="tl">
                    <a:srgbClr val="C0C0C0"/>
                  </a:outerShdw>
                </a:effectLst>
              </a:rPr>
              <a:t>Con riferimento alla dichiarazione di cui all’articolo 14, comma 2, lettera e), del DLgs 39/2010, rilasciata sulla base delle conoscenze e della comprensione dell’impresa e del relativo contesto acquisite nel corso dell’attività di revisione, non [ho][abbiamo] nulla da riportare oltre a quanto già sopra evidenziato.</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C3A78B92-313B-496A-8F34-F92F3741F71B}" type="slidenum">
              <a:rPr lang="it-IT"/>
              <a:pPr>
                <a:defRPr/>
              </a:pPr>
              <a:t>61</a:t>
            </a:fld>
            <a:endParaRPr lang="it-IT"/>
          </a:p>
        </p:txBody>
      </p:sp>
      <p:sp>
        <p:nvSpPr>
          <p:cNvPr id="75778" name="Rectangle 2"/>
          <p:cNvSpPr>
            <a:spLocks noGrp="1"/>
          </p:cNvSpPr>
          <p:nvPr>
            <p:ph type="title"/>
          </p:nvPr>
        </p:nvSpPr>
        <p:spPr/>
        <p:txBody>
          <a:bodyPr/>
          <a:lstStyle/>
          <a:p>
            <a:r>
              <a:rPr lang="it-IT" b="1" smtClean="0">
                <a:solidFill>
                  <a:schemeClr val="accent1"/>
                </a:solidFill>
                <a:effectLst>
                  <a:outerShdw blurRad="38100" dist="38100" dir="2700000" algn="tl">
                    <a:srgbClr val="C0C0C0"/>
                  </a:outerShdw>
                </a:effectLst>
              </a:rPr>
              <a:t>Esempio 4:</a:t>
            </a:r>
          </a:p>
        </p:txBody>
      </p:sp>
      <p:sp>
        <p:nvSpPr>
          <p:cNvPr id="75780" name="Rectangle 4"/>
          <p:cNvSpPr>
            <a:spLocks/>
          </p:cNvSpPr>
          <p:nvPr/>
        </p:nvSpPr>
        <p:spPr bwMode="auto">
          <a:xfrm>
            <a:off x="1068388" y="2014538"/>
            <a:ext cx="10515600" cy="4351337"/>
          </a:xfrm>
          <a:prstGeom prst="rect">
            <a:avLst/>
          </a:prstGeom>
          <a:noFill/>
          <a:ln w="9525">
            <a:noFill/>
            <a:miter lim="800000"/>
            <a:headEnd/>
            <a:tailEnd/>
          </a:ln>
        </p:spPr>
        <p:txBody>
          <a:bodyPr/>
          <a:lstStyle/>
          <a:p>
            <a:pPr algn="ct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RELAZIONE [DEL REVISORE][DELLA SOCIETÀ DI REVISIONE] INDIPENDENTE AI SENSI DEGLI ARTICOLI 14 E 16 DEL DLGS 27 GENNAIO 2010, N° 39</a:t>
            </a:r>
            <a:r>
              <a:rPr lang="it-IT" sz="2000">
                <a:latin typeface="Calibri" pitchFamily="34" charset="0"/>
              </a:rPr>
              <a:t> </a:t>
            </a:r>
          </a:p>
          <a:p>
            <a:pPr eaLnBrk="0" hangingPunct="0">
              <a:lnSpc>
                <a:spcPct val="70000"/>
              </a:lnSpc>
              <a:spcBef>
                <a:spcPts val="1000"/>
              </a:spcBef>
              <a:buFont typeface="Arial" charset="0"/>
              <a:buNone/>
            </a:pPr>
            <a:endParaRPr lang="it-IT" sz="2000">
              <a:latin typeface="Calibri" pitchFamily="34" charset="0"/>
            </a:endParaRPr>
          </a:p>
          <a:p>
            <a:pPr eaLnBrk="0" hangingPunct="0">
              <a:lnSpc>
                <a:spcPct val="70000"/>
              </a:lnSpc>
              <a:spcBef>
                <a:spcPts val="1000"/>
              </a:spcBef>
              <a:buFont typeface="Arial" charset="0"/>
              <a:buNone/>
            </a:pPr>
            <a:r>
              <a:rPr lang="it-IT" sz="2000">
                <a:latin typeface="Calibri" pitchFamily="34" charset="0"/>
              </a:rPr>
              <a:t>Agli azionisti della ABC SpA </a:t>
            </a:r>
          </a:p>
          <a:p>
            <a:pPr eaLnBrk="0" hangingPunct="0">
              <a:lnSpc>
                <a:spcPct val="70000"/>
              </a:lnSpc>
              <a:spcBef>
                <a:spcPts val="1000"/>
              </a:spcBef>
              <a:buFont typeface="Arial" charset="0"/>
              <a:buNone/>
            </a:pPr>
            <a:endParaRPr lang="it-IT" sz="2000">
              <a:latin typeface="Calibri" pitchFamily="34" charset="0"/>
            </a:endParaRPr>
          </a:p>
          <a:p>
            <a:pP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Relazione sul bilancio [d’esercizio][consolidato] </a:t>
            </a:r>
          </a:p>
          <a:p>
            <a:pP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 </a:t>
            </a:r>
          </a:p>
          <a:p>
            <a:pP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Relazione su altre disposizioni di legge e regolamentari</a:t>
            </a:r>
            <a:r>
              <a:rPr lang="it-IT" sz="2400">
                <a:latin typeface="Calibri" pitchFamily="34" charset="0"/>
              </a:rPr>
              <a:t> </a:t>
            </a:r>
          </a:p>
          <a:p>
            <a:pPr eaLnBrk="0" hangingPunct="0">
              <a:lnSpc>
                <a:spcPct val="70000"/>
              </a:lnSpc>
              <a:spcBef>
                <a:spcPts val="1000"/>
              </a:spcBef>
              <a:buFont typeface="Arial" charset="0"/>
              <a:buNone/>
            </a:pPr>
            <a:endParaRPr lang="it-IT" sz="2400">
              <a:latin typeface="Calibri" pitchFamily="34" charset="0"/>
            </a:endParaRPr>
          </a:p>
          <a:p>
            <a:pPr eaLnBrk="0" hangingPunct="0">
              <a:lnSpc>
                <a:spcPct val="70000"/>
              </a:lnSpc>
              <a:spcBef>
                <a:spcPts val="1000"/>
              </a:spcBef>
              <a:buFont typeface="Arial" charset="0"/>
              <a:buNone/>
            </a:pPr>
            <a:r>
              <a:rPr lang="it-IT" sz="2000">
                <a:latin typeface="Calibri" pitchFamily="34" charset="0"/>
              </a:rPr>
              <a:t>Gli amministratori della ABC SpA sono responsabili per la predisposizione della relazione sulla gestione e della relazione sul governo societario e gli assetti proprietari della ABC SpA [del gruppo ABC] al [gg][mm][aa], incluse la loro coerenza con il relativo bilancio [d’esercizio][consolidato] e la loro conformità alle norme di legge.</a:t>
            </a:r>
          </a:p>
          <a:p>
            <a:pPr eaLnBrk="0" hangingPunct="0">
              <a:lnSpc>
                <a:spcPct val="70000"/>
              </a:lnSpc>
              <a:spcBef>
                <a:spcPts val="1000"/>
              </a:spcBef>
              <a:buFont typeface="Arial" charset="0"/>
              <a:buNone/>
            </a:pPr>
            <a:endParaRPr lang="it-IT" sz="2000">
              <a:latin typeface="Calibri"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5">
            <a:extLst>
              <a:ext uri="{FF2B5EF4-FFF2-40B4-BE49-F238E27FC236}"/>
            </a:extLst>
          </p:cNvPr>
          <p:cNvSpPr>
            <a:spLocks noGrp="1"/>
          </p:cNvSpPr>
          <p:nvPr>
            <p:ph type="sldNum" sz="quarter" idx="12"/>
          </p:nvPr>
        </p:nvSpPr>
        <p:spPr/>
        <p:txBody>
          <a:bodyPr/>
          <a:lstStyle/>
          <a:p>
            <a:pPr>
              <a:defRPr/>
            </a:pPr>
            <a:fld id="{16B9B1F0-255F-4D53-B5DF-04D5347CD1EB}" type="slidenum">
              <a:rPr lang="it-IT"/>
              <a:pPr>
                <a:defRPr/>
              </a:pPr>
              <a:t>62</a:t>
            </a:fld>
            <a:endParaRPr lang="it-IT"/>
          </a:p>
        </p:txBody>
      </p:sp>
      <p:sp>
        <p:nvSpPr>
          <p:cNvPr id="76804" name="Text Box 4"/>
          <p:cNvSpPr txBox="1">
            <a:spLocks noChangeArrowheads="1"/>
          </p:cNvSpPr>
          <p:nvPr/>
        </p:nvSpPr>
        <p:spPr bwMode="auto">
          <a:xfrm>
            <a:off x="723900" y="546100"/>
            <a:ext cx="10944225" cy="5707063"/>
          </a:xfrm>
          <a:prstGeom prst="rect">
            <a:avLst/>
          </a:prstGeom>
          <a:noFill/>
          <a:ln w="9525">
            <a:noFill/>
            <a:miter lim="800000"/>
            <a:headEnd/>
            <a:tailEnd/>
          </a:ln>
          <a:effectLst/>
        </p:spPr>
        <p:txBody>
          <a:bodyPr>
            <a:spAutoFit/>
          </a:bodyPr>
          <a:lstStyle/>
          <a:p>
            <a:pPr>
              <a:spcBef>
                <a:spcPct val="50000"/>
              </a:spcBef>
            </a:pPr>
            <a:r>
              <a:rPr lang="it-IT" sz="2300"/>
              <a:t>[Ho] [Abbiamo] svolto le procedure indicate nel principio di revisione (SA Italia) N° 720B al fine di esprimere un giudizio sulla coerenza della relazione sulla gestione con il bilancio [d’esercizio][consolidato] della ABC SpA [del gruppo ABC] al [gg][mm][aa] e sulla conformità della stessa alle norme di legge, nonché di rilasciare una dichiarazione su eventuali errori significativi. </a:t>
            </a:r>
          </a:p>
          <a:p>
            <a:pPr>
              <a:spcBef>
                <a:spcPct val="50000"/>
              </a:spcBef>
            </a:pPr>
            <a:r>
              <a:rPr lang="it-IT" sz="2300" b="1">
                <a:solidFill>
                  <a:schemeClr val="accent1"/>
                </a:solidFill>
                <a:effectLst>
                  <a:outerShdw blurRad="38100" dist="38100" dir="2700000" algn="tl">
                    <a:srgbClr val="C0C0C0"/>
                  </a:outerShdw>
                </a:effectLst>
              </a:rPr>
              <a:t>A [mio][nostro] giudizio, ad eccezione dei possibili effetti di quanto descritto nel paragrafo “Elementi alla base del giudizio con rilievi” della Relazione sul bilancio[d’esercizio][consolidato], la relazione sulla gestione è coerente con il bilancio [d’esercizio][consolidato] della ABC SpA [del gruppo ABC] al [gg][mm][aa] ed è redatte in conformità alle norme di legge. </a:t>
            </a:r>
          </a:p>
          <a:p>
            <a:pPr>
              <a:spcBef>
                <a:spcPct val="50000"/>
              </a:spcBef>
            </a:pPr>
            <a:r>
              <a:rPr lang="it-IT" sz="2300" b="1">
                <a:solidFill>
                  <a:schemeClr val="accent1"/>
                </a:solidFill>
                <a:effectLst>
                  <a:outerShdw blurRad="38100" dist="38100" dir="2700000" algn="tl">
                    <a:srgbClr val="C0C0C0"/>
                  </a:outerShdw>
                </a:effectLst>
              </a:rPr>
              <a:t>Con riferimento alla dichiarazione di cui all’articolo 14, comma 2, lettera e), del DLgs 39/2010, rilasciata sulla base delle conoscenze e della comprensione dell’impresa e del relativo contesto acquisite nel corso dell’attività di revisione, non [ho][abbiamo] nulla da riportare oltre a quanto già sopra evidenziato.</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451131FB-876F-43E6-AC01-63CD7AF07BE1}" type="slidenum">
              <a:rPr lang="it-IT"/>
              <a:pPr>
                <a:defRPr/>
              </a:pPr>
              <a:t>63</a:t>
            </a:fld>
            <a:endParaRPr lang="it-IT"/>
          </a:p>
        </p:txBody>
      </p:sp>
      <p:sp>
        <p:nvSpPr>
          <p:cNvPr id="77826" name="Rectangle 2"/>
          <p:cNvSpPr>
            <a:spLocks noGrp="1"/>
          </p:cNvSpPr>
          <p:nvPr>
            <p:ph type="title"/>
          </p:nvPr>
        </p:nvSpPr>
        <p:spPr/>
        <p:txBody>
          <a:bodyPr/>
          <a:lstStyle/>
          <a:p>
            <a:r>
              <a:rPr lang="it-IT" b="1" smtClean="0">
                <a:solidFill>
                  <a:schemeClr val="accent1"/>
                </a:solidFill>
                <a:effectLst>
                  <a:outerShdw blurRad="38100" dist="38100" dir="2700000" algn="tl">
                    <a:srgbClr val="C0C0C0"/>
                  </a:outerShdw>
                </a:effectLst>
              </a:rPr>
              <a:t>Esempio 5:</a:t>
            </a:r>
          </a:p>
        </p:txBody>
      </p:sp>
      <p:sp>
        <p:nvSpPr>
          <p:cNvPr id="77828" name="Rectangle 4"/>
          <p:cNvSpPr>
            <a:spLocks/>
          </p:cNvSpPr>
          <p:nvPr/>
        </p:nvSpPr>
        <p:spPr bwMode="auto">
          <a:xfrm>
            <a:off x="1068388" y="2014538"/>
            <a:ext cx="10515600" cy="4351337"/>
          </a:xfrm>
          <a:prstGeom prst="rect">
            <a:avLst/>
          </a:prstGeom>
          <a:noFill/>
          <a:ln w="9525">
            <a:noFill/>
            <a:miter lim="800000"/>
            <a:headEnd/>
            <a:tailEnd/>
          </a:ln>
        </p:spPr>
        <p:txBody>
          <a:bodyPr/>
          <a:lstStyle/>
          <a:p>
            <a:pPr algn="ct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RELAZIONE [DEL REVISORE][DELLA SOCIETÀ DI REVISIONE] INDIPENDENTE AI SENSI DEGLI ARTICOLI 14 E 16 DEL DLGS 27 GENNAIO 2010, N° 39</a:t>
            </a:r>
            <a:r>
              <a:rPr lang="it-IT" sz="2000">
                <a:latin typeface="Calibri" pitchFamily="34" charset="0"/>
              </a:rPr>
              <a:t> </a:t>
            </a:r>
          </a:p>
          <a:p>
            <a:pPr eaLnBrk="0" hangingPunct="0">
              <a:lnSpc>
                <a:spcPct val="70000"/>
              </a:lnSpc>
              <a:spcBef>
                <a:spcPts val="1000"/>
              </a:spcBef>
              <a:buFont typeface="Arial" charset="0"/>
              <a:buNone/>
            </a:pPr>
            <a:endParaRPr lang="it-IT" sz="2000">
              <a:latin typeface="Calibri" pitchFamily="34" charset="0"/>
            </a:endParaRPr>
          </a:p>
          <a:p>
            <a:pPr eaLnBrk="0" hangingPunct="0">
              <a:lnSpc>
                <a:spcPct val="70000"/>
              </a:lnSpc>
              <a:spcBef>
                <a:spcPts val="1000"/>
              </a:spcBef>
              <a:buFont typeface="Arial" charset="0"/>
              <a:buNone/>
            </a:pPr>
            <a:r>
              <a:rPr lang="it-IT" sz="2000">
                <a:latin typeface="Calibri" pitchFamily="34" charset="0"/>
              </a:rPr>
              <a:t>Agli azionisti della ABC SpA </a:t>
            </a:r>
          </a:p>
          <a:p>
            <a:pPr eaLnBrk="0" hangingPunct="0">
              <a:lnSpc>
                <a:spcPct val="70000"/>
              </a:lnSpc>
              <a:spcBef>
                <a:spcPts val="1000"/>
              </a:spcBef>
              <a:buFont typeface="Arial" charset="0"/>
              <a:buNone/>
            </a:pPr>
            <a:endParaRPr lang="it-IT" sz="2000">
              <a:latin typeface="Calibri" pitchFamily="34" charset="0"/>
            </a:endParaRPr>
          </a:p>
          <a:p>
            <a:pP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Relazione sul bilancio [d’esercizio][consolidato] </a:t>
            </a:r>
          </a:p>
          <a:p>
            <a:pP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 </a:t>
            </a:r>
          </a:p>
          <a:p>
            <a:pPr eaLnBrk="0" hangingPunct="0">
              <a:lnSpc>
                <a:spcPct val="70000"/>
              </a:lnSpc>
              <a:spcBef>
                <a:spcPts val="1000"/>
              </a:spcBef>
              <a:buFont typeface="Arial" charset="0"/>
              <a:buNone/>
            </a:pPr>
            <a:r>
              <a:rPr lang="it-IT" sz="2000" b="1">
                <a:solidFill>
                  <a:schemeClr val="accent1"/>
                </a:solidFill>
                <a:effectLst>
                  <a:outerShdw blurRad="38100" dist="38100" dir="2700000" algn="tl">
                    <a:srgbClr val="C0C0C0"/>
                  </a:outerShdw>
                </a:effectLst>
                <a:latin typeface="Calibri" pitchFamily="34" charset="0"/>
              </a:rPr>
              <a:t>Relazione su altre disposizioni di legge e regolamentari</a:t>
            </a:r>
            <a:r>
              <a:rPr lang="it-IT" sz="2400">
                <a:latin typeface="Calibri" pitchFamily="34" charset="0"/>
              </a:rPr>
              <a:t> </a:t>
            </a:r>
          </a:p>
          <a:p>
            <a:pPr eaLnBrk="0" hangingPunct="0">
              <a:lnSpc>
                <a:spcPct val="70000"/>
              </a:lnSpc>
              <a:spcBef>
                <a:spcPts val="1000"/>
              </a:spcBef>
              <a:buFont typeface="Arial" charset="0"/>
              <a:buNone/>
            </a:pPr>
            <a:endParaRPr lang="it-IT" sz="2400">
              <a:latin typeface="Calibri" pitchFamily="34" charset="0"/>
            </a:endParaRPr>
          </a:p>
          <a:p>
            <a:pPr eaLnBrk="0" hangingPunct="0">
              <a:lnSpc>
                <a:spcPct val="70000"/>
              </a:lnSpc>
              <a:spcBef>
                <a:spcPts val="1000"/>
              </a:spcBef>
              <a:buFont typeface="Arial" charset="0"/>
              <a:buNone/>
            </a:pPr>
            <a:r>
              <a:rPr lang="it-IT" sz="2000">
                <a:latin typeface="Calibri" pitchFamily="34" charset="0"/>
              </a:rPr>
              <a:t>Gli amministratori della ABC SpA sono responsabili per la predisposizione della relazione sulla gestione e della relazione sul governo societario e gli assetti proprietari della ABC SpA [del gruppo ABC] al [gg][mm][aa], incluse la loro coerenza con il relativo bilancio [d’esercizio][consolidato] e la loro conformità alle norme di legge.</a:t>
            </a:r>
          </a:p>
          <a:p>
            <a:pPr eaLnBrk="0" hangingPunct="0">
              <a:lnSpc>
                <a:spcPct val="70000"/>
              </a:lnSpc>
              <a:spcBef>
                <a:spcPts val="1000"/>
              </a:spcBef>
              <a:buFont typeface="Arial" charset="0"/>
              <a:buNone/>
            </a:pPr>
            <a:endParaRPr lang="it-IT" sz="2000">
              <a:latin typeface="Calibri"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5">
            <a:extLst>
              <a:ext uri="{FF2B5EF4-FFF2-40B4-BE49-F238E27FC236}"/>
            </a:extLst>
          </p:cNvPr>
          <p:cNvSpPr>
            <a:spLocks noGrp="1"/>
          </p:cNvSpPr>
          <p:nvPr>
            <p:ph type="sldNum" sz="quarter" idx="12"/>
          </p:nvPr>
        </p:nvSpPr>
        <p:spPr/>
        <p:txBody>
          <a:bodyPr/>
          <a:lstStyle/>
          <a:p>
            <a:pPr>
              <a:defRPr/>
            </a:pPr>
            <a:fld id="{A1947A1D-F844-43E2-AAC0-CCFE69CE019A}" type="slidenum">
              <a:rPr lang="it-IT"/>
              <a:pPr>
                <a:defRPr/>
              </a:pPr>
              <a:t>64</a:t>
            </a:fld>
            <a:endParaRPr lang="it-IT"/>
          </a:p>
        </p:txBody>
      </p:sp>
      <p:sp>
        <p:nvSpPr>
          <p:cNvPr id="78851" name="Rectangle 3"/>
          <p:cNvSpPr>
            <a:spLocks noGrp="1"/>
          </p:cNvSpPr>
          <p:nvPr>
            <p:ph type="body" idx="4294967295"/>
          </p:nvPr>
        </p:nvSpPr>
        <p:spPr>
          <a:xfrm>
            <a:off x="742950" y="392113"/>
            <a:ext cx="10515600" cy="5784850"/>
          </a:xfrm>
        </p:spPr>
        <p:txBody>
          <a:bodyPr/>
          <a:lstStyle/>
          <a:p>
            <a:pPr marL="0" indent="0">
              <a:lnSpc>
                <a:spcPct val="80000"/>
              </a:lnSpc>
              <a:buFont typeface="Arial" charset="0"/>
              <a:buNone/>
            </a:pPr>
            <a:r>
              <a:rPr lang="it-IT" smtClean="0"/>
              <a:t>[Sono stato incaricato] [Siamo stati incaricati] di svolgere le procedure indicate nel principio di revisione (SA Italia) n° 720B al fine di esprimere un giudizio sulla coerenza della relazione sulla gestione con il bilancio [d’esercizio][consolidato] della ABC SpA [del gruppo ABC] al [gg][mm][aa] e sulla conformità della stessa alle norme di legge, nonché di rilasciare una dichiarazione su eventuali errori significativi. </a:t>
            </a:r>
          </a:p>
          <a:p>
            <a:pPr marL="0" indent="0">
              <a:lnSpc>
                <a:spcPct val="80000"/>
              </a:lnSpc>
              <a:buFont typeface="Arial" charset="0"/>
              <a:buNone/>
            </a:pPr>
            <a:r>
              <a:rPr lang="it-IT" b="1" smtClean="0">
                <a:solidFill>
                  <a:srgbClr val="FF0066"/>
                </a:solidFill>
                <a:effectLst>
                  <a:outerShdw blurRad="38100" dist="38100" dir="2700000" algn="tl">
                    <a:srgbClr val="C0C0C0"/>
                  </a:outerShdw>
                </a:effectLst>
              </a:rPr>
              <a:t>A causa della significatività di quanto descritto nel paragrafo “Elementi alla base del giudizio negativo” della Relazione sul bilancio [d’esercizio][consolidato], non [sono] [siamo] in grado di esprimere un giudizio sulla coerenza della relazione sulla gestione con il bilancio [d’esercizio] [consolidato] della ABC SpA al [gg] [mm][aa] e sulla conformità della stessa alle norme di legge né di rilasciare la dichiarazione di cui all’articolo 14, comma 2, lettera e), del DLgs 39/2010 sulla base delle conoscenze e della comprensione dell’impresa e del relativo contesto acquisite nel corso dell’attività di revisione.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a:extLst>
              <a:ext uri="{FF2B5EF4-FFF2-40B4-BE49-F238E27FC236}"/>
            </a:extLst>
          </p:cNvPr>
          <p:cNvSpPr>
            <a:spLocks noGrp="1"/>
          </p:cNvSpPr>
          <p:nvPr>
            <p:ph type="sldNum" sz="quarter" idx="12"/>
          </p:nvPr>
        </p:nvSpPr>
        <p:spPr/>
        <p:txBody>
          <a:bodyPr/>
          <a:lstStyle/>
          <a:p>
            <a:pPr>
              <a:defRPr/>
            </a:pPr>
            <a:fld id="{95792094-B048-4BD3-8CDD-C34FCCFEC9A1}" type="slidenum">
              <a:rPr lang="it-IT"/>
              <a:pPr>
                <a:defRPr/>
              </a:pPr>
              <a:t>65</a:t>
            </a:fld>
            <a:endParaRPr lang="it-IT"/>
          </a:p>
        </p:txBody>
      </p:sp>
      <p:sp>
        <p:nvSpPr>
          <p:cNvPr id="79874" name="Rectangle 2"/>
          <p:cNvSpPr>
            <a:spLocks noGrp="1"/>
          </p:cNvSpPr>
          <p:nvPr>
            <p:ph type="title"/>
          </p:nvPr>
        </p:nvSpPr>
        <p:spPr/>
        <p:txBody>
          <a:bodyPr/>
          <a:lstStyle/>
          <a:p>
            <a:r>
              <a:rPr lang="it-IT" b="1" smtClean="0">
                <a:solidFill>
                  <a:schemeClr val="accent1"/>
                </a:solidFill>
                <a:effectLst>
                  <a:outerShdw blurRad="38100" dist="38100" dir="2700000" algn="tl">
                    <a:srgbClr val="C0C0C0"/>
                  </a:outerShdw>
                </a:effectLst>
              </a:rPr>
              <a:t>Le fonti normative citate nell’ISA 720B</a:t>
            </a:r>
          </a:p>
        </p:txBody>
      </p:sp>
      <p:pic>
        <p:nvPicPr>
          <p:cNvPr id="79876" name="Picture 4"/>
          <p:cNvPicPr>
            <a:picLocks noChangeAspect="1" noChangeArrowheads="1"/>
          </p:cNvPicPr>
          <p:nvPr/>
        </p:nvPicPr>
        <p:blipFill>
          <a:blip r:embed="rId2"/>
          <a:srcRect/>
          <a:stretch>
            <a:fillRect/>
          </a:stretch>
        </p:blipFill>
        <p:spPr bwMode="auto">
          <a:xfrm>
            <a:off x="1757363" y="1514475"/>
            <a:ext cx="8678862" cy="4457700"/>
          </a:xfrm>
          <a:prstGeom prst="rect">
            <a:avLst/>
          </a:prstGeom>
          <a:noFill/>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5">
            <a:extLst>
              <a:ext uri="{FF2B5EF4-FFF2-40B4-BE49-F238E27FC236}"/>
            </a:extLst>
          </p:cNvPr>
          <p:cNvSpPr>
            <a:spLocks noGrp="1"/>
          </p:cNvSpPr>
          <p:nvPr>
            <p:ph type="sldNum" sz="quarter" idx="12"/>
          </p:nvPr>
        </p:nvSpPr>
        <p:spPr/>
        <p:txBody>
          <a:bodyPr/>
          <a:lstStyle/>
          <a:p>
            <a:pPr>
              <a:defRPr/>
            </a:pPr>
            <a:fld id="{0472B613-9000-4947-9B24-5D1DCBC371B4}" type="slidenum">
              <a:rPr lang="it-IT"/>
              <a:pPr>
                <a:defRPr/>
              </a:pPr>
              <a:t>66</a:t>
            </a:fld>
            <a:endParaRPr lang="it-IT"/>
          </a:p>
        </p:txBody>
      </p:sp>
      <p:pic>
        <p:nvPicPr>
          <p:cNvPr id="80900" name="Picture 4"/>
          <p:cNvPicPr>
            <a:picLocks noChangeAspect="1" noChangeArrowheads="1"/>
          </p:cNvPicPr>
          <p:nvPr/>
        </p:nvPicPr>
        <p:blipFill>
          <a:blip r:embed="rId2"/>
          <a:srcRect/>
          <a:stretch>
            <a:fillRect/>
          </a:stretch>
        </p:blipFill>
        <p:spPr bwMode="auto">
          <a:xfrm>
            <a:off x="1109663" y="744538"/>
            <a:ext cx="9385300" cy="5448300"/>
          </a:xfrm>
          <a:prstGeom prst="rect">
            <a:avLst/>
          </a:prstGeom>
          <a:noFill/>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5">
            <a:extLst>
              <a:ext uri="{FF2B5EF4-FFF2-40B4-BE49-F238E27FC236}"/>
            </a:extLst>
          </p:cNvPr>
          <p:cNvSpPr>
            <a:spLocks noGrp="1"/>
          </p:cNvSpPr>
          <p:nvPr>
            <p:ph type="sldNum" sz="quarter" idx="12"/>
          </p:nvPr>
        </p:nvSpPr>
        <p:spPr/>
        <p:txBody>
          <a:bodyPr/>
          <a:lstStyle/>
          <a:p>
            <a:pPr>
              <a:defRPr/>
            </a:pPr>
            <a:fld id="{B928E809-71C5-4ED4-A95A-B8244A4621BA}" type="slidenum">
              <a:rPr lang="it-IT"/>
              <a:pPr>
                <a:defRPr/>
              </a:pPr>
              <a:t>67</a:t>
            </a:fld>
            <a:endParaRPr lang="it-IT"/>
          </a:p>
        </p:txBody>
      </p:sp>
      <p:pic>
        <p:nvPicPr>
          <p:cNvPr id="81924" name="Picture 4"/>
          <p:cNvPicPr>
            <a:picLocks noChangeAspect="1" noChangeArrowheads="1"/>
          </p:cNvPicPr>
          <p:nvPr/>
        </p:nvPicPr>
        <p:blipFill>
          <a:blip r:embed="rId2"/>
          <a:srcRect/>
          <a:stretch>
            <a:fillRect/>
          </a:stretch>
        </p:blipFill>
        <p:spPr bwMode="auto">
          <a:xfrm>
            <a:off x="998538" y="723900"/>
            <a:ext cx="9705975" cy="5383213"/>
          </a:xfrm>
          <a:prstGeom prst="rect">
            <a:avLst/>
          </a:prstGeom>
          <a:noFill/>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5">
            <a:extLst>
              <a:ext uri="{FF2B5EF4-FFF2-40B4-BE49-F238E27FC236}"/>
            </a:extLst>
          </p:cNvPr>
          <p:cNvSpPr>
            <a:spLocks noGrp="1"/>
          </p:cNvSpPr>
          <p:nvPr>
            <p:ph type="sldNum" sz="quarter" idx="12"/>
          </p:nvPr>
        </p:nvSpPr>
        <p:spPr/>
        <p:txBody>
          <a:bodyPr/>
          <a:lstStyle/>
          <a:p>
            <a:pPr>
              <a:defRPr/>
            </a:pPr>
            <a:fld id="{225E1179-3BA6-4FF8-8260-66D6CA4D5C49}" type="slidenum">
              <a:rPr lang="it-IT"/>
              <a:pPr>
                <a:defRPr/>
              </a:pPr>
              <a:t>68</a:t>
            </a:fld>
            <a:endParaRPr lang="it-IT"/>
          </a:p>
        </p:txBody>
      </p:sp>
      <p:pic>
        <p:nvPicPr>
          <p:cNvPr id="82948" name="Picture 4"/>
          <p:cNvPicPr>
            <a:picLocks noChangeAspect="1" noChangeArrowheads="1"/>
          </p:cNvPicPr>
          <p:nvPr/>
        </p:nvPicPr>
        <p:blipFill>
          <a:blip r:embed="rId2"/>
          <a:srcRect/>
          <a:stretch>
            <a:fillRect/>
          </a:stretch>
        </p:blipFill>
        <p:spPr bwMode="auto">
          <a:xfrm>
            <a:off x="1982788" y="2162175"/>
            <a:ext cx="8228012" cy="25336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6D02FACB-BA4E-4C31-966E-C080A945BAC3}" type="slidenum">
              <a:rPr lang="it-IT"/>
              <a:pPr>
                <a:defRPr/>
              </a:pPr>
              <a:t>7</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885C18ED-553E-493D-877B-5A7D31726670}" type="slidenum">
              <a:rPr lang="it-IT" sz="1200">
                <a:solidFill>
                  <a:schemeClr val="tx1">
                    <a:tint val="75000"/>
                  </a:schemeClr>
                </a:solidFill>
                <a:latin typeface="+mn-lt"/>
                <a:cs typeface="+mn-cs"/>
              </a:rPr>
              <a:pPr algn="r" fontAlgn="auto">
                <a:spcBef>
                  <a:spcPts val="0"/>
                </a:spcBef>
                <a:spcAft>
                  <a:spcPts val="0"/>
                </a:spcAft>
                <a:defRPr/>
              </a:pPr>
              <a:t>7</a:t>
            </a:fld>
            <a:endParaRPr lang="it-IT" sz="1200">
              <a:solidFill>
                <a:schemeClr val="tx1">
                  <a:tint val="75000"/>
                </a:schemeClr>
              </a:solidFill>
              <a:latin typeface="+mn-lt"/>
              <a:cs typeface="+mn-cs"/>
            </a:endParaRPr>
          </a:p>
        </p:txBody>
      </p:sp>
      <p:sp>
        <p:nvSpPr>
          <p:cNvPr id="20482" name="Titolo 1"/>
          <p:cNvSpPr>
            <a:spLocks noGrp="1"/>
          </p:cNvSpPr>
          <p:nvPr>
            <p:ph type="title"/>
          </p:nvPr>
        </p:nvSpPr>
        <p:spPr/>
        <p:txBody>
          <a:bodyPr/>
          <a:lstStyle/>
          <a:p>
            <a:pPr eaLnBrk="1" hangingPunct="1"/>
            <a:endParaRPr lang="it-IT" smtClean="0"/>
          </a:p>
        </p:txBody>
      </p:sp>
      <p:sp>
        <p:nvSpPr>
          <p:cNvPr id="20483" name="CasellaDiTesto 2"/>
          <p:cNvSpPr txBox="1">
            <a:spLocks noChangeArrowheads="1"/>
          </p:cNvSpPr>
          <p:nvPr/>
        </p:nvSpPr>
        <p:spPr bwMode="auto">
          <a:xfrm>
            <a:off x="838200" y="1690688"/>
            <a:ext cx="10515600" cy="3416300"/>
          </a:xfrm>
          <a:prstGeom prst="rect">
            <a:avLst/>
          </a:prstGeom>
          <a:noFill/>
          <a:ln w="9525">
            <a:noFill/>
            <a:miter lim="800000"/>
            <a:headEnd/>
            <a:tailEnd/>
          </a:ln>
        </p:spPr>
        <p:txBody>
          <a:bodyPr>
            <a:spAutoFit/>
          </a:bodyPr>
          <a:lstStyle/>
          <a:p>
            <a:pPr algn="ctr"/>
            <a:r>
              <a:rPr lang="it-IT" sz="3600">
                <a:latin typeface="Calibri" pitchFamily="34" charset="0"/>
              </a:rPr>
              <a:t>Il revisore deve valutare la concordanza delle informazioni comparative con i dati e le informazioni del periodo amministrativo precedente e l’uniformità dei principi contabili utilizzati (o nel caso di cambiamenti, la corretta contabilizzazione e presentazione degli stessi e della relativa informativa).</a:t>
            </a:r>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DCDAD711-F2FA-4B24-8E72-1D67924EDD9C}" type="slidenum">
              <a:rPr lang="it-IT" sz="1200">
                <a:solidFill>
                  <a:schemeClr val="tx1">
                    <a:tint val="75000"/>
                  </a:schemeClr>
                </a:solidFill>
                <a:latin typeface="+mn-lt"/>
                <a:cs typeface="+mn-cs"/>
              </a:rPr>
              <a:pPr algn="r" fontAlgn="auto">
                <a:spcBef>
                  <a:spcPts val="0"/>
                </a:spcBef>
                <a:spcAft>
                  <a:spcPts val="0"/>
                </a:spcAft>
                <a:defRPr/>
              </a:pPr>
              <a:t>7</a:t>
            </a:fld>
            <a:endParaRPr lang="it-IT" sz="1200">
              <a:solidFill>
                <a:schemeClr val="tx1">
                  <a:tint val="75000"/>
                </a:schemeClr>
              </a:solidFill>
              <a:latin typeface="+mn-lt"/>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extLst>
          </p:cNvPr>
          <p:cNvSpPr>
            <a:spLocks noGrp="1"/>
          </p:cNvSpPr>
          <p:nvPr>
            <p:ph type="sldNum" sz="quarter" idx="12"/>
          </p:nvPr>
        </p:nvSpPr>
        <p:spPr/>
        <p:txBody>
          <a:bodyPr/>
          <a:lstStyle/>
          <a:p>
            <a:pPr>
              <a:defRPr/>
            </a:pPr>
            <a:fld id="{7B1F2EF8-1AA0-480C-8AE9-1B1420B1278D}" type="slidenum">
              <a:rPr lang="it-IT"/>
              <a:pPr>
                <a:defRPr/>
              </a:pPr>
              <a:t>8</a:t>
            </a:fld>
            <a:endParaRPr lang="it-IT"/>
          </a:p>
        </p:txBody>
      </p:sp>
      <p:sp>
        <p:nvSpPr>
          <p:cNvPr id="5"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689285E5-B4EF-445A-9C52-5E8E60FD2FAB}" type="slidenum">
              <a:rPr lang="it-IT" sz="1200">
                <a:solidFill>
                  <a:schemeClr val="tx1">
                    <a:tint val="75000"/>
                  </a:schemeClr>
                </a:solidFill>
                <a:latin typeface="+mn-lt"/>
                <a:cs typeface="+mn-cs"/>
              </a:rPr>
              <a:pPr algn="r" fontAlgn="auto">
                <a:spcBef>
                  <a:spcPts val="0"/>
                </a:spcBef>
                <a:spcAft>
                  <a:spcPts val="0"/>
                </a:spcAft>
                <a:defRPr/>
              </a:pPr>
              <a:t>8</a:t>
            </a:fld>
            <a:endParaRPr lang="it-IT" sz="1200">
              <a:solidFill>
                <a:schemeClr val="tx1">
                  <a:tint val="75000"/>
                </a:schemeClr>
              </a:solidFill>
              <a:latin typeface="+mn-lt"/>
              <a:cs typeface="+mn-cs"/>
            </a:endParaRPr>
          </a:p>
        </p:txBody>
      </p:sp>
      <p:sp>
        <p:nvSpPr>
          <p:cNvPr id="21506" name="Titolo 1"/>
          <p:cNvSpPr>
            <a:spLocks noGrp="1"/>
          </p:cNvSpPr>
          <p:nvPr>
            <p:ph type="title"/>
          </p:nvPr>
        </p:nvSpPr>
        <p:spPr/>
        <p:txBody>
          <a:bodyPr/>
          <a:lstStyle/>
          <a:p>
            <a:pPr eaLnBrk="1" hangingPunct="1"/>
            <a:endParaRPr lang="it-IT" smtClean="0"/>
          </a:p>
        </p:txBody>
      </p:sp>
      <p:sp>
        <p:nvSpPr>
          <p:cNvPr id="3" name="CasellaDiTesto 2">
            <a:extLst>
              <a:ext uri="{FF2B5EF4-FFF2-40B4-BE49-F238E27FC236}"/>
            </a:extLst>
          </p:cNvPr>
          <p:cNvSpPr txBox="1"/>
          <p:nvPr/>
        </p:nvSpPr>
        <p:spPr>
          <a:xfrm>
            <a:off x="838200" y="1111250"/>
            <a:ext cx="10515600" cy="4954588"/>
          </a:xfrm>
          <a:prstGeom prst="rect">
            <a:avLst/>
          </a:prstGeom>
          <a:noFill/>
        </p:spPr>
        <p:txBody>
          <a:bodyPr>
            <a:spAutoFit/>
          </a:bodyPr>
          <a:lstStyle/>
          <a:p>
            <a:pPr algn="ctr" fontAlgn="auto">
              <a:spcBef>
                <a:spcPts val="0"/>
              </a:spcBef>
              <a:spcAft>
                <a:spcPts val="0"/>
              </a:spcAft>
              <a:defRPr/>
            </a:pPr>
            <a:r>
              <a:rPr lang="it-IT" sz="3200" b="1" dirty="0">
                <a:solidFill>
                  <a:schemeClr val="accent1"/>
                </a:solidFill>
                <a:effectLst>
                  <a:outerShdw blurRad="38100" dist="38100" dir="2700000" algn="tl">
                    <a:srgbClr val="000000">
                      <a:alpha val="43137"/>
                    </a:srgbClr>
                  </a:outerShdw>
                </a:effectLst>
                <a:latin typeface="+mn-lt"/>
                <a:cs typeface="+mn-cs"/>
              </a:rPr>
              <a:t>Il revisore normalmente non fa riferimento ai dati corrispondenti nella relazione di revisione contabile. </a:t>
            </a:r>
          </a:p>
          <a:p>
            <a:pPr fontAlgn="auto">
              <a:spcBef>
                <a:spcPts val="0"/>
              </a:spcBef>
              <a:spcAft>
                <a:spcPts val="0"/>
              </a:spcAft>
              <a:defRPr/>
            </a:pPr>
            <a:endParaRPr lang="it-IT" dirty="0">
              <a:latin typeface="+mn-lt"/>
              <a:cs typeface="+mn-cs"/>
            </a:endParaRPr>
          </a:p>
          <a:p>
            <a:pPr fontAlgn="auto">
              <a:spcBef>
                <a:spcPts val="0"/>
              </a:spcBef>
              <a:spcAft>
                <a:spcPts val="0"/>
              </a:spcAft>
              <a:defRPr/>
            </a:pPr>
            <a:endParaRPr lang="it-IT" dirty="0">
              <a:latin typeface="+mn-lt"/>
              <a:cs typeface="+mn-cs"/>
            </a:endParaRPr>
          </a:p>
          <a:p>
            <a:pPr fontAlgn="auto">
              <a:spcBef>
                <a:spcPts val="0"/>
              </a:spcBef>
              <a:spcAft>
                <a:spcPts val="0"/>
              </a:spcAft>
              <a:defRPr/>
            </a:pPr>
            <a:r>
              <a:rPr lang="it-IT" sz="2400" b="1" dirty="0">
                <a:solidFill>
                  <a:srgbClr val="00B0F0"/>
                </a:solidFill>
                <a:effectLst>
                  <a:outerShdw blurRad="38100" dist="38100" dir="2700000" algn="tl">
                    <a:srgbClr val="000000">
                      <a:alpha val="43137"/>
                    </a:srgbClr>
                  </a:outerShdw>
                </a:effectLst>
                <a:latin typeface="+mn-lt"/>
                <a:cs typeface="+mn-cs"/>
              </a:rPr>
              <a:t>Eccezioni </a:t>
            </a:r>
          </a:p>
          <a:p>
            <a:pPr marL="285750" indent="-285750" fontAlgn="auto">
              <a:spcBef>
                <a:spcPts val="0"/>
              </a:spcBef>
              <a:spcAft>
                <a:spcPts val="0"/>
              </a:spcAft>
              <a:buFontTx/>
              <a:buChar char="-"/>
              <a:defRPr/>
            </a:pPr>
            <a:r>
              <a:rPr lang="it-IT" sz="2400" dirty="0">
                <a:latin typeface="+mn-lt"/>
                <a:cs typeface="+mn-cs"/>
              </a:rPr>
              <a:t>Giudizio con modifica sul bilancio precedente, aspetto non risolto ed effetti significativi sul bilancio revisionato; </a:t>
            </a:r>
          </a:p>
          <a:p>
            <a:pPr marL="285750" indent="-285750" fontAlgn="auto">
              <a:spcBef>
                <a:spcPts val="0"/>
              </a:spcBef>
              <a:spcAft>
                <a:spcPts val="0"/>
              </a:spcAft>
              <a:buFontTx/>
              <a:buChar char="-"/>
              <a:defRPr/>
            </a:pPr>
            <a:r>
              <a:rPr lang="it-IT" sz="2400" dirty="0">
                <a:latin typeface="+mn-lt"/>
                <a:cs typeface="+mn-cs"/>
              </a:rPr>
              <a:t>Giudizio con modifica sul </a:t>
            </a:r>
            <a:r>
              <a:rPr lang="it-IT" sz="2400" dirty="0" err="1">
                <a:latin typeface="+mn-lt"/>
                <a:cs typeface="+mn-cs"/>
              </a:rPr>
              <a:t>bil</a:t>
            </a:r>
            <a:r>
              <a:rPr lang="it-IT" sz="2400" dirty="0">
                <a:latin typeface="+mn-lt"/>
                <a:cs typeface="+mn-cs"/>
              </a:rPr>
              <a:t>. prec., aspetto non risolto ed effetti non significativi sul bilancio revisionato, ma rilevante per comparabilità dati corrispondenti; </a:t>
            </a:r>
          </a:p>
          <a:p>
            <a:pPr marL="285750" indent="-285750" fontAlgn="auto">
              <a:spcBef>
                <a:spcPts val="0"/>
              </a:spcBef>
              <a:spcAft>
                <a:spcPts val="0"/>
              </a:spcAft>
              <a:buFontTx/>
              <a:buChar char="-"/>
              <a:defRPr/>
            </a:pPr>
            <a:r>
              <a:rPr lang="it-IT" sz="2400" dirty="0">
                <a:latin typeface="+mn-lt"/>
                <a:cs typeface="+mn-cs"/>
              </a:rPr>
              <a:t>Giudizio senza modifica sul bilancio precedente, ma il revisore scopre che quel bilancio conteneva un errore significativo; </a:t>
            </a:r>
          </a:p>
          <a:p>
            <a:pPr marL="285750" indent="-285750" fontAlgn="auto">
              <a:spcBef>
                <a:spcPts val="0"/>
              </a:spcBef>
              <a:spcAft>
                <a:spcPts val="0"/>
              </a:spcAft>
              <a:buFontTx/>
              <a:buChar char="-"/>
              <a:defRPr/>
            </a:pPr>
            <a:r>
              <a:rPr lang="it-IT" sz="2400" dirty="0">
                <a:latin typeface="+mn-lt"/>
                <a:cs typeface="+mn-cs"/>
              </a:rPr>
              <a:t>Bilancio esercizio precedente sottoposto a revisione da parte di un altro revisore; </a:t>
            </a:r>
          </a:p>
          <a:p>
            <a:pPr marL="285750" indent="-285750" fontAlgn="auto">
              <a:spcBef>
                <a:spcPts val="0"/>
              </a:spcBef>
              <a:spcAft>
                <a:spcPts val="0"/>
              </a:spcAft>
              <a:buFontTx/>
              <a:buChar char="-"/>
              <a:defRPr/>
            </a:pPr>
            <a:r>
              <a:rPr lang="it-IT" sz="2400" dirty="0">
                <a:latin typeface="+mn-lt"/>
                <a:cs typeface="+mn-cs"/>
              </a:rPr>
              <a:t>Bilancio esercizio precedente non sottoposto a revisione.</a:t>
            </a:r>
          </a:p>
        </p:txBody>
      </p:sp>
      <p:sp>
        <p:nvSpPr>
          <p:cNvPr id="4" name="Segnaposto numero diapositiva 3">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E468AB90-A948-4B04-AA43-73795F7ECE50}" type="slidenum">
              <a:rPr lang="it-IT" sz="1200">
                <a:solidFill>
                  <a:schemeClr val="tx1">
                    <a:tint val="75000"/>
                  </a:schemeClr>
                </a:solidFill>
                <a:latin typeface="+mn-lt"/>
                <a:cs typeface="+mn-cs"/>
              </a:rPr>
              <a:pPr algn="r" fontAlgn="auto">
                <a:spcBef>
                  <a:spcPts val="0"/>
                </a:spcBef>
                <a:spcAft>
                  <a:spcPts val="0"/>
                </a:spcAft>
                <a:defRPr/>
              </a:pPr>
              <a:t>8</a:t>
            </a:fld>
            <a:endParaRPr lang="it-IT" sz="1200">
              <a:solidFill>
                <a:schemeClr val="tx1">
                  <a:tint val="75000"/>
                </a:schemeClr>
              </a:solidFill>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a:extLst>
              <a:ext uri="{FF2B5EF4-FFF2-40B4-BE49-F238E27FC236}"/>
            </a:extLst>
          </p:cNvPr>
          <p:cNvSpPr>
            <a:spLocks noGrp="1"/>
          </p:cNvSpPr>
          <p:nvPr>
            <p:ph type="sldNum" sz="quarter" idx="12"/>
          </p:nvPr>
        </p:nvSpPr>
        <p:spPr/>
        <p:txBody>
          <a:bodyPr/>
          <a:lstStyle/>
          <a:p>
            <a:pPr>
              <a:defRPr/>
            </a:pPr>
            <a:fld id="{4F66CD9D-FA24-4C8A-8159-5CC89DF5FA15}" type="slidenum">
              <a:rPr lang="it-IT"/>
              <a:pPr>
                <a:defRPr/>
              </a:pPr>
              <a:t>9</a:t>
            </a:fld>
            <a:endParaRPr lang="it-IT"/>
          </a:p>
        </p:txBody>
      </p:sp>
      <p:sp>
        <p:nvSpPr>
          <p:cNvPr id="7"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84D76B11-DADE-45BF-8D61-11669E777138}" type="slidenum">
              <a:rPr lang="it-IT" sz="1200">
                <a:solidFill>
                  <a:schemeClr val="tx1">
                    <a:tint val="75000"/>
                  </a:schemeClr>
                </a:solidFill>
                <a:latin typeface="+mn-lt"/>
                <a:cs typeface="+mn-cs"/>
              </a:rPr>
              <a:pPr algn="r" fontAlgn="auto">
                <a:spcBef>
                  <a:spcPts val="0"/>
                </a:spcBef>
                <a:spcAft>
                  <a:spcPts val="0"/>
                </a:spcAft>
                <a:defRPr/>
              </a:pPr>
              <a:t>9</a:t>
            </a:fld>
            <a:endParaRPr lang="it-IT" sz="1200">
              <a:solidFill>
                <a:schemeClr val="tx1">
                  <a:tint val="75000"/>
                </a:schemeClr>
              </a:solidFill>
              <a:latin typeface="+mn-lt"/>
              <a:cs typeface="+mn-cs"/>
            </a:endParaRPr>
          </a:p>
        </p:txBody>
      </p:sp>
      <p:sp>
        <p:nvSpPr>
          <p:cNvPr id="2" name="Titolo 1">
            <a:extLst>
              <a:ext uri="{FF2B5EF4-FFF2-40B4-BE49-F238E27FC236}"/>
            </a:extLst>
          </p:cNvPr>
          <p:cNvSpPr>
            <a:spLocks noGrp="1"/>
          </p:cNvSpPr>
          <p:nvPr>
            <p:ph type="title"/>
          </p:nvPr>
        </p:nvSpPr>
        <p:spPr/>
        <p:txBody>
          <a:bodyPr rtlCol="0">
            <a:normAutofit/>
          </a:bodyPr>
          <a:lstStyle/>
          <a:p>
            <a:pPr eaLnBrk="1" fontAlgn="auto" hangingPunct="1">
              <a:spcAft>
                <a:spcPts val="0"/>
              </a:spcAft>
              <a:defRPr/>
            </a:pPr>
            <a:r>
              <a:rPr lang="it-IT" b="1" dirty="0">
                <a:ln w="0"/>
                <a:solidFill>
                  <a:schemeClr val="accent1"/>
                </a:solidFill>
                <a:effectLst>
                  <a:outerShdw blurRad="38100" dist="25400" dir="5400000" algn="ctr" rotWithShape="0">
                    <a:srgbClr val="6E747A">
                      <a:alpha val="43000"/>
                    </a:srgbClr>
                  </a:outerShdw>
                </a:effectLst>
              </a:rPr>
              <a:t>Giudizio con modifica </a:t>
            </a:r>
          </a:p>
        </p:txBody>
      </p:sp>
      <p:sp>
        <p:nvSpPr>
          <p:cNvPr id="3" name="CasellaDiTesto 2">
            <a:extLst>
              <a:ext uri="{FF2B5EF4-FFF2-40B4-BE49-F238E27FC236}"/>
            </a:extLst>
          </p:cNvPr>
          <p:cNvSpPr txBox="1"/>
          <p:nvPr/>
        </p:nvSpPr>
        <p:spPr>
          <a:xfrm>
            <a:off x="3178175" y="1416050"/>
            <a:ext cx="8175625" cy="708025"/>
          </a:xfrm>
          <a:prstGeom prst="rect">
            <a:avLst/>
          </a:prstGeom>
          <a:solidFill>
            <a:schemeClr val="accent1">
              <a:lumMod val="20000"/>
              <a:lumOff val="80000"/>
            </a:schemeClr>
          </a:solidFill>
          <a:ln>
            <a:solidFill>
              <a:schemeClr val="accent1">
                <a:lumMod val="60000"/>
                <a:lumOff val="40000"/>
              </a:schemeClr>
            </a:solidFill>
          </a:ln>
        </p:spPr>
        <p:txBody>
          <a:bodyPr>
            <a:spAutoFit/>
          </a:bodyPr>
          <a:lstStyle/>
          <a:p>
            <a:pPr algn="ctr" fontAlgn="auto">
              <a:spcBef>
                <a:spcPts val="0"/>
              </a:spcBef>
              <a:spcAft>
                <a:spcPts val="0"/>
              </a:spcAft>
              <a:defRPr/>
            </a:pPr>
            <a:r>
              <a:rPr lang="it-IT" sz="2000" dirty="0">
                <a:latin typeface="+mn-lt"/>
                <a:cs typeface="+mn-cs"/>
              </a:rPr>
              <a:t>Il revisore deve esprimere un giudizio con modifica sul bilancio del periodo amministrativo in esame</a:t>
            </a:r>
          </a:p>
        </p:txBody>
      </p:sp>
      <p:sp>
        <p:nvSpPr>
          <p:cNvPr id="4" name="Freccia a destra 3">
            <a:extLst>
              <a:ext uri="{FF2B5EF4-FFF2-40B4-BE49-F238E27FC236}"/>
            </a:extLst>
          </p:cNvPr>
          <p:cNvSpPr/>
          <p:nvPr/>
        </p:nvSpPr>
        <p:spPr>
          <a:xfrm>
            <a:off x="1014413" y="1549400"/>
            <a:ext cx="1751012" cy="390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 name="CasellaDiTesto 4">
            <a:extLst>
              <a:ext uri="{FF2B5EF4-FFF2-40B4-BE49-F238E27FC236}"/>
            </a:extLst>
          </p:cNvPr>
          <p:cNvSpPr txBox="1"/>
          <p:nvPr/>
        </p:nvSpPr>
        <p:spPr>
          <a:xfrm>
            <a:off x="838200" y="2854325"/>
            <a:ext cx="10515600" cy="2678113"/>
          </a:xfrm>
          <a:prstGeom prst="rect">
            <a:avLst/>
          </a:prstGeom>
          <a:noFill/>
        </p:spPr>
        <p:txBody>
          <a:bodyPr>
            <a:spAutoFit/>
          </a:bodyPr>
          <a:lstStyle/>
          <a:p>
            <a:pPr fontAlgn="auto">
              <a:spcBef>
                <a:spcPts val="0"/>
              </a:spcBef>
              <a:spcAft>
                <a:spcPts val="0"/>
              </a:spcAft>
              <a:defRPr/>
            </a:pPr>
            <a:r>
              <a:rPr lang="it-IT" sz="2400" b="1" dirty="0">
                <a:solidFill>
                  <a:srgbClr val="00B0F0"/>
                </a:solidFill>
                <a:effectLst>
                  <a:outerShdw blurRad="38100" dist="38100" dir="2700000" algn="tl">
                    <a:srgbClr val="000000">
                      <a:alpha val="43137"/>
                    </a:srgbClr>
                  </a:outerShdw>
                </a:effectLst>
                <a:latin typeface="+mn-lt"/>
                <a:cs typeface="+mn-cs"/>
              </a:rPr>
              <a:t>Relazione sulla revisione contabile del bilancio d’esercizio Giudizio con rilievi </a:t>
            </a:r>
          </a:p>
          <a:p>
            <a:pPr algn="just" fontAlgn="auto">
              <a:spcBef>
                <a:spcPts val="0"/>
              </a:spcBef>
              <a:spcAft>
                <a:spcPts val="0"/>
              </a:spcAft>
              <a:defRPr/>
            </a:pPr>
            <a:r>
              <a:rPr lang="it-IT" sz="2400" dirty="0">
                <a:latin typeface="+mn-lt"/>
                <a:cs typeface="+mn-cs"/>
              </a:rPr>
              <a:t>Ho svolto la revisione contabile del bilancio d’esercizio della Società ABC S.p.A. […]. A mio giudizio, </a:t>
            </a:r>
            <a:r>
              <a:rPr lang="it-IT" sz="2400" b="1" dirty="0">
                <a:solidFill>
                  <a:schemeClr val="accent1">
                    <a:lumMod val="60000"/>
                    <a:lumOff val="40000"/>
                  </a:schemeClr>
                </a:solidFill>
                <a:effectLst>
                  <a:outerShdw blurRad="38100" dist="38100" dir="2700000" algn="tl">
                    <a:srgbClr val="000000">
                      <a:alpha val="43137"/>
                    </a:srgbClr>
                  </a:outerShdw>
                </a:effectLst>
                <a:latin typeface="+mn-lt"/>
                <a:cs typeface="+mn-cs"/>
              </a:rPr>
              <a:t>ad eccezione degli effetti di quanto descritto nella sezione Elementi alla base del giudizio con rilievi della presente relazione</a:t>
            </a:r>
            <a:r>
              <a:rPr lang="it-IT" sz="2400" dirty="0">
                <a:latin typeface="+mn-lt"/>
                <a:cs typeface="+mn-cs"/>
              </a:rPr>
              <a:t>, il bilancio d’esercizio fornisce una rappresentazione veritiera e corretta della situazione patrimoniale e finanziaria della Società al [gg][mm][aa], del risultato economico e dei flussi di cassa per l’esercizio chiuso a tale data […]. </a:t>
            </a:r>
          </a:p>
        </p:txBody>
      </p:sp>
      <p:sp>
        <p:nvSpPr>
          <p:cNvPr id="6" name="Segnaposto numero diapositiva 5">
            <a:extLst>
              <a:ext uri="{FF2B5EF4-FFF2-40B4-BE49-F238E27FC236}"/>
            </a:extLst>
          </p:cNvPr>
          <p:cNvSpPr txBox="1">
            <a:spLocks noGrp="1"/>
          </p:cNvSpPr>
          <p:nvPr/>
        </p:nvSpPr>
        <p:spPr>
          <a:xfrm>
            <a:off x="8610600" y="6356350"/>
            <a:ext cx="2743200" cy="365125"/>
          </a:xfrm>
          <a:prstGeom prst="rect">
            <a:avLst/>
          </a:prstGeom>
          <a:noFill/>
        </p:spPr>
        <p:txBody>
          <a:bodyPr anchor="ctr"/>
          <a:lstStyle/>
          <a:p>
            <a:pPr algn="r" fontAlgn="auto">
              <a:spcBef>
                <a:spcPts val="0"/>
              </a:spcBef>
              <a:spcAft>
                <a:spcPts val="0"/>
              </a:spcAft>
              <a:defRPr/>
            </a:pPr>
            <a:fld id="{1D69C3B9-4E86-49B9-921D-2086C85958BC}" type="slidenum">
              <a:rPr lang="it-IT" sz="1200">
                <a:solidFill>
                  <a:schemeClr val="tx1">
                    <a:tint val="75000"/>
                  </a:schemeClr>
                </a:solidFill>
                <a:latin typeface="+mn-lt"/>
                <a:cs typeface="+mn-cs"/>
              </a:rPr>
              <a:pPr algn="r" fontAlgn="auto">
                <a:spcBef>
                  <a:spcPts val="0"/>
                </a:spcBef>
                <a:spcAft>
                  <a:spcPts val="0"/>
                </a:spcAft>
                <a:defRPr/>
              </a:pPr>
              <a:t>9</a:t>
            </a:fld>
            <a:endParaRPr lang="it-IT" sz="1200">
              <a:solidFill>
                <a:schemeClr val="tx1">
                  <a:tint val="75000"/>
                </a:schemeClr>
              </a:solidFill>
              <a:latin typeface="+mn-lt"/>
              <a:cs typeface="+mn-cs"/>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467</TotalTime>
  <Words>4720</Words>
  <Application>Microsoft Office PowerPoint</Application>
  <PresentationFormat>Personalizzato</PresentationFormat>
  <Paragraphs>330</Paragraphs>
  <Slides>68</Slides>
  <Notes>0</Notes>
  <HiddenSlides>0</HiddenSlides>
  <MMClips>0</MMClips>
  <ScaleCrop>false</ScaleCrop>
  <HeadingPairs>
    <vt:vector size="6" baseType="variant">
      <vt:variant>
        <vt:lpstr>Caratteri utilizzati</vt:lpstr>
      </vt:variant>
      <vt:variant>
        <vt:i4>4</vt:i4>
      </vt:variant>
      <vt:variant>
        <vt:lpstr>Modello struttura</vt:lpstr>
      </vt:variant>
      <vt:variant>
        <vt:i4>1</vt:i4>
      </vt:variant>
      <vt:variant>
        <vt:lpstr>Titoli diapositive</vt:lpstr>
      </vt:variant>
      <vt:variant>
        <vt:i4>68</vt:i4>
      </vt:variant>
    </vt:vector>
  </HeadingPairs>
  <TitlesOfParts>
    <vt:vector size="73" baseType="lpstr">
      <vt:lpstr>Arial</vt:lpstr>
      <vt:lpstr>Calibri Light</vt:lpstr>
      <vt:lpstr>Calibri</vt:lpstr>
      <vt:lpstr>Wingdings</vt:lpstr>
      <vt:lpstr>Tema di Office</vt:lpstr>
      <vt:lpstr>La formazione del giudizio di revisione:  le informazioni aggiuntive  (ISA 710, 720, 720B) </vt:lpstr>
      <vt:lpstr>Diapositiva 2</vt:lpstr>
      <vt:lpstr>ISA 710: Le informazioni comparative</vt:lpstr>
      <vt:lpstr>Diapositiva 4</vt:lpstr>
      <vt:lpstr>Diapositiva 5</vt:lpstr>
      <vt:lpstr>Diapositiva 6</vt:lpstr>
      <vt:lpstr>Diapositiva 7</vt:lpstr>
      <vt:lpstr>Diapositiva 8</vt:lpstr>
      <vt:lpstr>Giudizio con modifica </vt:lpstr>
      <vt:lpstr>Diapositiva 10</vt:lpstr>
      <vt:lpstr>Giudizio con modifica su bilancio precedente per problematica non risolta e che, sebbene non abbia effetto sui dati dell’esercizio in esame, è rilevante per la comparabilità dei dati corrispondenti</vt:lpstr>
      <vt:lpstr>Diapositiva 12</vt:lpstr>
      <vt:lpstr>Giudizio senza modifica su bilancio precedente, ma il revisore scopre che quel bilancio conteneva un errore significativo</vt:lpstr>
      <vt:lpstr>Il bilancio dell’esercizio precedente è stato sottoposto a revisione da parte di un altro revisore</vt:lpstr>
      <vt:lpstr>Diapositiva 15</vt:lpstr>
      <vt:lpstr>Diapositiva 16</vt:lpstr>
      <vt:lpstr> ISA Italia 720:  le responsabilità del revisore relativamente alle altre informazioni presenti in documenti che contengono il bilancio oggetto di revisione contabile</vt:lpstr>
      <vt:lpstr>Diapositiva 18</vt:lpstr>
      <vt:lpstr>Diapositiva 19</vt:lpstr>
      <vt:lpstr>Diapositiva 20</vt:lpstr>
      <vt:lpstr>Diapositiva 21</vt:lpstr>
      <vt:lpstr>Lettura critica delle altre informazioni</vt:lpstr>
      <vt:lpstr>Identificazione delle incoerenze significative </vt:lpstr>
      <vt:lpstr>Diapositiva 24</vt:lpstr>
      <vt:lpstr>Diapositiva 25</vt:lpstr>
      <vt:lpstr>Identificazione di errori significativi nella rappresentazione dei fatti</vt:lpstr>
      <vt:lpstr>ISA Italia 720B:  il giudizio di coerenza della relazione sulla gestione con il bilancio</vt:lpstr>
      <vt:lpstr>Diapositiva 28</vt:lpstr>
      <vt:lpstr>Gli obiettivi del revisore</vt:lpstr>
      <vt:lpstr>Diapositiva 30</vt:lpstr>
      <vt:lpstr>Alcune definizioni:</vt:lpstr>
      <vt:lpstr>Diapositiva 32</vt:lpstr>
      <vt:lpstr>Diapositiva 33</vt:lpstr>
      <vt:lpstr>Diapositiva 34</vt:lpstr>
      <vt:lpstr>Diapositiva 35</vt:lpstr>
      <vt:lpstr>Identificazione di una incoerenza significativa</vt:lpstr>
      <vt:lpstr>Mancanza di conformità</vt:lpstr>
      <vt:lpstr>Errore significativo</vt:lpstr>
      <vt:lpstr>Diapositiva 39</vt:lpstr>
      <vt:lpstr>Azioni del revisore in caso di incoerenza significativa</vt:lpstr>
      <vt:lpstr>Diapositiva 41</vt:lpstr>
      <vt:lpstr>La relazione di revisione</vt:lpstr>
      <vt:lpstr>Contenuto della relazione</vt:lpstr>
      <vt:lpstr>Diapositiva 44</vt:lpstr>
      <vt:lpstr>Diapositiva 45</vt:lpstr>
      <vt:lpstr>Effetti del giudizio sul bilancio sul giudizio sulla coerenza e conformità</vt:lpstr>
      <vt:lpstr>Diapositiva 47</vt:lpstr>
      <vt:lpstr>Diapositiva 48</vt:lpstr>
      <vt:lpstr>Diapositiva 49</vt:lpstr>
      <vt:lpstr>Diapositiva 50</vt:lpstr>
      <vt:lpstr>Diapositiva 51</vt:lpstr>
      <vt:lpstr>Le attestazioni scritte</vt:lpstr>
      <vt:lpstr>Diapositiva 53</vt:lpstr>
      <vt:lpstr>La documentazione</vt:lpstr>
      <vt:lpstr>Esempio n.1</vt:lpstr>
      <vt:lpstr>Diapositiva 56</vt:lpstr>
      <vt:lpstr>Esempio 2:</vt:lpstr>
      <vt:lpstr>Diapositiva 58</vt:lpstr>
      <vt:lpstr>Esempio 3:</vt:lpstr>
      <vt:lpstr>Diapositiva 60</vt:lpstr>
      <vt:lpstr>Esempio 4:</vt:lpstr>
      <vt:lpstr>Diapositiva 62</vt:lpstr>
      <vt:lpstr>Esempio 5:</vt:lpstr>
      <vt:lpstr>Diapositiva 64</vt:lpstr>
      <vt:lpstr>Le fonti normative citate nell’ISA 720B</vt:lpstr>
      <vt:lpstr>Diapositiva 66</vt:lpstr>
      <vt:lpstr>Diapositiva 67</vt:lpstr>
      <vt:lpstr>Diapositiva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formazione del giudizio di revisione:  le informazioni aggiuntive  (ISA 710, 720, 720B)</dc:title>
  <dc:creator>SIMONA CHERUBINI</dc:creator>
  <cp:lastModifiedBy>bertazzi</cp:lastModifiedBy>
  <cp:revision>33</cp:revision>
  <dcterms:created xsi:type="dcterms:W3CDTF">2019-04-16T13:37:58Z</dcterms:created>
  <dcterms:modified xsi:type="dcterms:W3CDTF">2019-04-18T07:54:05Z</dcterms:modified>
</cp:coreProperties>
</file>