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7.xml" ContentType="application/vnd.openxmlformats-officedocument.themeOverride+xml"/>
  <Override PartName="/ppt/notesSlides/notesSlide19.xml" ContentType="application/vnd.openxmlformats-officedocument.presentationml.notesSlide+xml"/>
  <Override PartName="/ppt/ink/ink3.xml" ContentType="application/inkml+xml"/>
  <Override PartName="/ppt/theme/themeOverride18.xml" ContentType="application/vnd.openxmlformats-officedocument.themeOverr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9.xml" ContentType="application/vnd.openxmlformats-officedocument.themeOverr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0.xml" ContentType="application/vnd.openxmlformats-officedocument.themeOverr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3.xml" ContentType="application/vnd.openxmlformats-officedocument.themeOverr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4.xml" ContentType="application/vnd.openxmlformats-officedocument.themeOverr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5.xml" ContentType="application/vnd.openxmlformats-officedocument.themeOverr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6.xml" ContentType="application/vnd.openxmlformats-officedocument.themeOverr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7.xml" ContentType="application/vnd.openxmlformats-officedocument.themeOverride+xml"/>
  <Override PartName="/ppt/notesSlides/notesSlide29.xml" ContentType="application/vnd.openxmlformats-officedocument.presentationml.notesSl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29.xml" ContentType="application/vnd.openxmlformats-officedocument.themeOverride+xml"/>
  <Override PartName="/ppt/notesSlides/notesSlide31.xml" ContentType="application/vnd.openxmlformats-officedocument.presentationml.notesSlide+xml"/>
  <Override PartName="/ppt/theme/themeOverride30.xml" ContentType="application/vnd.openxmlformats-officedocument.themeOverride+xml"/>
  <Override PartName="/ppt/notesSlides/notesSlide32.xml" ContentType="application/vnd.openxmlformats-officedocument.presentationml.notesSlide+xml"/>
  <Override PartName="/ppt/theme/themeOverride31.xml" ContentType="application/vnd.openxmlformats-officedocument.themeOverride+xml"/>
  <Override PartName="/ppt/notesSlides/notesSlide33.xml" ContentType="application/vnd.openxmlformats-officedocument.presentationml.notesSlide+xml"/>
  <Override PartName="/ppt/theme/themeOverride32.xml" ContentType="application/vnd.openxmlformats-officedocument.themeOverride+xml"/>
  <Override PartName="/ppt/notesSlides/notesSlide34.xml" ContentType="application/vnd.openxmlformats-officedocument.presentationml.notesSlide+xml"/>
  <Override PartName="/ppt/theme/themeOverride33.xml" ContentType="application/vnd.openxmlformats-officedocument.themeOverride+xml"/>
  <Override PartName="/ppt/notesSlides/notesSlide35.xml" ContentType="application/vnd.openxmlformats-officedocument.presentationml.notesSlide+xml"/>
  <Override PartName="/ppt/theme/themeOverride34.xml" ContentType="application/vnd.openxmlformats-officedocument.themeOverride+xml"/>
  <Override PartName="/ppt/notesSlides/notesSlide36.xml" ContentType="application/vnd.openxmlformats-officedocument.presentationml.notesSlide+xml"/>
  <Override PartName="/ppt/theme/themeOverride35.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36.xml" ContentType="application/vnd.openxmlformats-officedocument.themeOverride+xml"/>
  <Override PartName="/ppt/notesSlides/notesSlide39.xml" ContentType="application/vnd.openxmlformats-officedocument.presentationml.notesSlide+xml"/>
  <Override PartName="/ppt/theme/themeOverride37.xml" ContentType="application/vnd.openxmlformats-officedocument.themeOverride+xml"/>
  <Override PartName="/ppt/notesSlides/notesSlide40.xml" ContentType="application/vnd.openxmlformats-officedocument.presentationml.notesSlide+xml"/>
  <Override PartName="/ppt/theme/themeOverride38.xml" ContentType="application/vnd.openxmlformats-officedocument.themeOverride+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42.xml" ContentType="application/vnd.openxmlformats-officedocument.presentationml.notesSlide+xml"/>
  <Override PartName="/ppt/theme/themeOverride40.xml" ContentType="application/vnd.openxmlformats-officedocument.themeOverride+xml"/>
  <Override PartName="/ppt/notesSlides/notesSlide43.xml" ContentType="application/vnd.openxmlformats-officedocument.presentationml.notesSlide+xml"/>
  <Override PartName="/ppt/theme/themeOverride41.xml" ContentType="application/vnd.openxmlformats-officedocument.themeOverride+xml"/>
  <Override PartName="/ppt/notesSlides/notesSlide44.xml" ContentType="application/vnd.openxmlformats-officedocument.presentationml.notesSlide+xml"/>
  <Override PartName="/ppt/theme/themeOverride42.xml" ContentType="application/vnd.openxmlformats-officedocument.themeOverride+xml"/>
  <Override PartName="/ppt/notesSlides/notesSlide45.xml" ContentType="application/vnd.openxmlformats-officedocument.presentationml.notesSlide+xml"/>
  <Override PartName="/ppt/theme/themeOverride43.xml" ContentType="application/vnd.openxmlformats-officedocument.themeOverride+xml"/>
  <Override PartName="/ppt/notesSlides/notesSlide46.xml" ContentType="application/vnd.openxmlformats-officedocument.presentationml.notesSlide+xml"/>
  <Override PartName="/ppt/theme/themeOverride44.xml" ContentType="application/vnd.openxmlformats-officedocument.themeOverr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263" r:id="rId2"/>
    <p:sldId id="503" r:id="rId3"/>
    <p:sldId id="455" r:id="rId4"/>
    <p:sldId id="408" r:id="rId5"/>
    <p:sldId id="479" r:id="rId6"/>
    <p:sldId id="487" r:id="rId7"/>
    <p:sldId id="480" r:id="rId8"/>
    <p:sldId id="481" r:id="rId9"/>
    <p:sldId id="482" r:id="rId10"/>
    <p:sldId id="483" r:id="rId11"/>
    <p:sldId id="484" r:id="rId12"/>
    <p:sldId id="485" r:id="rId13"/>
    <p:sldId id="486" r:id="rId14"/>
    <p:sldId id="488" r:id="rId15"/>
    <p:sldId id="489" r:id="rId16"/>
    <p:sldId id="490" r:id="rId17"/>
    <p:sldId id="491" r:id="rId18"/>
    <p:sldId id="492" r:id="rId19"/>
    <p:sldId id="493" r:id="rId20"/>
    <p:sldId id="494" r:id="rId21"/>
    <p:sldId id="498" r:id="rId22"/>
    <p:sldId id="495" r:id="rId23"/>
    <p:sldId id="496" r:id="rId24"/>
    <p:sldId id="500" r:id="rId25"/>
    <p:sldId id="499" r:id="rId26"/>
    <p:sldId id="501" r:id="rId27"/>
    <p:sldId id="502" r:id="rId28"/>
    <p:sldId id="497" r:id="rId29"/>
    <p:sldId id="461" r:id="rId30"/>
    <p:sldId id="462" r:id="rId31"/>
    <p:sldId id="463" r:id="rId32"/>
    <p:sldId id="464" r:id="rId33"/>
    <p:sldId id="478" r:id="rId34"/>
    <p:sldId id="466" r:id="rId35"/>
    <p:sldId id="465" r:id="rId36"/>
    <p:sldId id="467" r:id="rId37"/>
    <p:sldId id="468" r:id="rId38"/>
    <p:sldId id="449" r:id="rId39"/>
    <p:sldId id="469" r:id="rId40"/>
    <p:sldId id="470" r:id="rId41"/>
    <p:sldId id="471" r:id="rId42"/>
    <p:sldId id="472" r:id="rId43"/>
    <p:sldId id="473" r:id="rId44"/>
    <p:sldId id="474" r:id="rId45"/>
    <p:sldId id="475" r:id="rId46"/>
    <p:sldId id="476" r:id="rId47"/>
    <p:sldId id="477"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4FA5525-C02F-481E-AF2E-DFF099301FEE}">
          <p14:sldIdLst>
            <p14:sldId id="263"/>
            <p14:sldId id="503"/>
            <p14:sldId id="455"/>
            <p14:sldId id="408"/>
            <p14:sldId id="479"/>
            <p14:sldId id="487"/>
            <p14:sldId id="480"/>
            <p14:sldId id="481"/>
            <p14:sldId id="482"/>
            <p14:sldId id="483"/>
            <p14:sldId id="484"/>
            <p14:sldId id="485"/>
            <p14:sldId id="486"/>
            <p14:sldId id="488"/>
            <p14:sldId id="489"/>
            <p14:sldId id="490"/>
            <p14:sldId id="491"/>
            <p14:sldId id="492"/>
            <p14:sldId id="493"/>
            <p14:sldId id="494"/>
            <p14:sldId id="498"/>
            <p14:sldId id="495"/>
            <p14:sldId id="496"/>
            <p14:sldId id="500"/>
            <p14:sldId id="499"/>
            <p14:sldId id="501"/>
            <p14:sldId id="502"/>
            <p14:sldId id="497"/>
            <p14:sldId id="461"/>
            <p14:sldId id="462"/>
            <p14:sldId id="463"/>
            <p14:sldId id="464"/>
            <p14:sldId id="478"/>
            <p14:sldId id="466"/>
            <p14:sldId id="465"/>
            <p14:sldId id="467"/>
            <p14:sldId id="468"/>
            <p14:sldId id="449"/>
            <p14:sldId id="469"/>
            <p14:sldId id="470"/>
            <p14:sldId id="471"/>
            <p14:sldId id="472"/>
            <p14:sldId id="473"/>
            <p14:sldId id="474"/>
            <p14:sldId id="475"/>
            <p14:sldId id="476"/>
            <p14:sldId id="477"/>
          </p14:sldIdLst>
        </p14:section>
        <p14:section name="Sezione senza titolo" id="{ACC04546-D16C-484F-B7B3-62E81DB1E2D7}">
          <p14:sldIdLst/>
        </p14:section>
      </p14:sectionLst>
    </p:ext>
    <p:ext uri="{EFAFB233-063F-42B5-8137-9DF3F51BA10A}">
      <p15:sldGuideLst xmlns:p15="http://schemas.microsoft.com/office/powerpoint/2012/main">
        <p15:guide id="2" pos="2880" userDrawn="1">
          <p15:clr>
            <a:srgbClr val="A4A3A4"/>
          </p15:clr>
        </p15:guide>
        <p15:guide id="3" pos="317" userDrawn="1">
          <p15:clr>
            <a:srgbClr val="A4A3A4"/>
          </p15:clr>
        </p15:guide>
        <p15:guide id="4" pos="5443" userDrawn="1">
          <p15:clr>
            <a:srgbClr val="A4A3A4"/>
          </p15:clr>
        </p15:guide>
        <p15:guide id="5" orient="horz" pos="2183" userDrawn="1">
          <p15:clr>
            <a:srgbClr val="A4A3A4"/>
          </p15:clr>
        </p15:guide>
        <p15:guide id="6" orient="horz" pos="935" userDrawn="1">
          <p15:clr>
            <a:srgbClr val="A4A3A4"/>
          </p15:clr>
        </p15:guide>
        <p15:guide id="7" orient="horz" pos="1207" userDrawn="1">
          <p15:clr>
            <a:srgbClr val="A4A3A4"/>
          </p15:clr>
        </p15:guide>
        <p15:guide id="8" orient="horz" pos="150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1"/>
    <a:srgbClr val="008FFF"/>
    <a:srgbClr val="FF99FF"/>
    <a:srgbClr val="3AB3E5"/>
    <a:srgbClr val="008FD0"/>
    <a:srgbClr val="00A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6305" autoAdjust="0"/>
  </p:normalViewPr>
  <p:slideViewPr>
    <p:cSldViewPr snapToGrid="0" snapToObjects="1" showGuides="1">
      <p:cViewPr varScale="1">
        <p:scale>
          <a:sx n="79" d="100"/>
          <a:sy n="79" d="100"/>
        </p:scale>
        <p:origin x="1594" y="82"/>
      </p:cViewPr>
      <p:guideLst>
        <p:guide pos="2880"/>
        <p:guide pos="317"/>
        <p:guide pos="5443"/>
        <p:guide orient="horz" pos="2183"/>
        <p:guide orient="horz" pos="935"/>
        <p:guide orient="horz" pos="1207"/>
        <p:guide orient="horz" pos="1502"/>
      </p:guideLst>
    </p:cSldViewPr>
  </p:slideViewPr>
  <p:notesTextViewPr>
    <p:cViewPr>
      <p:scale>
        <a:sx n="1" d="1"/>
        <a:sy n="1" d="1"/>
      </p:scale>
      <p:origin x="0" y="0"/>
    </p:cViewPr>
  </p:notesTextViewPr>
  <p:notesViewPr>
    <p:cSldViewPr snapToGrid="0" snapToObjects="1">
      <p:cViewPr varScale="1">
        <p:scale>
          <a:sx n="88" d="100"/>
          <a:sy n="88" d="100"/>
        </p:scale>
        <p:origin x="-383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87BB6-85BF-4842-A804-70C05E087C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CD3C5E32-9D3B-4792-B85E-710C73D0A370}">
      <dgm:prSet phldrT="[Testo]"/>
      <dgm:spPr/>
      <dgm:t>
        <a:bodyPr/>
        <a:lstStyle/>
        <a:p>
          <a:r>
            <a:rPr lang="it-IT" dirty="0"/>
            <a:t>i</a:t>
          </a:r>
        </a:p>
      </dgm:t>
    </dgm:pt>
    <dgm:pt modelId="{B19F45C9-6337-4657-8460-888286BFA4A9}" type="parTrans" cxnId="{DDD2F01B-65E2-405D-B912-F1A9AA03CBC2}">
      <dgm:prSet/>
      <dgm:spPr/>
      <dgm:t>
        <a:bodyPr/>
        <a:lstStyle/>
        <a:p>
          <a:endParaRPr lang="it-IT"/>
        </a:p>
      </dgm:t>
    </dgm:pt>
    <dgm:pt modelId="{5D8F1E1A-22FC-4EF9-94EB-0435AECE1575}" type="sibTrans" cxnId="{DDD2F01B-65E2-405D-B912-F1A9AA03CBC2}">
      <dgm:prSet/>
      <dgm:spPr/>
      <dgm:t>
        <a:bodyPr/>
        <a:lstStyle/>
        <a:p>
          <a:endParaRPr lang="it-IT"/>
        </a:p>
      </dgm:t>
    </dgm:pt>
    <dgm:pt modelId="{4BEC54D9-6609-4330-AB9F-3E56972A024E}">
      <dgm:prSet phldrT="[Testo]" custT="1"/>
      <dgm:spPr/>
      <dgm:t>
        <a:bodyPr/>
        <a:lstStyle/>
        <a:p>
          <a:r>
            <a:rPr lang="it-IT" sz="1800" dirty="0">
              <a:latin typeface="+mj-lt"/>
            </a:rPr>
            <a:t>Se i finanziamenti prededucibili siano funzionali al ciclo degli approvvigionamenti </a:t>
          </a:r>
        </a:p>
      </dgm:t>
    </dgm:pt>
    <dgm:pt modelId="{5FA11762-44BD-4506-B597-93D79405797D}" type="parTrans" cxnId="{87D712ED-EA35-43A6-A5D2-2FDCC5F04E86}">
      <dgm:prSet/>
      <dgm:spPr/>
      <dgm:t>
        <a:bodyPr/>
        <a:lstStyle/>
        <a:p>
          <a:endParaRPr lang="it-IT"/>
        </a:p>
      </dgm:t>
    </dgm:pt>
    <dgm:pt modelId="{8F3DF6CC-2E4E-4A89-971A-F6E011E3CE07}" type="sibTrans" cxnId="{87D712ED-EA35-43A6-A5D2-2FDCC5F04E86}">
      <dgm:prSet/>
      <dgm:spPr/>
      <dgm:t>
        <a:bodyPr/>
        <a:lstStyle/>
        <a:p>
          <a:endParaRPr lang="it-IT"/>
        </a:p>
      </dgm:t>
    </dgm:pt>
    <dgm:pt modelId="{60528534-AAA6-45A2-AEAC-31C3D38C4283}">
      <dgm:prSet phldrT="[Testo]"/>
      <dgm:spPr/>
      <dgm:t>
        <a:bodyPr/>
        <a:lstStyle/>
        <a:p>
          <a:r>
            <a:rPr lang="it-IT" dirty="0"/>
            <a:t>ii</a:t>
          </a:r>
        </a:p>
      </dgm:t>
    </dgm:pt>
    <dgm:pt modelId="{C48C4057-7ABE-47EC-9809-E27ED2DE373C}" type="parTrans" cxnId="{65A4E1A5-330D-42D5-A460-63FAF78374F5}">
      <dgm:prSet/>
      <dgm:spPr/>
      <dgm:t>
        <a:bodyPr/>
        <a:lstStyle/>
        <a:p>
          <a:endParaRPr lang="it-IT"/>
        </a:p>
      </dgm:t>
    </dgm:pt>
    <dgm:pt modelId="{8D815988-C1E3-4993-A676-4BE630A4F9CA}" type="sibTrans" cxnId="{65A4E1A5-330D-42D5-A460-63FAF78374F5}">
      <dgm:prSet/>
      <dgm:spPr/>
      <dgm:t>
        <a:bodyPr/>
        <a:lstStyle/>
        <a:p>
          <a:endParaRPr lang="it-IT"/>
        </a:p>
      </dgm:t>
    </dgm:pt>
    <dgm:pt modelId="{417001FE-1819-4384-8D47-DECF32A6C3C3}">
      <dgm:prSet phldrT="[Testo]" custT="1"/>
      <dgm:spPr/>
      <dgm:t>
        <a:bodyPr/>
        <a:lstStyle/>
        <a:p>
          <a:pPr algn="just"/>
          <a:r>
            <a:rPr lang="it-IT" sz="1400" dirty="0"/>
            <a:t>se occorrono per ristabilire la regolarità del pagamento delle imposte e quella del documento unico di regolarità contributiva al fine di evitare la sospensione del titolo abilitativo o l’impedimento alla partecipazione di gare e la stipula dei relativi contratti </a:t>
          </a:r>
        </a:p>
      </dgm:t>
    </dgm:pt>
    <dgm:pt modelId="{7F6C25E2-D141-4D59-A5B2-CA67F5B4DC82}" type="parTrans" cxnId="{9028C175-5E6D-4CB7-AF70-960F9058DA36}">
      <dgm:prSet/>
      <dgm:spPr/>
      <dgm:t>
        <a:bodyPr/>
        <a:lstStyle/>
        <a:p>
          <a:endParaRPr lang="it-IT"/>
        </a:p>
      </dgm:t>
    </dgm:pt>
    <dgm:pt modelId="{C1F6AB62-448C-4E97-B299-4B88575BB0E2}" type="sibTrans" cxnId="{9028C175-5E6D-4CB7-AF70-960F9058DA36}">
      <dgm:prSet/>
      <dgm:spPr/>
      <dgm:t>
        <a:bodyPr/>
        <a:lstStyle/>
        <a:p>
          <a:endParaRPr lang="it-IT"/>
        </a:p>
      </dgm:t>
    </dgm:pt>
    <dgm:pt modelId="{E1357A15-C7D4-4304-9DFD-645458C47790}">
      <dgm:prSet phldrT="[Testo]"/>
      <dgm:spPr/>
      <dgm:t>
        <a:bodyPr/>
        <a:lstStyle/>
        <a:p>
          <a:r>
            <a:rPr lang="it-IT" dirty="0"/>
            <a:t>iii</a:t>
          </a:r>
        </a:p>
      </dgm:t>
    </dgm:pt>
    <dgm:pt modelId="{4AB18D63-4BCA-4009-AAB9-BA8A1688F51F}" type="parTrans" cxnId="{BC0EC44A-BD64-4622-B6B7-D575F74419E9}">
      <dgm:prSet/>
      <dgm:spPr/>
      <dgm:t>
        <a:bodyPr/>
        <a:lstStyle/>
        <a:p>
          <a:endParaRPr lang="it-IT"/>
        </a:p>
      </dgm:t>
    </dgm:pt>
    <dgm:pt modelId="{6672B34A-8929-4B3F-98BD-616FAF07268D}" type="sibTrans" cxnId="{BC0EC44A-BD64-4622-B6B7-D575F74419E9}">
      <dgm:prSet/>
      <dgm:spPr/>
      <dgm:t>
        <a:bodyPr/>
        <a:lstStyle/>
        <a:p>
          <a:endParaRPr lang="it-IT"/>
        </a:p>
      </dgm:t>
    </dgm:pt>
    <dgm:pt modelId="{E235B506-7FF6-40B6-B2F0-AF9BC29DF072}">
      <dgm:prSet phldrT="[Testo]" custT="1"/>
      <dgm:spPr/>
      <dgm:t>
        <a:bodyPr/>
        <a:lstStyle/>
        <a:p>
          <a:r>
            <a:rPr lang="it-IT" sz="1400" dirty="0"/>
            <a:t>della necessità che il finanziamento prededucibile non pregiudichi la migliore soddisfazione dai creditori e in particolare: del fatto che ci si attende un margine operativo lordo positivo, al netto degli elementi straordinari, nel corso della composizione negoziata oppure - se negativo - che esso sia compensato dai vantaggi derivanti ai creditori nel corso della composizione negoziata dalla continuità aziendale. </a:t>
          </a:r>
        </a:p>
      </dgm:t>
    </dgm:pt>
    <dgm:pt modelId="{F7B646CE-405E-4D5B-961E-648247A702F9}" type="parTrans" cxnId="{22F1C0D8-D4BD-411E-B1B1-C031EA871FF2}">
      <dgm:prSet/>
      <dgm:spPr/>
      <dgm:t>
        <a:bodyPr/>
        <a:lstStyle/>
        <a:p>
          <a:endParaRPr lang="it-IT"/>
        </a:p>
      </dgm:t>
    </dgm:pt>
    <dgm:pt modelId="{856B4461-6E54-41DE-A5A2-B65CC74C8225}" type="sibTrans" cxnId="{22F1C0D8-D4BD-411E-B1B1-C031EA871FF2}">
      <dgm:prSet/>
      <dgm:spPr/>
      <dgm:t>
        <a:bodyPr/>
        <a:lstStyle/>
        <a:p>
          <a:endParaRPr lang="it-IT"/>
        </a:p>
      </dgm:t>
    </dgm:pt>
    <dgm:pt modelId="{CE4DC8AD-4D6A-4CCB-8182-95B23586A320}" type="pres">
      <dgm:prSet presAssocID="{DBA87BB6-85BF-4842-A804-70C05E087CAD}" presName="linearFlow" presStyleCnt="0">
        <dgm:presLayoutVars>
          <dgm:dir/>
          <dgm:animLvl val="lvl"/>
          <dgm:resizeHandles val="exact"/>
        </dgm:presLayoutVars>
      </dgm:prSet>
      <dgm:spPr/>
    </dgm:pt>
    <dgm:pt modelId="{D7240B21-2427-433D-A342-9E1A6261D810}" type="pres">
      <dgm:prSet presAssocID="{CD3C5E32-9D3B-4792-B85E-710C73D0A370}" presName="composite" presStyleCnt="0"/>
      <dgm:spPr/>
    </dgm:pt>
    <dgm:pt modelId="{A0D0AC89-2D85-44B3-9B01-51CEB46C0B89}" type="pres">
      <dgm:prSet presAssocID="{CD3C5E32-9D3B-4792-B85E-710C73D0A370}" presName="parentText" presStyleLbl="alignNode1" presStyleIdx="0" presStyleCnt="3">
        <dgm:presLayoutVars>
          <dgm:chMax val="1"/>
          <dgm:bulletEnabled val="1"/>
        </dgm:presLayoutVars>
      </dgm:prSet>
      <dgm:spPr/>
    </dgm:pt>
    <dgm:pt modelId="{D208CF62-16BE-43FA-A7A3-E287969CF995}" type="pres">
      <dgm:prSet presAssocID="{CD3C5E32-9D3B-4792-B85E-710C73D0A370}" presName="descendantText" presStyleLbl="alignAcc1" presStyleIdx="0" presStyleCnt="3" custLinFactNeighborX="0" custLinFactNeighborY="-116">
        <dgm:presLayoutVars>
          <dgm:bulletEnabled val="1"/>
        </dgm:presLayoutVars>
      </dgm:prSet>
      <dgm:spPr/>
    </dgm:pt>
    <dgm:pt modelId="{9D25E1C4-4BF2-48A6-947C-2588A7FD1277}" type="pres">
      <dgm:prSet presAssocID="{5D8F1E1A-22FC-4EF9-94EB-0435AECE1575}" presName="sp" presStyleCnt="0"/>
      <dgm:spPr/>
    </dgm:pt>
    <dgm:pt modelId="{E7005362-2F9C-4DB8-B58B-00704F675B87}" type="pres">
      <dgm:prSet presAssocID="{60528534-AAA6-45A2-AEAC-31C3D38C4283}" presName="composite" presStyleCnt="0"/>
      <dgm:spPr/>
    </dgm:pt>
    <dgm:pt modelId="{C71784D1-FC53-4F3A-AE9C-C7F2A407F748}" type="pres">
      <dgm:prSet presAssocID="{60528534-AAA6-45A2-AEAC-31C3D38C4283}" presName="parentText" presStyleLbl="alignNode1" presStyleIdx="1" presStyleCnt="3" custLinFactNeighborX="0" custLinFactNeighborY="-3980">
        <dgm:presLayoutVars>
          <dgm:chMax val="1"/>
          <dgm:bulletEnabled val="1"/>
        </dgm:presLayoutVars>
      </dgm:prSet>
      <dgm:spPr/>
    </dgm:pt>
    <dgm:pt modelId="{08353A96-52FE-4630-B99A-CD2B5CA2ACC6}" type="pres">
      <dgm:prSet presAssocID="{60528534-AAA6-45A2-AEAC-31C3D38C4283}" presName="descendantText" presStyleLbl="alignAcc1" presStyleIdx="1" presStyleCnt="3" custScaleY="126709">
        <dgm:presLayoutVars>
          <dgm:bulletEnabled val="1"/>
        </dgm:presLayoutVars>
      </dgm:prSet>
      <dgm:spPr/>
    </dgm:pt>
    <dgm:pt modelId="{7ADAC29F-2023-4C0F-949D-BF147A1166C2}" type="pres">
      <dgm:prSet presAssocID="{8D815988-C1E3-4993-A676-4BE630A4F9CA}" presName="sp" presStyleCnt="0"/>
      <dgm:spPr/>
    </dgm:pt>
    <dgm:pt modelId="{C1A43DD6-9DD8-49C1-BBF4-2C1DB935B73E}" type="pres">
      <dgm:prSet presAssocID="{E1357A15-C7D4-4304-9DFD-645458C47790}" presName="composite" presStyleCnt="0"/>
      <dgm:spPr/>
    </dgm:pt>
    <dgm:pt modelId="{54A91D43-532F-45CD-B7C6-6CD575ACBEAE}" type="pres">
      <dgm:prSet presAssocID="{E1357A15-C7D4-4304-9DFD-645458C47790}" presName="parentText" presStyleLbl="alignNode1" presStyleIdx="2" presStyleCnt="3">
        <dgm:presLayoutVars>
          <dgm:chMax val="1"/>
          <dgm:bulletEnabled val="1"/>
        </dgm:presLayoutVars>
      </dgm:prSet>
      <dgm:spPr/>
    </dgm:pt>
    <dgm:pt modelId="{B78CC675-48A4-4A61-9345-D21455706FAD}" type="pres">
      <dgm:prSet presAssocID="{E1357A15-C7D4-4304-9DFD-645458C47790}" presName="descendantText" presStyleLbl="alignAcc1" presStyleIdx="2" presStyleCnt="3" custScaleY="184978">
        <dgm:presLayoutVars>
          <dgm:bulletEnabled val="1"/>
        </dgm:presLayoutVars>
      </dgm:prSet>
      <dgm:spPr/>
    </dgm:pt>
  </dgm:ptLst>
  <dgm:cxnLst>
    <dgm:cxn modelId="{E7E11E14-4E0D-4BFA-B641-478E7DBCFAC2}" type="presOf" srcId="{4BEC54D9-6609-4330-AB9F-3E56972A024E}" destId="{D208CF62-16BE-43FA-A7A3-E287969CF995}" srcOrd="0" destOrd="0" presId="urn:microsoft.com/office/officeart/2005/8/layout/chevron2"/>
    <dgm:cxn modelId="{DDD2F01B-65E2-405D-B912-F1A9AA03CBC2}" srcId="{DBA87BB6-85BF-4842-A804-70C05E087CAD}" destId="{CD3C5E32-9D3B-4792-B85E-710C73D0A370}" srcOrd="0" destOrd="0" parTransId="{B19F45C9-6337-4657-8460-888286BFA4A9}" sibTransId="{5D8F1E1A-22FC-4EF9-94EB-0435AECE1575}"/>
    <dgm:cxn modelId="{951A811E-FB88-4ED9-99EA-49A41F3DED69}" type="presOf" srcId="{E1357A15-C7D4-4304-9DFD-645458C47790}" destId="{54A91D43-532F-45CD-B7C6-6CD575ACBEAE}" srcOrd="0" destOrd="0" presId="urn:microsoft.com/office/officeart/2005/8/layout/chevron2"/>
    <dgm:cxn modelId="{DF5BAB2B-EAD2-4A62-87B9-063342CC6B42}" type="presOf" srcId="{E235B506-7FF6-40B6-B2F0-AF9BC29DF072}" destId="{B78CC675-48A4-4A61-9345-D21455706FAD}" srcOrd="0" destOrd="0" presId="urn:microsoft.com/office/officeart/2005/8/layout/chevron2"/>
    <dgm:cxn modelId="{A62DA55E-813A-4C3D-B44F-D14F604A1150}" type="presOf" srcId="{DBA87BB6-85BF-4842-A804-70C05E087CAD}" destId="{CE4DC8AD-4D6A-4CCB-8182-95B23586A320}" srcOrd="0" destOrd="0" presId="urn:microsoft.com/office/officeart/2005/8/layout/chevron2"/>
    <dgm:cxn modelId="{BC0EC44A-BD64-4622-B6B7-D575F74419E9}" srcId="{DBA87BB6-85BF-4842-A804-70C05E087CAD}" destId="{E1357A15-C7D4-4304-9DFD-645458C47790}" srcOrd="2" destOrd="0" parTransId="{4AB18D63-4BCA-4009-AAB9-BA8A1688F51F}" sibTransId="{6672B34A-8929-4B3F-98BD-616FAF07268D}"/>
    <dgm:cxn modelId="{57D9D46C-6248-470F-8A81-E037EBC92B13}" type="presOf" srcId="{417001FE-1819-4384-8D47-DECF32A6C3C3}" destId="{08353A96-52FE-4630-B99A-CD2B5CA2ACC6}" srcOrd="0" destOrd="0" presId="urn:microsoft.com/office/officeart/2005/8/layout/chevron2"/>
    <dgm:cxn modelId="{9028C175-5E6D-4CB7-AF70-960F9058DA36}" srcId="{60528534-AAA6-45A2-AEAC-31C3D38C4283}" destId="{417001FE-1819-4384-8D47-DECF32A6C3C3}" srcOrd="0" destOrd="0" parTransId="{7F6C25E2-D141-4D59-A5B2-CA67F5B4DC82}" sibTransId="{C1F6AB62-448C-4E97-B299-4B88575BB0E2}"/>
    <dgm:cxn modelId="{0F5A938D-4D88-4282-B5BE-05AD3D2E1102}" type="presOf" srcId="{CD3C5E32-9D3B-4792-B85E-710C73D0A370}" destId="{A0D0AC89-2D85-44B3-9B01-51CEB46C0B89}" srcOrd="0" destOrd="0" presId="urn:microsoft.com/office/officeart/2005/8/layout/chevron2"/>
    <dgm:cxn modelId="{65A4E1A5-330D-42D5-A460-63FAF78374F5}" srcId="{DBA87BB6-85BF-4842-A804-70C05E087CAD}" destId="{60528534-AAA6-45A2-AEAC-31C3D38C4283}" srcOrd="1" destOrd="0" parTransId="{C48C4057-7ABE-47EC-9809-E27ED2DE373C}" sibTransId="{8D815988-C1E3-4993-A676-4BE630A4F9CA}"/>
    <dgm:cxn modelId="{57956BB0-7ABF-405A-BA7C-2F1722FF90BC}" type="presOf" srcId="{60528534-AAA6-45A2-AEAC-31C3D38C4283}" destId="{C71784D1-FC53-4F3A-AE9C-C7F2A407F748}" srcOrd="0" destOrd="0" presId="urn:microsoft.com/office/officeart/2005/8/layout/chevron2"/>
    <dgm:cxn modelId="{22F1C0D8-D4BD-411E-B1B1-C031EA871FF2}" srcId="{E1357A15-C7D4-4304-9DFD-645458C47790}" destId="{E235B506-7FF6-40B6-B2F0-AF9BC29DF072}" srcOrd="0" destOrd="0" parTransId="{F7B646CE-405E-4D5B-961E-648247A702F9}" sibTransId="{856B4461-6E54-41DE-A5A2-B65CC74C8225}"/>
    <dgm:cxn modelId="{87D712ED-EA35-43A6-A5D2-2FDCC5F04E86}" srcId="{CD3C5E32-9D3B-4792-B85E-710C73D0A370}" destId="{4BEC54D9-6609-4330-AB9F-3E56972A024E}" srcOrd="0" destOrd="0" parTransId="{5FA11762-44BD-4506-B597-93D79405797D}" sibTransId="{8F3DF6CC-2E4E-4A89-971A-F6E011E3CE07}"/>
    <dgm:cxn modelId="{D2D02828-6E8B-45D8-B0E9-EE0CAAC377F1}" type="presParOf" srcId="{CE4DC8AD-4D6A-4CCB-8182-95B23586A320}" destId="{D7240B21-2427-433D-A342-9E1A6261D810}" srcOrd="0" destOrd="0" presId="urn:microsoft.com/office/officeart/2005/8/layout/chevron2"/>
    <dgm:cxn modelId="{C40C5F91-5737-4C39-A6FF-7154B4E9DB99}" type="presParOf" srcId="{D7240B21-2427-433D-A342-9E1A6261D810}" destId="{A0D0AC89-2D85-44B3-9B01-51CEB46C0B89}" srcOrd="0" destOrd="0" presId="urn:microsoft.com/office/officeart/2005/8/layout/chevron2"/>
    <dgm:cxn modelId="{3839118B-AB5C-40B1-BE89-6D2FDDF29D8F}" type="presParOf" srcId="{D7240B21-2427-433D-A342-9E1A6261D810}" destId="{D208CF62-16BE-43FA-A7A3-E287969CF995}" srcOrd="1" destOrd="0" presId="urn:microsoft.com/office/officeart/2005/8/layout/chevron2"/>
    <dgm:cxn modelId="{6C29B228-CC47-4F88-A300-438F1338960F}" type="presParOf" srcId="{CE4DC8AD-4D6A-4CCB-8182-95B23586A320}" destId="{9D25E1C4-4BF2-48A6-947C-2588A7FD1277}" srcOrd="1" destOrd="0" presId="urn:microsoft.com/office/officeart/2005/8/layout/chevron2"/>
    <dgm:cxn modelId="{C7692BCF-8DE3-45BF-B790-5439A2930B0A}" type="presParOf" srcId="{CE4DC8AD-4D6A-4CCB-8182-95B23586A320}" destId="{E7005362-2F9C-4DB8-B58B-00704F675B87}" srcOrd="2" destOrd="0" presId="urn:microsoft.com/office/officeart/2005/8/layout/chevron2"/>
    <dgm:cxn modelId="{71385172-8F85-4E4C-B3E4-C50C3CFB7B66}" type="presParOf" srcId="{E7005362-2F9C-4DB8-B58B-00704F675B87}" destId="{C71784D1-FC53-4F3A-AE9C-C7F2A407F748}" srcOrd="0" destOrd="0" presId="urn:microsoft.com/office/officeart/2005/8/layout/chevron2"/>
    <dgm:cxn modelId="{2D735BAE-33A8-4E7F-BF58-7074E3CD7DA5}" type="presParOf" srcId="{E7005362-2F9C-4DB8-B58B-00704F675B87}" destId="{08353A96-52FE-4630-B99A-CD2B5CA2ACC6}" srcOrd="1" destOrd="0" presId="urn:microsoft.com/office/officeart/2005/8/layout/chevron2"/>
    <dgm:cxn modelId="{E7DE08A7-7D91-4AA7-A30B-CBE3AD99A613}" type="presParOf" srcId="{CE4DC8AD-4D6A-4CCB-8182-95B23586A320}" destId="{7ADAC29F-2023-4C0F-949D-BF147A1166C2}" srcOrd="3" destOrd="0" presId="urn:microsoft.com/office/officeart/2005/8/layout/chevron2"/>
    <dgm:cxn modelId="{98057254-F7A0-465F-B3C6-1593A789EDA7}" type="presParOf" srcId="{CE4DC8AD-4D6A-4CCB-8182-95B23586A320}" destId="{C1A43DD6-9DD8-49C1-BBF4-2C1DB935B73E}" srcOrd="4" destOrd="0" presId="urn:microsoft.com/office/officeart/2005/8/layout/chevron2"/>
    <dgm:cxn modelId="{4F5BA89F-5E1F-4353-886D-2391D9EB8BC2}" type="presParOf" srcId="{C1A43DD6-9DD8-49C1-BBF4-2C1DB935B73E}" destId="{54A91D43-532F-45CD-B7C6-6CD575ACBEAE}" srcOrd="0" destOrd="0" presId="urn:microsoft.com/office/officeart/2005/8/layout/chevron2"/>
    <dgm:cxn modelId="{AAB6C20F-E96D-4459-984D-1C184359D8B5}" type="presParOf" srcId="{C1A43DD6-9DD8-49C1-BBF4-2C1DB935B73E}" destId="{B78CC675-48A4-4A61-9345-D21455706FA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E905E-95FE-4BE2-BFF7-F52B45C8DD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23351ACA-268A-4337-82A6-EF466783B7E3}">
      <dgm:prSet phldrT="[Testo]"/>
      <dgm:spPr/>
      <dgm:t>
        <a:bodyPr/>
        <a:lstStyle/>
        <a:p>
          <a:r>
            <a:rPr lang="it-IT" dirty="0"/>
            <a:t>Perimetro </a:t>
          </a:r>
        </a:p>
      </dgm:t>
    </dgm:pt>
    <dgm:pt modelId="{BA030D29-E6E3-439B-9A73-24F84DD30150}" type="parTrans" cxnId="{7BF1291B-631C-451D-A02C-9E0C386F0E20}">
      <dgm:prSet/>
      <dgm:spPr/>
      <dgm:t>
        <a:bodyPr/>
        <a:lstStyle/>
        <a:p>
          <a:endParaRPr lang="it-IT"/>
        </a:p>
      </dgm:t>
    </dgm:pt>
    <dgm:pt modelId="{C5797CA6-9E17-4BFD-B785-DA24A50CCDFE}" type="sibTrans" cxnId="{7BF1291B-631C-451D-A02C-9E0C386F0E20}">
      <dgm:prSet/>
      <dgm:spPr/>
      <dgm:t>
        <a:bodyPr/>
        <a:lstStyle/>
        <a:p>
          <a:endParaRPr lang="it-IT"/>
        </a:p>
      </dgm:t>
    </dgm:pt>
    <dgm:pt modelId="{82E0782C-F098-4BF1-A4C9-B502E7DE5508}">
      <dgm:prSet phldrT="[Testo]" custT="1"/>
      <dgm:spPr/>
      <dgm:t>
        <a:bodyPr/>
        <a:lstStyle/>
        <a:p>
          <a:r>
            <a:rPr lang="it-IT" sz="1600" dirty="0"/>
            <a:t>individuare il perimetro dell'azienda o di rami di essa ritenuto idoneo al miglior realizzo </a:t>
          </a:r>
        </a:p>
      </dgm:t>
    </dgm:pt>
    <dgm:pt modelId="{D5D23539-41F7-4427-A2D0-D9BCC337B8AE}" type="parTrans" cxnId="{F7A31854-DFB8-455F-A1B2-D37178DE77D2}">
      <dgm:prSet/>
      <dgm:spPr/>
      <dgm:t>
        <a:bodyPr/>
        <a:lstStyle/>
        <a:p>
          <a:endParaRPr lang="it-IT"/>
        </a:p>
      </dgm:t>
    </dgm:pt>
    <dgm:pt modelId="{F55161C3-FAD5-4AD0-87FA-CC6EDCDD2FE6}" type="sibTrans" cxnId="{F7A31854-DFB8-455F-A1B2-D37178DE77D2}">
      <dgm:prSet/>
      <dgm:spPr/>
      <dgm:t>
        <a:bodyPr/>
        <a:lstStyle/>
        <a:p>
          <a:endParaRPr lang="it-IT"/>
        </a:p>
      </dgm:t>
    </dgm:pt>
    <dgm:pt modelId="{3A413297-D3D0-454F-86C8-909422837665}">
      <dgm:prSet phldrT="[Testo]"/>
      <dgm:spPr/>
      <dgm:t>
        <a:bodyPr/>
        <a:lstStyle/>
        <a:p>
          <a:r>
            <a:rPr lang="it-IT" dirty="0"/>
            <a:t>Data room  </a:t>
          </a:r>
        </a:p>
      </dgm:t>
    </dgm:pt>
    <dgm:pt modelId="{B47A4D95-59C0-422B-8A80-DB70982E1688}" type="parTrans" cxnId="{E4A424B2-DA25-4008-8940-3DE67C9915E3}">
      <dgm:prSet/>
      <dgm:spPr/>
      <dgm:t>
        <a:bodyPr/>
        <a:lstStyle/>
        <a:p>
          <a:endParaRPr lang="it-IT"/>
        </a:p>
      </dgm:t>
    </dgm:pt>
    <dgm:pt modelId="{E72EC009-A75F-49BB-ADF7-AACC3DD8431B}" type="sibTrans" cxnId="{E4A424B2-DA25-4008-8940-3DE67C9915E3}">
      <dgm:prSet/>
      <dgm:spPr/>
      <dgm:t>
        <a:bodyPr/>
        <a:lstStyle/>
        <a:p>
          <a:endParaRPr lang="it-IT"/>
        </a:p>
      </dgm:t>
    </dgm:pt>
    <dgm:pt modelId="{A5EAADE4-F1FC-42DD-9C66-9E3527177932}">
      <dgm:prSet phldrT="[Testo]" custT="1"/>
      <dgm:spPr/>
      <dgm:t>
        <a:bodyPr/>
        <a:lstStyle/>
        <a:p>
          <a:r>
            <a:rPr lang="it-IT" sz="1400" dirty="0"/>
            <a:t>fornire indicazioni per organizzare data room  informativa da utilizzare per la raccolta delle manifestazioni di interesse all'imprenditore </a:t>
          </a:r>
        </a:p>
      </dgm:t>
    </dgm:pt>
    <dgm:pt modelId="{F234553D-7905-41F4-BCEF-D472BCB6A652}" type="parTrans" cxnId="{CB4A5A33-538F-4B5F-B92E-F2BE5AF34629}">
      <dgm:prSet/>
      <dgm:spPr/>
      <dgm:t>
        <a:bodyPr/>
        <a:lstStyle/>
        <a:p>
          <a:endParaRPr lang="it-IT"/>
        </a:p>
      </dgm:t>
    </dgm:pt>
    <dgm:pt modelId="{027DEE9A-AAAF-4A7A-AB96-A17C4C41FED8}" type="sibTrans" cxnId="{CB4A5A33-538F-4B5F-B92E-F2BE5AF34629}">
      <dgm:prSet/>
      <dgm:spPr/>
      <dgm:t>
        <a:bodyPr/>
        <a:lstStyle/>
        <a:p>
          <a:endParaRPr lang="it-IT"/>
        </a:p>
      </dgm:t>
    </dgm:pt>
    <dgm:pt modelId="{39A931D5-3790-42DD-A0C7-BF6720D0F61C}">
      <dgm:prSet phldrT="[Testo]" custT="1"/>
      <dgm:spPr/>
      <dgm:t>
        <a:bodyPr/>
        <a:lstStyle/>
        <a:p>
          <a:r>
            <a:rPr lang="it-IT" sz="1400" dirty="0"/>
            <a:t>potrà essere utilizzata la piattaforma </a:t>
          </a:r>
        </a:p>
      </dgm:t>
    </dgm:pt>
    <dgm:pt modelId="{D1DADA76-0DC9-44BA-AA49-F0FE11D843BD}" type="parTrans" cxnId="{68D61CEF-1C25-4458-BD75-40C2276E4D51}">
      <dgm:prSet/>
      <dgm:spPr/>
      <dgm:t>
        <a:bodyPr/>
        <a:lstStyle/>
        <a:p>
          <a:endParaRPr lang="it-IT"/>
        </a:p>
      </dgm:t>
    </dgm:pt>
    <dgm:pt modelId="{EE9EB685-0E41-44B0-B3B6-45D4F58F5670}" type="sibTrans" cxnId="{68D61CEF-1C25-4458-BD75-40C2276E4D51}">
      <dgm:prSet/>
      <dgm:spPr/>
      <dgm:t>
        <a:bodyPr/>
        <a:lstStyle/>
        <a:p>
          <a:endParaRPr lang="it-IT"/>
        </a:p>
      </dgm:t>
    </dgm:pt>
    <dgm:pt modelId="{E5E4C73B-EB43-4013-A269-4C7F99AF4817}">
      <dgm:prSet phldrT="[Testo]"/>
      <dgm:spPr/>
      <dgm:t>
        <a:bodyPr/>
        <a:lstStyle/>
        <a:p>
          <a:r>
            <a:rPr lang="it-IT" dirty="0"/>
            <a:t>Selezione </a:t>
          </a:r>
        </a:p>
      </dgm:t>
    </dgm:pt>
    <dgm:pt modelId="{09F05932-C26A-48A5-954B-619874AFA14C}" type="parTrans" cxnId="{4BA12041-36CC-4836-9782-E9767D129ADF}">
      <dgm:prSet/>
      <dgm:spPr/>
      <dgm:t>
        <a:bodyPr/>
        <a:lstStyle/>
        <a:p>
          <a:endParaRPr lang="it-IT"/>
        </a:p>
      </dgm:t>
    </dgm:pt>
    <dgm:pt modelId="{BCED4659-3A9E-4815-A70C-DAFF58F0A4EF}" type="sibTrans" cxnId="{4BA12041-36CC-4836-9782-E9767D129ADF}">
      <dgm:prSet/>
      <dgm:spPr/>
      <dgm:t>
        <a:bodyPr/>
        <a:lstStyle/>
        <a:p>
          <a:endParaRPr lang="it-IT"/>
        </a:p>
      </dgm:t>
    </dgm:pt>
    <dgm:pt modelId="{74484311-8192-4E1C-AF9C-9FCA5FF40F88}">
      <dgm:prSet phldrT="[Testo]" custT="1"/>
      <dgm:spPr/>
      <dgm:t>
        <a:bodyPr/>
        <a:lstStyle/>
        <a:p>
          <a:r>
            <a:rPr lang="it-IT" sz="1400" dirty="0"/>
            <a:t>dare corso a una selezione dei soggetti  potenzialmente interessati raccogliendo manifestazioni di interesse ed eventuali offerte vincolanti </a:t>
          </a:r>
        </a:p>
      </dgm:t>
    </dgm:pt>
    <dgm:pt modelId="{C58C684B-54FA-406D-850D-354D1D495053}" type="parTrans" cxnId="{382259AA-08A3-4AA5-A067-0300CB8FDF5E}">
      <dgm:prSet/>
      <dgm:spPr/>
      <dgm:t>
        <a:bodyPr/>
        <a:lstStyle/>
        <a:p>
          <a:endParaRPr lang="it-IT"/>
        </a:p>
      </dgm:t>
    </dgm:pt>
    <dgm:pt modelId="{C2CD39AC-5309-47E4-AEFC-903A40E90BA2}" type="sibTrans" cxnId="{382259AA-08A3-4AA5-A067-0300CB8FDF5E}">
      <dgm:prSet/>
      <dgm:spPr/>
      <dgm:t>
        <a:bodyPr/>
        <a:lstStyle/>
        <a:p>
          <a:endParaRPr lang="it-IT"/>
        </a:p>
      </dgm:t>
    </dgm:pt>
    <dgm:pt modelId="{F6E8C767-7D31-44B0-98BD-E2D39AC1A5BC}" type="pres">
      <dgm:prSet presAssocID="{BCEE905E-95FE-4BE2-BFF7-F52B45C8DD67}" presName="Name0" presStyleCnt="0">
        <dgm:presLayoutVars>
          <dgm:dir/>
          <dgm:animLvl val="lvl"/>
          <dgm:resizeHandles val="exact"/>
        </dgm:presLayoutVars>
      </dgm:prSet>
      <dgm:spPr/>
    </dgm:pt>
    <dgm:pt modelId="{7F839EB0-2E39-4589-ABC8-71303F6A282F}" type="pres">
      <dgm:prSet presAssocID="{23351ACA-268A-4337-82A6-EF466783B7E3}" presName="linNode" presStyleCnt="0"/>
      <dgm:spPr/>
    </dgm:pt>
    <dgm:pt modelId="{B7128F2E-9CE7-4527-8F1C-B697299F0B45}" type="pres">
      <dgm:prSet presAssocID="{23351ACA-268A-4337-82A6-EF466783B7E3}" presName="parentText" presStyleLbl="node1" presStyleIdx="0" presStyleCnt="3">
        <dgm:presLayoutVars>
          <dgm:chMax val="1"/>
          <dgm:bulletEnabled val="1"/>
        </dgm:presLayoutVars>
      </dgm:prSet>
      <dgm:spPr/>
    </dgm:pt>
    <dgm:pt modelId="{30E80955-6762-44BB-A044-11B3ADBAFF4F}" type="pres">
      <dgm:prSet presAssocID="{23351ACA-268A-4337-82A6-EF466783B7E3}" presName="descendantText" presStyleLbl="alignAccFollowNode1" presStyleIdx="0" presStyleCnt="3">
        <dgm:presLayoutVars>
          <dgm:bulletEnabled val="1"/>
        </dgm:presLayoutVars>
      </dgm:prSet>
      <dgm:spPr/>
    </dgm:pt>
    <dgm:pt modelId="{B6959B33-4A5D-48EB-BD8A-391538F56EFF}" type="pres">
      <dgm:prSet presAssocID="{C5797CA6-9E17-4BFD-B785-DA24A50CCDFE}" presName="sp" presStyleCnt="0"/>
      <dgm:spPr/>
    </dgm:pt>
    <dgm:pt modelId="{88F0C87F-C8F5-421A-8FA5-A7197CA5F9B4}" type="pres">
      <dgm:prSet presAssocID="{3A413297-D3D0-454F-86C8-909422837665}" presName="linNode" presStyleCnt="0"/>
      <dgm:spPr/>
    </dgm:pt>
    <dgm:pt modelId="{17838813-CCBF-4552-A143-E664041396CA}" type="pres">
      <dgm:prSet presAssocID="{3A413297-D3D0-454F-86C8-909422837665}" presName="parentText" presStyleLbl="node1" presStyleIdx="1" presStyleCnt="3">
        <dgm:presLayoutVars>
          <dgm:chMax val="1"/>
          <dgm:bulletEnabled val="1"/>
        </dgm:presLayoutVars>
      </dgm:prSet>
      <dgm:spPr/>
    </dgm:pt>
    <dgm:pt modelId="{3FD28062-BC3D-4658-B7EA-CB603B0D89E9}" type="pres">
      <dgm:prSet presAssocID="{3A413297-D3D0-454F-86C8-909422837665}" presName="descendantText" presStyleLbl="alignAccFollowNode1" presStyleIdx="1" presStyleCnt="3" custScaleY="123803">
        <dgm:presLayoutVars>
          <dgm:bulletEnabled val="1"/>
        </dgm:presLayoutVars>
      </dgm:prSet>
      <dgm:spPr/>
    </dgm:pt>
    <dgm:pt modelId="{66F6F200-8539-457B-B3C7-94044EDD3666}" type="pres">
      <dgm:prSet presAssocID="{E72EC009-A75F-49BB-ADF7-AACC3DD8431B}" presName="sp" presStyleCnt="0"/>
      <dgm:spPr/>
    </dgm:pt>
    <dgm:pt modelId="{A6B8024C-CC7B-4CF7-AAC7-6E3BBB7B99E8}" type="pres">
      <dgm:prSet presAssocID="{E5E4C73B-EB43-4013-A269-4C7F99AF4817}" presName="linNode" presStyleCnt="0"/>
      <dgm:spPr/>
    </dgm:pt>
    <dgm:pt modelId="{F48C6882-8E87-4973-B355-EAE318AE35A3}" type="pres">
      <dgm:prSet presAssocID="{E5E4C73B-EB43-4013-A269-4C7F99AF4817}" presName="parentText" presStyleLbl="node1" presStyleIdx="2" presStyleCnt="3">
        <dgm:presLayoutVars>
          <dgm:chMax val="1"/>
          <dgm:bulletEnabled val="1"/>
        </dgm:presLayoutVars>
      </dgm:prSet>
      <dgm:spPr/>
    </dgm:pt>
    <dgm:pt modelId="{95CF2DFF-84BC-44DA-83FE-AED9B879D701}" type="pres">
      <dgm:prSet presAssocID="{E5E4C73B-EB43-4013-A269-4C7F99AF4817}" presName="descendantText" presStyleLbl="alignAccFollowNode1" presStyleIdx="2" presStyleCnt="3" custScaleY="119735">
        <dgm:presLayoutVars>
          <dgm:bulletEnabled val="1"/>
        </dgm:presLayoutVars>
      </dgm:prSet>
      <dgm:spPr/>
    </dgm:pt>
  </dgm:ptLst>
  <dgm:cxnLst>
    <dgm:cxn modelId="{FD428819-7E1A-4544-B1F3-2AA1F7E69650}" type="presOf" srcId="{A5EAADE4-F1FC-42DD-9C66-9E3527177932}" destId="{3FD28062-BC3D-4658-B7EA-CB603B0D89E9}" srcOrd="0" destOrd="0" presId="urn:microsoft.com/office/officeart/2005/8/layout/vList5"/>
    <dgm:cxn modelId="{0F74F019-7789-43D3-8CB2-2A06D8620924}" type="presOf" srcId="{E5E4C73B-EB43-4013-A269-4C7F99AF4817}" destId="{F48C6882-8E87-4973-B355-EAE318AE35A3}" srcOrd="0" destOrd="0" presId="urn:microsoft.com/office/officeart/2005/8/layout/vList5"/>
    <dgm:cxn modelId="{7BF1291B-631C-451D-A02C-9E0C386F0E20}" srcId="{BCEE905E-95FE-4BE2-BFF7-F52B45C8DD67}" destId="{23351ACA-268A-4337-82A6-EF466783B7E3}" srcOrd="0" destOrd="0" parTransId="{BA030D29-E6E3-439B-9A73-24F84DD30150}" sibTransId="{C5797CA6-9E17-4BFD-B785-DA24A50CCDFE}"/>
    <dgm:cxn modelId="{683C8C2D-ECE9-4FBA-BAE1-5602272ABF7D}" type="presOf" srcId="{82E0782C-F098-4BF1-A4C9-B502E7DE5508}" destId="{30E80955-6762-44BB-A044-11B3ADBAFF4F}" srcOrd="0" destOrd="0" presId="urn:microsoft.com/office/officeart/2005/8/layout/vList5"/>
    <dgm:cxn modelId="{CB4A5A33-538F-4B5F-B92E-F2BE5AF34629}" srcId="{3A413297-D3D0-454F-86C8-909422837665}" destId="{A5EAADE4-F1FC-42DD-9C66-9E3527177932}" srcOrd="0" destOrd="0" parTransId="{F234553D-7905-41F4-BCEF-D472BCB6A652}" sibTransId="{027DEE9A-AAAF-4A7A-AB96-A17C4C41FED8}"/>
    <dgm:cxn modelId="{A6AD3E3F-9498-48B2-9726-6E4184B7C235}" type="presOf" srcId="{BCEE905E-95FE-4BE2-BFF7-F52B45C8DD67}" destId="{F6E8C767-7D31-44B0-98BD-E2D39AC1A5BC}" srcOrd="0" destOrd="0" presId="urn:microsoft.com/office/officeart/2005/8/layout/vList5"/>
    <dgm:cxn modelId="{4BA12041-36CC-4836-9782-E9767D129ADF}" srcId="{BCEE905E-95FE-4BE2-BFF7-F52B45C8DD67}" destId="{E5E4C73B-EB43-4013-A269-4C7F99AF4817}" srcOrd="2" destOrd="0" parTransId="{09F05932-C26A-48A5-954B-619874AFA14C}" sibTransId="{BCED4659-3A9E-4815-A70C-DAFF58F0A4EF}"/>
    <dgm:cxn modelId="{F7A31854-DFB8-455F-A1B2-D37178DE77D2}" srcId="{23351ACA-268A-4337-82A6-EF466783B7E3}" destId="{82E0782C-F098-4BF1-A4C9-B502E7DE5508}" srcOrd="0" destOrd="0" parTransId="{D5D23539-41F7-4427-A2D0-D9BCC337B8AE}" sibTransId="{F55161C3-FAD5-4AD0-87FA-CC6EDCDD2FE6}"/>
    <dgm:cxn modelId="{86ACAA76-579B-4003-9416-99E09790C8BD}" type="presOf" srcId="{23351ACA-268A-4337-82A6-EF466783B7E3}" destId="{B7128F2E-9CE7-4527-8F1C-B697299F0B45}" srcOrd="0" destOrd="0" presId="urn:microsoft.com/office/officeart/2005/8/layout/vList5"/>
    <dgm:cxn modelId="{AF1F2292-04D7-435A-AB24-CB63AEBD1FE7}" type="presOf" srcId="{39A931D5-3790-42DD-A0C7-BF6720D0F61C}" destId="{3FD28062-BC3D-4658-B7EA-CB603B0D89E9}" srcOrd="0" destOrd="1" presId="urn:microsoft.com/office/officeart/2005/8/layout/vList5"/>
    <dgm:cxn modelId="{DCFEA6A8-0648-400B-9187-EC374266EA0B}" type="presOf" srcId="{3A413297-D3D0-454F-86C8-909422837665}" destId="{17838813-CCBF-4552-A143-E664041396CA}" srcOrd="0" destOrd="0" presId="urn:microsoft.com/office/officeart/2005/8/layout/vList5"/>
    <dgm:cxn modelId="{382259AA-08A3-4AA5-A067-0300CB8FDF5E}" srcId="{E5E4C73B-EB43-4013-A269-4C7F99AF4817}" destId="{74484311-8192-4E1C-AF9C-9FCA5FF40F88}" srcOrd="0" destOrd="0" parTransId="{C58C684B-54FA-406D-850D-354D1D495053}" sibTransId="{C2CD39AC-5309-47E4-AEFC-903A40E90BA2}"/>
    <dgm:cxn modelId="{E4A424B2-DA25-4008-8940-3DE67C9915E3}" srcId="{BCEE905E-95FE-4BE2-BFF7-F52B45C8DD67}" destId="{3A413297-D3D0-454F-86C8-909422837665}" srcOrd="1" destOrd="0" parTransId="{B47A4D95-59C0-422B-8A80-DB70982E1688}" sibTransId="{E72EC009-A75F-49BB-ADF7-AACC3DD8431B}"/>
    <dgm:cxn modelId="{168F35BE-8E53-4FA9-9592-9A2279B21538}" type="presOf" srcId="{74484311-8192-4E1C-AF9C-9FCA5FF40F88}" destId="{95CF2DFF-84BC-44DA-83FE-AED9B879D701}" srcOrd="0" destOrd="0" presId="urn:microsoft.com/office/officeart/2005/8/layout/vList5"/>
    <dgm:cxn modelId="{68D61CEF-1C25-4458-BD75-40C2276E4D51}" srcId="{3A413297-D3D0-454F-86C8-909422837665}" destId="{39A931D5-3790-42DD-A0C7-BF6720D0F61C}" srcOrd="1" destOrd="0" parTransId="{D1DADA76-0DC9-44BA-AA49-F0FE11D843BD}" sibTransId="{EE9EB685-0E41-44B0-B3B6-45D4F58F5670}"/>
    <dgm:cxn modelId="{308E7CC7-2ED1-4FF1-9EBA-EDAD7F98443D}" type="presParOf" srcId="{F6E8C767-7D31-44B0-98BD-E2D39AC1A5BC}" destId="{7F839EB0-2E39-4589-ABC8-71303F6A282F}" srcOrd="0" destOrd="0" presId="urn:microsoft.com/office/officeart/2005/8/layout/vList5"/>
    <dgm:cxn modelId="{7CFCC944-37E2-45C0-8403-2ED69C124B4E}" type="presParOf" srcId="{7F839EB0-2E39-4589-ABC8-71303F6A282F}" destId="{B7128F2E-9CE7-4527-8F1C-B697299F0B45}" srcOrd="0" destOrd="0" presId="urn:microsoft.com/office/officeart/2005/8/layout/vList5"/>
    <dgm:cxn modelId="{50CECDCF-3B16-474B-9898-805687ABE237}" type="presParOf" srcId="{7F839EB0-2E39-4589-ABC8-71303F6A282F}" destId="{30E80955-6762-44BB-A044-11B3ADBAFF4F}" srcOrd="1" destOrd="0" presId="urn:microsoft.com/office/officeart/2005/8/layout/vList5"/>
    <dgm:cxn modelId="{5D078999-DADE-40ED-880F-95EC4CCC38FD}" type="presParOf" srcId="{F6E8C767-7D31-44B0-98BD-E2D39AC1A5BC}" destId="{B6959B33-4A5D-48EB-BD8A-391538F56EFF}" srcOrd="1" destOrd="0" presId="urn:microsoft.com/office/officeart/2005/8/layout/vList5"/>
    <dgm:cxn modelId="{667C2E47-3134-44B8-9CDA-D1396FB9423A}" type="presParOf" srcId="{F6E8C767-7D31-44B0-98BD-E2D39AC1A5BC}" destId="{88F0C87F-C8F5-421A-8FA5-A7197CA5F9B4}" srcOrd="2" destOrd="0" presId="urn:microsoft.com/office/officeart/2005/8/layout/vList5"/>
    <dgm:cxn modelId="{39EE261B-ED32-412E-B140-890528AD39BE}" type="presParOf" srcId="{88F0C87F-C8F5-421A-8FA5-A7197CA5F9B4}" destId="{17838813-CCBF-4552-A143-E664041396CA}" srcOrd="0" destOrd="0" presId="urn:microsoft.com/office/officeart/2005/8/layout/vList5"/>
    <dgm:cxn modelId="{4555DB31-AA9F-451C-9349-2B5A0E84F2F6}" type="presParOf" srcId="{88F0C87F-C8F5-421A-8FA5-A7197CA5F9B4}" destId="{3FD28062-BC3D-4658-B7EA-CB603B0D89E9}" srcOrd="1" destOrd="0" presId="urn:microsoft.com/office/officeart/2005/8/layout/vList5"/>
    <dgm:cxn modelId="{32BE92AD-D199-40A1-98AB-526CA7D43D4E}" type="presParOf" srcId="{F6E8C767-7D31-44B0-98BD-E2D39AC1A5BC}" destId="{66F6F200-8539-457B-B3C7-94044EDD3666}" srcOrd="3" destOrd="0" presId="urn:microsoft.com/office/officeart/2005/8/layout/vList5"/>
    <dgm:cxn modelId="{EB76F992-90F2-40C9-99EC-10A558C69FFF}" type="presParOf" srcId="{F6E8C767-7D31-44B0-98BD-E2D39AC1A5BC}" destId="{A6B8024C-CC7B-4CF7-AAC7-6E3BBB7B99E8}" srcOrd="4" destOrd="0" presId="urn:microsoft.com/office/officeart/2005/8/layout/vList5"/>
    <dgm:cxn modelId="{7325DA3C-D055-4D02-AE15-62769E48E265}" type="presParOf" srcId="{A6B8024C-CC7B-4CF7-AAC7-6E3BBB7B99E8}" destId="{F48C6882-8E87-4973-B355-EAE318AE35A3}" srcOrd="0" destOrd="0" presId="urn:microsoft.com/office/officeart/2005/8/layout/vList5"/>
    <dgm:cxn modelId="{0412A612-F988-4D46-B255-B944023BB48A}" type="presParOf" srcId="{A6B8024C-CC7B-4CF7-AAC7-6E3BBB7B99E8}" destId="{95CF2DFF-84BC-44DA-83FE-AED9B879D70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553ED-6B95-45E0-BC84-D8F1F6F43B6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it-IT"/>
        </a:p>
      </dgm:t>
    </dgm:pt>
    <dgm:pt modelId="{6A5ECF31-18F9-45EF-8019-CE3D1436C1F5}">
      <dgm:prSet phldrT="[Testo]"/>
      <dgm:spPr/>
      <dgm:t>
        <a:bodyPr/>
        <a:lstStyle/>
        <a:p>
          <a:r>
            <a:rPr lang="it-IT" dirty="0"/>
            <a:t>Determinato </a:t>
          </a:r>
        </a:p>
      </dgm:t>
    </dgm:pt>
    <dgm:pt modelId="{794116D3-A9F8-4BB8-80A6-A0C033F9664B}" type="parTrans" cxnId="{47180A5C-6D75-4464-A2E3-EEF3DC67645E}">
      <dgm:prSet/>
      <dgm:spPr/>
      <dgm:t>
        <a:bodyPr/>
        <a:lstStyle/>
        <a:p>
          <a:endParaRPr lang="it-IT"/>
        </a:p>
      </dgm:t>
    </dgm:pt>
    <dgm:pt modelId="{A02D2AA8-CA9E-4CF6-830E-1F16565FF38C}" type="sibTrans" cxnId="{47180A5C-6D75-4464-A2E3-EEF3DC67645E}">
      <dgm:prSet/>
      <dgm:spPr/>
      <dgm:t>
        <a:bodyPr/>
        <a:lstStyle/>
        <a:p>
          <a:endParaRPr lang="it-IT"/>
        </a:p>
      </dgm:t>
    </dgm:pt>
    <dgm:pt modelId="{F353D110-6622-400E-AA7B-4FAEF3E87B07}">
      <dgm:prSet phldrT="[Testo]"/>
      <dgm:spPr/>
      <dgm:t>
        <a:bodyPr/>
        <a:lstStyle/>
        <a:p>
          <a:r>
            <a:rPr lang="it-IT" dirty="0"/>
            <a:t>Vincolante</a:t>
          </a:r>
        </a:p>
      </dgm:t>
    </dgm:pt>
    <dgm:pt modelId="{95C5D6E9-69E0-4FA3-9F0B-BE69E7C3E144}" type="parTrans" cxnId="{166F3081-D1A2-4F77-B50E-5AE4BB8BDA57}">
      <dgm:prSet/>
      <dgm:spPr/>
      <dgm:t>
        <a:bodyPr/>
        <a:lstStyle/>
        <a:p>
          <a:endParaRPr lang="it-IT"/>
        </a:p>
      </dgm:t>
    </dgm:pt>
    <dgm:pt modelId="{A90FC1DD-F32E-4A53-AD5D-698C1AB182C0}" type="sibTrans" cxnId="{166F3081-D1A2-4F77-B50E-5AE4BB8BDA57}">
      <dgm:prSet/>
      <dgm:spPr/>
      <dgm:t>
        <a:bodyPr/>
        <a:lstStyle/>
        <a:p>
          <a:endParaRPr lang="it-IT"/>
        </a:p>
      </dgm:t>
    </dgm:pt>
    <dgm:pt modelId="{8950B6CC-326F-40D8-8047-27C0787D28E9}">
      <dgm:prSet phldrT="[Testo]"/>
      <dgm:spPr/>
      <dgm:t>
        <a:bodyPr/>
        <a:lstStyle/>
        <a:p>
          <a:r>
            <a:rPr lang="it-IT" dirty="0"/>
            <a:t>Sottoscritto </a:t>
          </a:r>
        </a:p>
      </dgm:t>
    </dgm:pt>
    <dgm:pt modelId="{B3C55130-1205-4D74-8946-D82BD51A9575}" type="parTrans" cxnId="{E86B33A5-0B23-4ADF-8E8C-1DD0FAFB759E}">
      <dgm:prSet/>
      <dgm:spPr/>
      <dgm:t>
        <a:bodyPr/>
        <a:lstStyle/>
        <a:p>
          <a:endParaRPr lang="it-IT"/>
        </a:p>
      </dgm:t>
    </dgm:pt>
    <dgm:pt modelId="{EAE3BC2D-630F-4B9C-8CD0-7D7FFD7A04A5}" type="sibTrans" cxnId="{E86B33A5-0B23-4ADF-8E8C-1DD0FAFB759E}">
      <dgm:prSet/>
      <dgm:spPr/>
      <dgm:t>
        <a:bodyPr/>
        <a:lstStyle/>
        <a:p>
          <a:endParaRPr lang="it-IT"/>
        </a:p>
      </dgm:t>
    </dgm:pt>
    <dgm:pt modelId="{225F2761-52DB-444D-9B30-FF35E297AA80}">
      <dgm:prSet phldrT="[Testo]"/>
      <dgm:spPr/>
      <dgm:t>
        <a:bodyPr/>
        <a:lstStyle/>
        <a:p>
          <a:r>
            <a:rPr lang="it-IT" dirty="0"/>
            <a:t>Garantito  </a:t>
          </a:r>
        </a:p>
      </dgm:t>
    </dgm:pt>
    <dgm:pt modelId="{881C09E0-6489-4933-89A8-CEFFEE3D0A3D}" type="parTrans" cxnId="{3516925F-FE36-448B-81D5-E4E8532FBDDD}">
      <dgm:prSet/>
      <dgm:spPr/>
      <dgm:t>
        <a:bodyPr/>
        <a:lstStyle/>
        <a:p>
          <a:endParaRPr lang="it-IT"/>
        </a:p>
      </dgm:t>
    </dgm:pt>
    <dgm:pt modelId="{DBB85BF5-9671-4D93-8BB4-BA22CFC2C113}" type="sibTrans" cxnId="{3516925F-FE36-448B-81D5-E4E8532FBDDD}">
      <dgm:prSet/>
      <dgm:spPr/>
      <dgm:t>
        <a:bodyPr/>
        <a:lstStyle/>
        <a:p>
          <a:endParaRPr lang="it-IT"/>
        </a:p>
      </dgm:t>
    </dgm:pt>
    <dgm:pt modelId="{07103B21-018D-419E-84B7-2DAE7DCD2BE5}" type="pres">
      <dgm:prSet presAssocID="{044553ED-6B95-45E0-BC84-D8F1F6F43B67}" presName="Name0" presStyleCnt="0">
        <dgm:presLayoutVars>
          <dgm:dir/>
          <dgm:resizeHandles val="exact"/>
        </dgm:presLayoutVars>
      </dgm:prSet>
      <dgm:spPr/>
    </dgm:pt>
    <dgm:pt modelId="{7A3D2008-9A39-484F-AC9C-C951F5538E7C}" type="pres">
      <dgm:prSet presAssocID="{044553ED-6B95-45E0-BC84-D8F1F6F43B67}" presName="fgShape" presStyleLbl="fgShp" presStyleIdx="0" presStyleCnt="1"/>
      <dgm:spPr/>
    </dgm:pt>
    <dgm:pt modelId="{B7F6EA8A-5305-4B9F-B19A-8E5FDE834D39}" type="pres">
      <dgm:prSet presAssocID="{044553ED-6B95-45E0-BC84-D8F1F6F43B67}" presName="linComp" presStyleCnt="0"/>
      <dgm:spPr/>
    </dgm:pt>
    <dgm:pt modelId="{5025DB90-1084-4201-A516-6EB369F94AA2}" type="pres">
      <dgm:prSet presAssocID="{6A5ECF31-18F9-45EF-8019-CE3D1436C1F5}" presName="compNode" presStyleCnt="0"/>
      <dgm:spPr/>
    </dgm:pt>
    <dgm:pt modelId="{80B4B2CD-65B1-499A-A460-80076F56606A}" type="pres">
      <dgm:prSet presAssocID="{6A5ECF31-18F9-45EF-8019-CE3D1436C1F5}" presName="bkgdShape" presStyleLbl="node1" presStyleIdx="0" presStyleCnt="4"/>
      <dgm:spPr/>
    </dgm:pt>
    <dgm:pt modelId="{7CEDF7E1-9C92-463F-8C7C-485912C21BE9}" type="pres">
      <dgm:prSet presAssocID="{6A5ECF31-18F9-45EF-8019-CE3D1436C1F5}" presName="nodeTx" presStyleLbl="node1" presStyleIdx="0" presStyleCnt="4">
        <dgm:presLayoutVars>
          <dgm:bulletEnabled val="1"/>
        </dgm:presLayoutVars>
      </dgm:prSet>
      <dgm:spPr/>
    </dgm:pt>
    <dgm:pt modelId="{A03ED043-9BC7-48B4-A735-8DBBD4AB2205}" type="pres">
      <dgm:prSet presAssocID="{6A5ECF31-18F9-45EF-8019-CE3D1436C1F5}" presName="invisiNode" presStyleLbl="node1" presStyleIdx="0" presStyleCnt="4"/>
      <dgm:spPr/>
    </dgm:pt>
    <dgm:pt modelId="{543ED1A5-27E4-4B36-B9C1-E3C7EFF85D9F}" type="pres">
      <dgm:prSet presAssocID="{6A5ECF31-18F9-45EF-8019-CE3D1436C1F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chitettura con riempimento a tinta unita"/>
        </a:ext>
      </dgm:extLst>
    </dgm:pt>
    <dgm:pt modelId="{E9711834-D6E9-4858-83AF-DAECE032BBDC}" type="pres">
      <dgm:prSet presAssocID="{A02D2AA8-CA9E-4CF6-830E-1F16565FF38C}" presName="sibTrans" presStyleLbl="sibTrans2D1" presStyleIdx="0" presStyleCnt="0"/>
      <dgm:spPr/>
    </dgm:pt>
    <dgm:pt modelId="{5C9ED42E-4332-47C9-B25A-DD559D8CF2AE}" type="pres">
      <dgm:prSet presAssocID="{F353D110-6622-400E-AA7B-4FAEF3E87B07}" presName="compNode" presStyleCnt="0"/>
      <dgm:spPr/>
    </dgm:pt>
    <dgm:pt modelId="{458512CA-2412-4CE3-BC33-57E4E76842B4}" type="pres">
      <dgm:prSet presAssocID="{F353D110-6622-400E-AA7B-4FAEF3E87B07}" presName="bkgdShape" presStyleLbl="node1" presStyleIdx="1" presStyleCnt="4"/>
      <dgm:spPr/>
    </dgm:pt>
    <dgm:pt modelId="{6A96B286-6C02-4F55-B6F7-E2EBC8B62742}" type="pres">
      <dgm:prSet presAssocID="{F353D110-6622-400E-AA7B-4FAEF3E87B07}" presName="nodeTx" presStyleLbl="node1" presStyleIdx="1" presStyleCnt="4">
        <dgm:presLayoutVars>
          <dgm:bulletEnabled val="1"/>
        </dgm:presLayoutVars>
      </dgm:prSet>
      <dgm:spPr/>
    </dgm:pt>
    <dgm:pt modelId="{320A61B0-6988-4D94-836C-4C3B2A873934}" type="pres">
      <dgm:prSet presAssocID="{F353D110-6622-400E-AA7B-4FAEF3E87B07}" presName="invisiNode" presStyleLbl="node1" presStyleIdx="1" presStyleCnt="4"/>
      <dgm:spPr/>
    </dgm:pt>
    <dgm:pt modelId="{306B7675-4975-44C7-AA72-E43C0216C577}" type="pres">
      <dgm:prSet presAssocID="{F353D110-6622-400E-AA7B-4FAEF3E87B07}"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nette con riempimento a tinta unita"/>
        </a:ext>
      </dgm:extLst>
    </dgm:pt>
    <dgm:pt modelId="{EFA4061B-C974-4EDF-A743-303A116BEE6B}" type="pres">
      <dgm:prSet presAssocID="{A90FC1DD-F32E-4A53-AD5D-698C1AB182C0}" presName="sibTrans" presStyleLbl="sibTrans2D1" presStyleIdx="0" presStyleCnt="0"/>
      <dgm:spPr/>
    </dgm:pt>
    <dgm:pt modelId="{5EC3C159-6096-4EFC-8684-41FE0A76412F}" type="pres">
      <dgm:prSet presAssocID="{8950B6CC-326F-40D8-8047-27C0787D28E9}" presName="compNode" presStyleCnt="0"/>
      <dgm:spPr/>
    </dgm:pt>
    <dgm:pt modelId="{10623F93-5FA0-4848-A092-2740EEE57080}" type="pres">
      <dgm:prSet presAssocID="{8950B6CC-326F-40D8-8047-27C0787D28E9}" presName="bkgdShape" presStyleLbl="node1" presStyleIdx="2" presStyleCnt="4"/>
      <dgm:spPr/>
    </dgm:pt>
    <dgm:pt modelId="{6F09C46F-0A2E-40C6-88A7-1928E75CB524}" type="pres">
      <dgm:prSet presAssocID="{8950B6CC-326F-40D8-8047-27C0787D28E9}" presName="nodeTx" presStyleLbl="node1" presStyleIdx="2" presStyleCnt="4">
        <dgm:presLayoutVars>
          <dgm:bulletEnabled val="1"/>
        </dgm:presLayoutVars>
      </dgm:prSet>
      <dgm:spPr/>
    </dgm:pt>
    <dgm:pt modelId="{98F90D8C-AFBE-4428-A093-2ABF23DD4310}" type="pres">
      <dgm:prSet presAssocID="{8950B6CC-326F-40D8-8047-27C0787D28E9}" presName="invisiNode" presStyleLbl="node1" presStyleIdx="2" presStyleCnt="4"/>
      <dgm:spPr/>
    </dgm:pt>
    <dgm:pt modelId="{53AB799C-C307-45CC-A501-0B056C28E2BB}" type="pres">
      <dgm:prSet presAssocID="{8950B6CC-326F-40D8-8047-27C0787D28E9}"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irma contorno"/>
        </a:ext>
      </dgm:extLst>
    </dgm:pt>
    <dgm:pt modelId="{93991CDD-02F3-430A-B632-DA9C9FA4DBBB}" type="pres">
      <dgm:prSet presAssocID="{EAE3BC2D-630F-4B9C-8CD0-7D7FFD7A04A5}" presName="sibTrans" presStyleLbl="sibTrans2D1" presStyleIdx="0" presStyleCnt="0"/>
      <dgm:spPr/>
    </dgm:pt>
    <dgm:pt modelId="{A7C45E94-CC14-4D1B-B23D-9141C2DFEBD5}" type="pres">
      <dgm:prSet presAssocID="{225F2761-52DB-444D-9B30-FF35E297AA80}" presName="compNode" presStyleCnt="0"/>
      <dgm:spPr/>
    </dgm:pt>
    <dgm:pt modelId="{53D50E23-A57A-401D-9640-22092B6800AA}" type="pres">
      <dgm:prSet presAssocID="{225F2761-52DB-444D-9B30-FF35E297AA80}" presName="bkgdShape" presStyleLbl="node1" presStyleIdx="3" presStyleCnt="4"/>
      <dgm:spPr/>
    </dgm:pt>
    <dgm:pt modelId="{0AF04ADF-7B52-4B34-9D6F-B0E19055EAA9}" type="pres">
      <dgm:prSet presAssocID="{225F2761-52DB-444D-9B30-FF35E297AA80}" presName="nodeTx" presStyleLbl="node1" presStyleIdx="3" presStyleCnt="4">
        <dgm:presLayoutVars>
          <dgm:bulletEnabled val="1"/>
        </dgm:presLayoutVars>
      </dgm:prSet>
      <dgm:spPr/>
    </dgm:pt>
    <dgm:pt modelId="{9D038270-8E6F-459B-B8DE-FCDAA51075C2}" type="pres">
      <dgm:prSet presAssocID="{225F2761-52DB-444D-9B30-FF35E297AA80}" presName="invisiNode" presStyleLbl="node1" presStyleIdx="3" presStyleCnt="4"/>
      <dgm:spPr/>
    </dgm:pt>
    <dgm:pt modelId="{3988EA04-75C6-41F4-846B-0DE8F324662C}" type="pres">
      <dgm:prSet presAssocID="{225F2761-52DB-444D-9B30-FF35E297AA80}"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Appunti contorno"/>
        </a:ext>
      </dgm:extLst>
    </dgm:pt>
  </dgm:ptLst>
  <dgm:cxnLst>
    <dgm:cxn modelId="{2D50E31D-D5DC-4C05-AFBD-A110A514B1FA}" type="presOf" srcId="{8950B6CC-326F-40D8-8047-27C0787D28E9}" destId="{10623F93-5FA0-4848-A092-2740EEE57080}" srcOrd="0" destOrd="0" presId="urn:microsoft.com/office/officeart/2005/8/layout/hList7"/>
    <dgm:cxn modelId="{10F6D732-B5C1-4EF8-B2A5-FFAD038153A2}" type="presOf" srcId="{225F2761-52DB-444D-9B30-FF35E297AA80}" destId="{53D50E23-A57A-401D-9640-22092B6800AA}" srcOrd="0" destOrd="0" presId="urn:microsoft.com/office/officeart/2005/8/layout/hList7"/>
    <dgm:cxn modelId="{47180A5C-6D75-4464-A2E3-EEF3DC67645E}" srcId="{044553ED-6B95-45E0-BC84-D8F1F6F43B67}" destId="{6A5ECF31-18F9-45EF-8019-CE3D1436C1F5}" srcOrd="0" destOrd="0" parTransId="{794116D3-A9F8-4BB8-80A6-A0C033F9664B}" sibTransId="{A02D2AA8-CA9E-4CF6-830E-1F16565FF38C}"/>
    <dgm:cxn modelId="{3516925F-FE36-448B-81D5-E4E8532FBDDD}" srcId="{044553ED-6B95-45E0-BC84-D8F1F6F43B67}" destId="{225F2761-52DB-444D-9B30-FF35E297AA80}" srcOrd="3" destOrd="0" parTransId="{881C09E0-6489-4933-89A8-CEFFEE3D0A3D}" sibTransId="{DBB85BF5-9671-4D93-8BB4-BA22CFC2C113}"/>
    <dgm:cxn modelId="{54FC955F-F5CE-4229-8DA1-9FD333B3F3AF}" type="presOf" srcId="{044553ED-6B95-45E0-BC84-D8F1F6F43B67}" destId="{07103B21-018D-419E-84B7-2DAE7DCD2BE5}" srcOrd="0" destOrd="0" presId="urn:microsoft.com/office/officeart/2005/8/layout/hList7"/>
    <dgm:cxn modelId="{1E5C4665-E84E-46C2-A19B-8484E90B343D}" type="presOf" srcId="{8950B6CC-326F-40D8-8047-27C0787D28E9}" destId="{6F09C46F-0A2E-40C6-88A7-1928E75CB524}" srcOrd="1" destOrd="0" presId="urn:microsoft.com/office/officeart/2005/8/layout/hList7"/>
    <dgm:cxn modelId="{2818835A-F5F2-49F6-84DB-BD18D9034D2C}" type="presOf" srcId="{A02D2AA8-CA9E-4CF6-830E-1F16565FF38C}" destId="{E9711834-D6E9-4858-83AF-DAECE032BBDC}" srcOrd="0" destOrd="0" presId="urn:microsoft.com/office/officeart/2005/8/layout/hList7"/>
    <dgm:cxn modelId="{166F3081-D1A2-4F77-B50E-5AE4BB8BDA57}" srcId="{044553ED-6B95-45E0-BC84-D8F1F6F43B67}" destId="{F353D110-6622-400E-AA7B-4FAEF3E87B07}" srcOrd="1" destOrd="0" parTransId="{95C5D6E9-69E0-4FA3-9F0B-BE69E7C3E144}" sibTransId="{A90FC1DD-F32E-4A53-AD5D-698C1AB182C0}"/>
    <dgm:cxn modelId="{BCFE0E82-66C0-42CA-A2E9-18D2E742F22F}" type="presOf" srcId="{A90FC1DD-F32E-4A53-AD5D-698C1AB182C0}" destId="{EFA4061B-C974-4EDF-A743-303A116BEE6B}" srcOrd="0" destOrd="0" presId="urn:microsoft.com/office/officeart/2005/8/layout/hList7"/>
    <dgm:cxn modelId="{107D4682-523A-4D55-B3F5-FDC88652DB2B}" type="presOf" srcId="{6A5ECF31-18F9-45EF-8019-CE3D1436C1F5}" destId="{7CEDF7E1-9C92-463F-8C7C-485912C21BE9}" srcOrd="1" destOrd="0" presId="urn:microsoft.com/office/officeart/2005/8/layout/hList7"/>
    <dgm:cxn modelId="{31F5D097-A1A8-473F-A2EA-CD1A0B351330}" type="presOf" srcId="{EAE3BC2D-630F-4B9C-8CD0-7D7FFD7A04A5}" destId="{93991CDD-02F3-430A-B632-DA9C9FA4DBBB}" srcOrd="0" destOrd="0" presId="urn:microsoft.com/office/officeart/2005/8/layout/hList7"/>
    <dgm:cxn modelId="{EC6D3B9C-C327-4764-B804-905CDE37FA2B}" type="presOf" srcId="{6A5ECF31-18F9-45EF-8019-CE3D1436C1F5}" destId="{80B4B2CD-65B1-499A-A460-80076F56606A}" srcOrd="0" destOrd="0" presId="urn:microsoft.com/office/officeart/2005/8/layout/hList7"/>
    <dgm:cxn modelId="{E86B33A5-0B23-4ADF-8E8C-1DD0FAFB759E}" srcId="{044553ED-6B95-45E0-BC84-D8F1F6F43B67}" destId="{8950B6CC-326F-40D8-8047-27C0787D28E9}" srcOrd="2" destOrd="0" parTransId="{B3C55130-1205-4D74-8946-D82BD51A9575}" sibTransId="{EAE3BC2D-630F-4B9C-8CD0-7D7FFD7A04A5}"/>
    <dgm:cxn modelId="{72FBF7C1-6A3C-486E-AF38-6CFFA0EE7815}" type="presOf" srcId="{F353D110-6622-400E-AA7B-4FAEF3E87B07}" destId="{6A96B286-6C02-4F55-B6F7-E2EBC8B62742}" srcOrd="1" destOrd="0" presId="urn:microsoft.com/office/officeart/2005/8/layout/hList7"/>
    <dgm:cxn modelId="{946DC5E1-A25D-43AA-B6B4-B7DF6F771289}" type="presOf" srcId="{225F2761-52DB-444D-9B30-FF35E297AA80}" destId="{0AF04ADF-7B52-4B34-9D6F-B0E19055EAA9}" srcOrd="1" destOrd="0" presId="urn:microsoft.com/office/officeart/2005/8/layout/hList7"/>
    <dgm:cxn modelId="{00E487F5-70FA-477B-AE05-4CB5EDF46A80}" type="presOf" srcId="{F353D110-6622-400E-AA7B-4FAEF3E87B07}" destId="{458512CA-2412-4CE3-BC33-57E4E76842B4}" srcOrd="0" destOrd="0" presId="urn:microsoft.com/office/officeart/2005/8/layout/hList7"/>
    <dgm:cxn modelId="{D17FF984-5FAE-472C-B828-87ACF9C3E142}" type="presParOf" srcId="{07103B21-018D-419E-84B7-2DAE7DCD2BE5}" destId="{7A3D2008-9A39-484F-AC9C-C951F5538E7C}" srcOrd="0" destOrd="0" presId="urn:microsoft.com/office/officeart/2005/8/layout/hList7"/>
    <dgm:cxn modelId="{CBA0CF9A-9ABB-4DF1-8FD0-BFE589D6405A}" type="presParOf" srcId="{07103B21-018D-419E-84B7-2DAE7DCD2BE5}" destId="{B7F6EA8A-5305-4B9F-B19A-8E5FDE834D39}" srcOrd="1" destOrd="0" presId="urn:microsoft.com/office/officeart/2005/8/layout/hList7"/>
    <dgm:cxn modelId="{40D25FC7-37CE-49D9-B965-2A7F5F43D2D2}" type="presParOf" srcId="{B7F6EA8A-5305-4B9F-B19A-8E5FDE834D39}" destId="{5025DB90-1084-4201-A516-6EB369F94AA2}" srcOrd="0" destOrd="0" presId="urn:microsoft.com/office/officeart/2005/8/layout/hList7"/>
    <dgm:cxn modelId="{A101412E-F171-41AD-9369-ABAAEFE67FFC}" type="presParOf" srcId="{5025DB90-1084-4201-A516-6EB369F94AA2}" destId="{80B4B2CD-65B1-499A-A460-80076F56606A}" srcOrd="0" destOrd="0" presId="urn:microsoft.com/office/officeart/2005/8/layout/hList7"/>
    <dgm:cxn modelId="{168580E9-6AA5-490D-85FB-CD3B2F0AE56F}" type="presParOf" srcId="{5025DB90-1084-4201-A516-6EB369F94AA2}" destId="{7CEDF7E1-9C92-463F-8C7C-485912C21BE9}" srcOrd="1" destOrd="0" presId="urn:microsoft.com/office/officeart/2005/8/layout/hList7"/>
    <dgm:cxn modelId="{ECAA178E-9A88-4570-ADAE-DDF82E5F8152}" type="presParOf" srcId="{5025DB90-1084-4201-A516-6EB369F94AA2}" destId="{A03ED043-9BC7-48B4-A735-8DBBD4AB2205}" srcOrd="2" destOrd="0" presId="urn:microsoft.com/office/officeart/2005/8/layout/hList7"/>
    <dgm:cxn modelId="{080656E5-F477-47AD-A658-2391F2EB37A2}" type="presParOf" srcId="{5025DB90-1084-4201-A516-6EB369F94AA2}" destId="{543ED1A5-27E4-4B36-B9C1-E3C7EFF85D9F}" srcOrd="3" destOrd="0" presId="urn:microsoft.com/office/officeart/2005/8/layout/hList7"/>
    <dgm:cxn modelId="{66AD4C9D-29A6-492B-A93C-DB67AEE0C3BA}" type="presParOf" srcId="{B7F6EA8A-5305-4B9F-B19A-8E5FDE834D39}" destId="{E9711834-D6E9-4858-83AF-DAECE032BBDC}" srcOrd="1" destOrd="0" presId="urn:microsoft.com/office/officeart/2005/8/layout/hList7"/>
    <dgm:cxn modelId="{B24263C0-F273-441A-978F-A0853688A910}" type="presParOf" srcId="{B7F6EA8A-5305-4B9F-B19A-8E5FDE834D39}" destId="{5C9ED42E-4332-47C9-B25A-DD559D8CF2AE}" srcOrd="2" destOrd="0" presId="urn:microsoft.com/office/officeart/2005/8/layout/hList7"/>
    <dgm:cxn modelId="{A4F62A14-AFAA-4A49-9C37-D659500EC022}" type="presParOf" srcId="{5C9ED42E-4332-47C9-B25A-DD559D8CF2AE}" destId="{458512CA-2412-4CE3-BC33-57E4E76842B4}" srcOrd="0" destOrd="0" presId="urn:microsoft.com/office/officeart/2005/8/layout/hList7"/>
    <dgm:cxn modelId="{D71F544F-0AA8-4B0E-9B1C-079F2E173084}" type="presParOf" srcId="{5C9ED42E-4332-47C9-B25A-DD559D8CF2AE}" destId="{6A96B286-6C02-4F55-B6F7-E2EBC8B62742}" srcOrd="1" destOrd="0" presId="urn:microsoft.com/office/officeart/2005/8/layout/hList7"/>
    <dgm:cxn modelId="{6A5340D1-1F60-45D5-BAA0-20ECD6502175}" type="presParOf" srcId="{5C9ED42E-4332-47C9-B25A-DD559D8CF2AE}" destId="{320A61B0-6988-4D94-836C-4C3B2A873934}" srcOrd="2" destOrd="0" presId="urn:microsoft.com/office/officeart/2005/8/layout/hList7"/>
    <dgm:cxn modelId="{DAF6CF32-877F-442A-B1BF-AF18E0F74823}" type="presParOf" srcId="{5C9ED42E-4332-47C9-B25A-DD559D8CF2AE}" destId="{306B7675-4975-44C7-AA72-E43C0216C577}" srcOrd="3" destOrd="0" presId="urn:microsoft.com/office/officeart/2005/8/layout/hList7"/>
    <dgm:cxn modelId="{D1A00290-85C9-4735-9711-B25FA5EB8FA8}" type="presParOf" srcId="{B7F6EA8A-5305-4B9F-B19A-8E5FDE834D39}" destId="{EFA4061B-C974-4EDF-A743-303A116BEE6B}" srcOrd="3" destOrd="0" presId="urn:microsoft.com/office/officeart/2005/8/layout/hList7"/>
    <dgm:cxn modelId="{B2ED76AC-AEEF-49F3-AA09-1466C9BC8D1F}" type="presParOf" srcId="{B7F6EA8A-5305-4B9F-B19A-8E5FDE834D39}" destId="{5EC3C159-6096-4EFC-8684-41FE0A76412F}" srcOrd="4" destOrd="0" presId="urn:microsoft.com/office/officeart/2005/8/layout/hList7"/>
    <dgm:cxn modelId="{8CA3EA41-5280-4350-A013-00E3C8AB30B8}" type="presParOf" srcId="{5EC3C159-6096-4EFC-8684-41FE0A76412F}" destId="{10623F93-5FA0-4848-A092-2740EEE57080}" srcOrd="0" destOrd="0" presId="urn:microsoft.com/office/officeart/2005/8/layout/hList7"/>
    <dgm:cxn modelId="{3CFCD3F8-DF10-4754-BEA6-09D82C1B20FE}" type="presParOf" srcId="{5EC3C159-6096-4EFC-8684-41FE0A76412F}" destId="{6F09C46F-0A2E-40C6-88A7-1928E75CB524}" srcOrd="1" destOrd="0" presId="urn:microsoft.com/office/officeart/2005/8/layout/hList7"/>
    <dgm:cxn modelId="{0E45068C-91E5-472A-A6DB-236E2E7C560F}" type="presParOf" srcId="{5EC3C159-6096-4EFC-8684-41FE0A76412F}" destId="{98F90D8C-AFBE-4428-A093-2ABF23DD4310}" srcOrd="2" destOrd="0" presId="urn:microsoft.com/office/officeart/2005/8/layout/hList7"/>
    <dgm:cxn modelId="{D2F9896C-BBC3-4C08-BAC4-7312A2C1A84E}" type="presParOf" srcId="{5EC3C159-6096-4EFC-8684-41FE0A76412F}" destId="{53AB799C-C307-45CC-A501-0B056C28E2BB}" srcOrd="3" destOrd="0" presId="urn:microsoft.com/office/officeart/2005/8/layout/hList7"/>
    <dgm:cxn modelId="{7784CB59-4F30-43C7-880E-E4B7E02235BE}" type="presParOf" srcId="{B7F6EA8A-5305-4B9F-B19A-8E5FDE834D39}" destId="{93991CDD-02F3-430A-B632-DA9C9FA4DBBB}" srcOrd="5" destOrd="0" presId="urn:microsoft.com/office/officeart/2005/8/layout/hList7"/>
    <dgm:cxn modelId="{3F223612-2256-4E10-BEA8-459D924CA279}" type="presParOf" srcId="{B7F6EA8A-5305-4B9F-B19A-8E5FDE834D39}" destId="{A7C45E94-CC14-4D1B-B23D-9141C2DFEBD5}" srcOrd="6" destOrd="0" presId="urn:microsoft.com/office/officeart/2005/8/layout/hList7"/>
    <dgm:cxn modelId="{D494C3AD-3AE8-4F0C-AA95-9FEF34586A3E}" type="presParOf" srcId="{A7C45E94-CC14-4D1B-B23D-9141C2DFEBD5}" destId="{53D50E23-A57A-401D-9640-22092B6800AA}" srcOrd="0" destOrd="0" presId="urn:microsoft.com/office/officeart/2005/8/layout/hList7"/>
    <dgm:cxn modelId="{D6AE2906-A78C-4BAD-8B59-2B58B1A646C4}" type="presParOf" srcId="{A7C45E94-CC14-4D1B-B23D-9141C2DFEBD5}" destId="{0AF04ADF-7B52-4B34-9D6F-B0E19055EAA9}" srcOrd="1" destOrd="0" presId="urn:microsoft.com/office/officeart/2005/8/layout/hList7"/>
    <dgm:cxn modelId="{0A7F41BF-0744-413F-9673-C968B5C2F161}" type="presParOf" srcId="{A7C45E94-CC14-4D1B-B23D-9141C2DFEBD5}" destId="{9D038270-8E6F-459B-B8DE-FCDAA51075C2}" srcOrd="2" destOrd="0" presId="urn:microsoft.com/office/officeart/2005/8/layout/hList7"/>
    <dgm:cxn modelId="{8436F2A4-F8DD-4CE5-80D8-CD78DF3CA7BB}" type="presParOf" srcId="{A7C45E94-CC14-4D1B-B23D-9141C2DFEBD5}" destId="{3988EA04-75C6-41F4-846B-0DE8F324662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2A24A9-1B31-4C1C-AED0-21C6265536D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28F64AF9-1050-429C-B50A-0F620B4DC324}">
      <dgm:prSet phldrT="[Testo]" custT="1"/>
      <dgm:spPr/>
      <dgm:t>
        <a:bodyPr/>
        <a:lstStyle/>
        <a:p>
          <a:r>
            <a:rPr lang="it-IT" sz="2400" dirty="0"/>
            <a:t>La relazione dell'esperto ed il suo contenuto </a:t>
          </a:r>
        </a:p>
        <a:p>
          <a:r>
            <a:rPr lang="it-IT" sz="1200" dirty="0"/>
            <a:t>(art. 5, c. 8) </a:t>
          </a:r>
        </a:p>
      </dgm:t>
    </dgm:pt>
    <dgm:pt modelId="{0738F5A9-4494-43CE-905F-36797AC55D7E}" type="parTrans" cxnId="{DFD720BD-EBB0-4E5D-BD26-664A59A95172}">
      <dgm:prSet/>
      <dgm:spPr/>
      <dgm:t>
        <a:bodyPr/>
        <a:lstStyle/>
        <a:p>
          <a:endParaRPr lang="it-IT"/>
        </a:p>
      </dgm:t>
    </dgm:pt>
    <dgm:pt modelId="{A7D41F8F-D065-4F59-8828-CD5E59E919D3}" type="sibTrans" cxnId="{DFD720BD-EBB0-4E5D-BD26-664A59A95172}">
      <dgm:prSet/>
      <dgm:spPr/>
      <dgm:t>
        <a:bodyPr/>
        <a:lstStyle/>
        <a:p>
          <a:endParaRPr lang="it-IT"/>
        </a:p>
      </dgm:t>
    </dgm:pt>
    <dgm:pt modelId="{F40DAC37-E8FD-47BF-9B76-ED950272AEA9}">
      <dgm:prSet phldrT="[Testo]"/>
      <dgm:spPr/>
      <dgm:t>
        <a:bodyPr/>
        <a:lstStyle/>
        <a:p>
          <a:r>
            <a:rPr lang="it-IT" dirty="0"/>
            <a:t>La descrizione dell'attività svolta con relative allegazioni </a:t>
          </a:r>
        </a:p>
      </dgm:t>
    </dgm:pt>
    <dgm:pt modelId="{B0CB7B4B-A8A5-470E-8342-F3BEAF10DBA7}" type="parTrans" cxnId="{6BE86778-A95D-4405-8C2D-114773A83F49}">
      <dgm:prSet/>
      <dgm:spPr/>
      <dgm:t>
        <a:bodyPr/>
        <a:lstStyle/>
        <a:p>
          <a:endParaRPr lang="it-IT"/>
        </a:p>
      </dgm:t>
    </dgm:pt>
    <dgm:pt modelId="{9E716ED0-6246-4FEA-AD77-54FAD3C2A985}" type="sibTrans" cxnId="{6BE86778-A95D-4405-8C2D-114773A83F49}">
      <dgm:prSet/>
      <dgm:spPr/>
      <dgm:t>
        <a:bodyPr/>
        <a:lstStyle/>
        <a:p>
          <a:endParaRPr lang="it-IT"/>
        </a:p>
      </dgm:t>
    </dgm:pt>
    <dgm:pt modelId="{D0124B01-C054-47F3-B122-7D1F68A3EA2C}">
      <dgm:prSet phldrT="[Testo]"/>
      <dgm:spPr/>
      <dgm:t>
        <a:bodyPr/>
        <a:lstStyle/>
        <a:p>
          <a:r>
            <a:rPr lang="it-IT" dirty="0"/>
            <a:t>Se l'imprenditore si sia avvalso delle facoltà delle misure protettive </a:t>
          </a:r>
        </a:p>
      </dgm:t>
    </dgm:pt>
    <dgm:pt modelId="{4FDFB311-9D81-43A5-85E2-17297D58C107}" type="parTrans" cxnId="{9DBD4BEF-5810-457C-990B-BCDB99D3CE3B}">
      <dgm:prSet/>
      <dgm:spPr/>
      <dgm:t>
        <a:bodyPr/>
        <a:lstStyle/>
        <a:p>
          <a:endParaRPr lang="it-IT"/>
        </a:p>
      </dgm:t>
    </dgm:pt>
    <dgm:pt modelId="{B8D1C547-70D9-4DFE-83A9-4494F873AA71}" type="sibTrans" cxnId="{9DBD4BEF-5810-457C-990B-BCDB99D3CE3B}">
      <dgm:prSet/>
      <dgm:spPr/>
      <dgm:t>
        <a:bodyPr/>
        <a:lstStyle/>
        <a:p>
          <a:endParaRPr lang="it-IT"/>
        </a:p>
      </dgm:t>
    </dgm:pt>
    <dgm:pt modelId="{6A8236AD-F68E-426B-9562-0A682A4D927F}">
      <dgm:prSet phldrT="[Testo]"/>
      <dgm:spPr/>
      <dgm:t>
        <a:bodyPr/>
        <a:lstStyle/>
        <a:p>
          <a:r>
            <a:rPr lang="it-IT" dirty="0"/>
            <a:t>Il deposito del ricorso relativo al procedimento delle misure protettive cautelari </a:t>
          </a:r>
        </a:p>
      </dgm:t>
    </dgm:pt>
    <dgm:pt modelId="{EC9BFE58-A9BA-43FE-9E02-72C627A590CE}" type="parTrans" cxnId="{49A1F5C3-EA7F-41EC-BC6E-8C12A9B52BB2}">
      <dgm:prSet/>
      <dgm:spPr/>
      <dgm:t>
        <a:bodyPr/>
        <a:lstStyle/>
        <a:p>
          <a:endParaRPr lang="it-IT"/>
        </a:p>
      </dgm:t>
    </dgm:pt>
    <dgm:pt modelId="{2EE2CD89-89BA-467A-A7BB-FA71312041C5}" type="sibTrans" cxnId="{49A1F5C3-EA7F-41EC-BC6E-8C12A9B52BB2}">
      <dgm:prSet/>
      <dgm:spPr/>
      <dgm:t>
        <a:bodyPr/>
        <a:lstStyle/>
        <a:p>
          <a:endParaRPr lang="it-IT"/>
        </a:p>
      </dgm:t>
    </dgm:pt>
    <dgm:pt modelId="{3BAC9F24-6743-4D96-9442-79284E36271B}" type="pres">
      <dgm:prSet presAssocID="{AD2A24A9-1B31-4C1C-AED0-21C6265536D4}" presName="composite" presStyleCnt="0">
        <dgm:presLayoutVars>
          <dgm:chMax val="1"/>
          <dgm:dir/>
          <dgm:resizeHandles val="exact"/>
        </dgm:presLayoutVars>
      </dgm:prSet>
      <dgm:spPr/>
    </dgm:pt>
    <dgm:pt modelId="{9C886129-0A2A-41DC-BFE8-B53448FEE54B}" type="pres">
      <dgm:prSet presAssocID="{28F64AF9-1050-429C-B50A-0F620B4DC324}" presName="roof" presStyleLbl="dkBgShp" presStyleIdx="0" presStyleCnt="2" custScaleY="63460" custLinFactNeighborX="1117" custLinFactNeighborY="3904"/>
      <dgm:spPr/>
    </dgm:pt>
    <dgm:pt modelId="{3093E5BE-3E98-4E45-BE52-180B2541FAAE}" type="pres">
      <dgm:prSet presAssocID="{28F64AF9-1050-429C-B50A-0F620B4DC324}" presName="pillars" presStyleCnt="0"/>
      <dgm:spPr/>
    </dgm:pt>
    <dgm:pt modelId="{2C82D594-807B-4B38-91CD-5BF8A565351B}" type="pres">
      <dgm:prSet presAssocID="{28F64AF9-1050-429C-B50A-0F620B4DC324}" presName="pillar1" presStyleLbl="node1" presStyleIdx="0" presStyleCnt="3">
        <dgm:presLayoutVars>
          <dgm:bulletEnabled val="1"/>
        </dgm:presLayoutVars>
      </dgm:prSet>
      <dgm:spPr/>
    </dgm:pt>
    <dgm:pt modelId="{CF6556C1-03AC-4137-A50D-CB6C05B5E8D5}" type="pres">
      <dgm:prSet presAssocID="{D0124B01-C054-47F3-B122-7D1F68A3EA2C}" presName="pillarX" presStyleLbl="node1" presStyleIdx="1" presStyleCnt="3">
        <dgm:presLayoutVars>
          <dgm:bulletEnabled val="1"/>
        </dgm:presLayoutVars>
      </dgm:prSet>
      <dgm:spPr/>
    </dgm:pt>
    <dgm:pt modelId="{247FD8F0-9D00-479C-AA13-A0515BE789E7}" type="pres">
      <dgm:prSet presAssocID="{6A8236AD-F68E-426B-9562-0A682A4D927F}" presName="pillarX" presStyleLbl="node1" presStyleIdx="2" presStyleCnt="3">
        <dgm:presLayoutVars>
          <dgm:bulletEnabled val="1"/>
        </dgm:presLayoutVars>
      </dgm:prSet>
      <dgm:spPr/>
    </dgm:pt>
    <dgm:pt modelId="{1F44A77F-F40B-44A3-9283-67270264AC94}" type="pres">
      <dgm:prSet presAssocID="{28F64AF9-1050-429C-B50A-0F620B4DC324}" presName="base" presStyleLbl="dkBgShp" presStyleIdx="1" presStyleCnt="2"/>
      <dgm:spPr/>
    </dgm:pt>
  </dgm:ptLst>
  <dgm:cxnLst>
    <dgm:cxn modelId="{129C9E0B-2183-4874-BB88-E07863C73279}" type="presOf" srcId="{F40DAC37-E8FD-47BF-9B76-ED950272AEA9}" destId="{2C82D594-807B-4B38-91CD-5BF8A565351B}" srcOrd="0" destOrd="0" presId="urn:microsoft.com/office/officeart/2005/8/layout/hList3"/>
    <dgm:cxn modelId="{D811E538-35C4-426A-BA40-B64B67F50E61}" type="presOf" srcId="{D0124B01-C054-47F3-B122-7D1F68A3EA2C}" destId="{CF6556C1-03AC-4137-A50D-CB6C05B5E8D5}" srcOrd="0" destOrd="0" presId="urn:microsoft.com/office/officeart/2005/8/layout/hList3"/>
    <dgm:cxn modelId="{6BE86778-A95D-4405-8C2D-114773A83F49}" srcId="{28F64AF9-1050-429C-B50A-0F620B4DC324}" destId="{F40DAC37-E8FD-47BF-9B76-ED950272AEA9}" srcOrd="0" destOrd="0" parTransId="{B0CB7B4B-A8A5-470E-8342-F3BEAF10DBA7}" sibTransId="{9E716ED0-6246-4FEA-AD77-54FAD3C2A985}"/>
    <dgm:cxn modelId="{C146C488-AEFE-4F1D-A06C-8A3C70023743}" type="presOf" srcId="{6A8236AD-F68E-426B-9562-0A682A4D927F}" destId="{247FD8F0-9D00-479C-AA13-A0515BE789E7}" srcOrd="0" destOrd="0" presId="urn:microsoft.com/office/officeart/2005/8/layout/hList3"/>
    <dgm:cxn modelId="{DFD720BD-EBB0-4E5D-BD26-664A59A95172}" srcId="{AD2A24A9-1B31-4C1C-AED0-21C6265536D4}" destId="{28F64AF9-1050-429C-B50A-0F620B4DC324}" srcOrd="0" destOrd="0" parTransId="{0738F5A9-4494-43CE-905F-36797AC55D7E}" sibTransId="{A7D41F8F-D065-4F59-8828-CD5E59E919D3}"/>
    <dgm:cxn modelId="{49A1F5C3-EA7F-41EC-BC6E-8C12A9B52BB2}" srcId="{28F64AF9-1050-429C-B50A-0F620B4DC324}" destId="{6A8236AD-F68E-426B-9562-0A682A4D927F}" srcOrd="2" destOrd="0" parTransId="{EC9BFE58-A9BA-43FE-9E02-72C627A590CE}" sibTransId="{2EE2CD89-89BA-467A-A7BB-FA71312041C5}"/>
    <dgm:cxn modelId="{66E075C5-5F5A-4103-8752-A227A5701448}" type="presOf" srcId="{28F64AF9-1050-429C-B50A-0F620B4DC324}" destId="{9C886129-0A2A-41DC-BFE8-B53448FEE54B}" srcOrd="0" destOrd="0" presId="urn:microsoft.com/office/officeart/2005/8/layout/hList3"/>
    <dgm:cxn modelId="{E7C9D5D4-AA55-441E-BB8B-F81E891891BA}" type="presOf" srcId="{AD2A24A9-1B31-4C1C-AED0-21C6265536D4}" destId="{3BAC9F24-6743-4D96-9442-79284E36271B}" srcOrd="0" destOrd="0" presId="urn:microsoft.com/office/officeart/2005/8/layout/hList3"/>
    <dgm:cxn modelId="{9DBD4BEF-5810-457C-990B-BCDB99D3CE3B}" srcId="{28F64AF9-1050-429C-B50A-0F620B4DC324}" destId="{D0124B01-C054-47F3-B122-7D1F68A3EA2C}" srcOrd="1" destOrd="0" parTransId="{4FDFB311-9D81-43A5-85E2-17297D58C107}" sibTransId="{B8D1C547-70D9-4DFE-83A9-4494F873AA71}"/>
    <dgm:cxn modelId="{D318432B-5D10-4A80-83D2-6B19D975E61E}" type="presParOf" srcId="{3BAC9F24-6743-4D96-9442-79284E36271B}" destId="{9C886129-0A2A-41DC-BFE8-B53448FEE54B}" srcOrd="0" destOrd="0" presId="urn:microsoft.com/office/officeart/2005/8/layout/hList3"/>
    <dgm:cxn modelId="{AA42DC6D-9B88-488C-800D-C1E543DB513F}" type="presParOf" srcId="{3BAC9F24-6743-4D96-9442-79284E36271B}" destId="{3093E5BE-3E98-4E45-BE52-180B2541FAAE}" srcOrd="1" destOrd="0" presId="urn:microsoft.com/office/officeart/2005/8/layout/hList3"/>
    <dgm:cxn modelId="{CCF1A0B6-44C3-4D79-A0A2-AE8234645CA1}" type="presParOf" srcId="{3093E5BE-3E98-4E45-BE52-180B2541FAAE}" destId="{2C82D594-807B-4B38-91CD-5BF8A565351B}" srcOrd="0" destOrd="0" presId="urn:microsoft.com/office/officeart/2005/8/layout/hList3"/>
    <dgm:cxn modelId="{4224C548-1997-4EFF-BDF7-0A5873483B80}" type="presParOf" srcId="{3093E5BE-3E98-4E45-BE52-180B2541FAAE}" destId="{CF6556C1-03AC-4137-A50D-CB6C05B5E8D5}" srcOrd="1" destOrd="0" presId="urn:microsoft.com/office/officeart/2005/8/layout/hList3"/>
    <dgm:cxn modelId="{82C9EDAB-8677-41C6-8872-E59C0A17D51E}" type="presParOf" srcId="{3093E5BE-3E98-4E45-BE52-180B2541FAAE}" destId="{247FD8F0-9D00-479C-AA13-A0515BE789E7}" srcOrd="2" destOrd="0" presId="urn:microsoft.com/office/officeart/2005/8/layout/hList3"/>
    <dgm:cxn modelId="{63BF7B27-6CE7-4709-9D3B-76EE8B6FC5F5}" type="presParOf" srcId="{3BAC9F24-6743-4D96-9442-79284E36271B}" destId="{1F44A77F-F40B-44A3-9283-67270264AC9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2A24A9-1B31-4C1C-AED0-21C6265536D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28F64AF9-1050-429C-B50A-0F620B4DC324}">
      <dgm:prSet phldrT="[Testo]" custT="1"/>
      <dgm:spPr/>
      <dgm:t>
        <a:bodyPr/>
        <a:lstStyle/>
        <a:p>
          <a:r>
            <a:rPr lang="it-IT" sz="2400" dirty="0"/>
            <a:t>La relazione dell'esperto ed il suo contenuto </a:t>
          </a:r>
        </a:p>
      </dgm:t>
    </dgm:pt>
    <dgm:pt modelId="{0738F5A9-4494-43CE-905F-36797AC55D7E}" type="parTrans" cxnId="{DFD720BD-EBB0-4E5D-BD26-664A59A95172}">
      <dgm:prSet/>
      <dgm:spPr/>
      <dgm:t>
        <a:bodyPr/>
        <a:lstStyle/>
        <a:p>
          <a:endParaRPr lang="it-IT"/>
        </a:p>
      </dgm:t>
    </dgm:pt>
    <dgm:pt modelId="{A7D41F8F-D065-4F59-8828-CD5E59E919D3}" type="sibTrans" cxnId="{DFD720BD-EBB0-4E5D-BD26-664A59A95172}">
      <dgm:prSet/>
      <dgm:spPr/>
      <dgm:t>
        <a:bodyPr/>
        <a:lstStyle/>
        <a:p>
          <a:endParaRPr lang="it-IT"/>
        </a:p>
      </dgm:t>
    </dgm:pt>
    <dgm:pt modelId="{F40DAC37-E8FD-47BF-9B76-ED950272AEA9}">
      <dgm:prSet phldrT="[Testo]"/>
      <dgm:spPr/>
      <dgm:t>
        <a:bodyPr/>
        <a:lstStyle/>
        <a:p>
          <a:r>
            <a:rPr lang="it-IT" dirty="0"/>
            <a:t>Le informazioni sullo stato delle eventuali misure cautelari o esecutive e sui ricorsi eventualmente pendenti per la dichiarazione di fallimento o di accertamento dello stato di insolvenza </a:t>
          </a:r>
        </a:p>
      </dgm:t>
    </dgm:pt>
    <dgm:pt modelId="{B0CB7B4B-A8A5-470E-8342-F3BEAF10DBA7}" type="parTrans" cxnId="{6BE86778-A95D-4405-8C2D-114773A83F49}">
      <dgm:prSet/>
      <dgm:spPr/>
      <dgm:t>
        <a:bodyPr/>
        <a:lstStyle/>
        <a:p>
          <a:endParaRPr lang="it-IT"/>
        </a:p>
      </dgm:t>
    </dgm:pt>
    <dgm:pt modelId="{9E716ED0-6246-4FEA-AD77-54FAD3C2A985}" type="sibTrans" cxnId="{6BE86778-A95D-4405-8C2D-114773A83F49}">
      <dgm:prSet/>
      <dgm:spPr/>
      <dgm:t>
        <a:bodyPr/>
        <a:lstStyle/>
        <a:p>
          <a:endParaRPr lang="it-IT"/>
        </a:p>
      </dgm:t>
    </dgm:pt>
    <dgm:pt modelId="{D0124B01-C054-47F3-B122-7D1F68A3EA2C}">
      <dgm:prSet phldrT="[Testo]"/>
      <dgm:spPr/>
      <dgm:t>
        <a:bodyPr/>
        <a:lstStyle/>
        <a:p>
          <a:r>
            <a:rPr lang="it-IT" dirty="0"/>
            <a:t>Le autorizzazioni richieste e quelle concesse </a:t>
          </a:r>
        </a:p>
      </dgm:t>
    </dgm:pt>
    <dgm:pt modelId="{4FDFB311-9D81-43A5-85E2-17297D58C107}" type="parTrans" cxnId="{9DBD4BEF-5810-457C-990B-BCDB99D3CE3B}">
      <dgm:prSet/>
      <dgm:spPr/>
      <dgm:t>
        <a:bodyPr/>
        <a:lstStyle/>
        <a:p>
          <a:endParaRPr lang="it-IT"/>
        </a:p>
      </dgm:t>
    </dgm:pt>
    <dgm:pt modelId="{B8D1C547-70D9-4DFE-83A9-4494F873AA71}" type="sibTrans" cxnId="{9DBD4BEF-5810-457C-990B-BCDB99D3CE3B}">
      <dgm:prSet/>
      <dgm:spPr/>
      <dgm:t>
        <a:bodyPr/>
        <a:lstStyle/>
        <a:p>
          <a:endParaRPr lang="it-IT"/>
        </a:p>
      </dgm:t>
    </dgm:pt>
    <dgm:pt modelId="{6A8236AD-F68E-426B-9562-0A682A4D927F}">
      <dgm:prSet phldrT="[Testo]"/>
      <dgm:spPr/>
      <dgm:t>
        <a:bodyPr/>
        <a:lstStyle/>
        <a:p>
          <a:r>
            <a:rPr lang="it-IT" dirty="0"/>
            <a:t>Le considerazioni sulla perseguibilità del risanamento e sulla idoneità della soluzione individuata </a:t>
          </a:r>
        </a:p>
      </dgm:t>
    </dgm:pt>
    <dgm:pt modelId="{EC9BFE58-A9BA-43FE-9E02-72C627A590CE}" type="parTrans" cxnId="{49A1F5C3-EA7F-41EC-BC6E-8C12A9B52BB2}">
      <dgm:prSet/>
      <dgm:spPr/>
      <dgm:t>
        <a:bodyPr/>
        <a:lstStyle/>
        <a:p>
          <a:endParaRPr lang="it-IT"/>
        </a:p>
      </dgm:t>
    </dgm:pt>
    <dgm:pt modelId="{2EE2CD89-89BA-467A-A7BB-FA71312041C5}" type="sibTrans" cxnId="{49A1F5C3-EA7F-41EC-BC6E-8C12A9B52BB2}">
      <dgm:prSet/>
      <dgm:spPr/>
      <dgm:t>
        <a:bodyPr/>
        <a:lstStyle/>
        <a:p>
          <a:endParaRPr lang="it-IT"/>
        </a:p>
      </dgm:t>
    </dgm:pt>
    <dgm:pt modelId="{3BAC9F24-6743-4D96-9442-79284E36271B}" type="pres">
      <dgm:prSet presAssocID="{AD2A24A9-1B31-4C1C-AED0-21C6265536D4}" presName="composite" presStyleCnt="0">
        <dgm:presLayoutVars>
          <dgm:chMax val="1"/>
          <dgm:dir/>
          <dgm:resizeHandles val="exact"/>
        </dgm:presLayoutVars>
      </dgm:prSet>
      <dgm:spPr/>
    </dgm:pt>
    <dgm:pt modelId="{9C886129-0A2A-41DC-BFE8-B53448FEE54B}" type="pres">
      <dgm:prSet presAssocID="{28F64AF9-1050-429C-B50A-0F620B4DC324}" presName="roof" presStyleLbl="dkBgShp" presStyleIdx="0" presStyleCnt="2" custScaleY="42661" custLinFactNeighborX="1117" custLinFactNeighborY="3904"/>
      <dgm:spPr/>
    </dgm:pt>
    <dgm:pt modelId="{3093E5BE-3E98-4E45-BE52-180B2541FAAE}" type="pres">
      <dgm:prSet presAssocID="{28F64AF9-1050-429C-B50A-0F620B4DC324}" presName="pillars" presStyleCnt="0"/>
      <dgm:spPr/>
    </dgm:pt>
    <dgm:pt modelId="{2C82D594-807B-4B38-91CD-5BF8A565351B}" type="pres">
      <dgm:prSet presAssocID="{28F64AF9-1050-429C-B50A-0F620B4DC324}" presName="pillar1" presStyleLbl="node1" presStyleIdx="0" presStyleCnt="3">
        <dgm:presLayoutVars>
          <dgm:bulletEnabled val="1"/>
        </dgm:presLayoutVars>
      </dgm:prSet>
      <dgm:spPr/>
    </dgm:pt>
    <dgm:pt modelId="{CF6556C1-03AC-4137-A50D-CB6C05B5E8D5}" type="pres">
      <dgm:prSet presAssocID="{D0124B01-C054-47F3-B122-7D1F68A3EA2C}" presName="pillarX" presStyleLbl="node1" presStyleIdx="1" presStyleCnt="3">
        <dgm:presLayoutVars>
          <dgm:bulletEnabled val="1"/>
        </dgm:presLayoutVars>
      </dgm:prSet>
      <dgm:spPr/>
    </dgm:pt>
    <dgm:pt modelId="{247FD8F0-9D00-479C-AA13-A0515BE789E7}" type="pres">
      <dgm:prSet presAssocID="{6A8236AD-F68E-426B-9562-0A682A4D927F}" presName="pillarX" presStyleLbl="node1" presStyleIdx="2" presStyleCnt="3">
        <dgm:presLayoutVars>
          <dgm:bulletEnabled val="1"/>
        </dgm:presLayoutVars>
      </dgm:prSet>
      <dgm:spPr/>
    </dgm:pt>
    <dgm:pt modelId="{1F44A77F-F40B-44A3-9283-67270264AC94}" type="pres">
      <dgm:prSet presAssocID="{28F64AF9-1050-429C-B50A-0F620B4DC324}" presName="base" presStyleLbl="dkBgShp" presStyleIdx="1" presStyleCnt="2"/>
      <dgm:spPr/>
    </dgm:pt>
  </dgm:ptLst>
  <dgm:cxnLst>
    <dgm:cxn modelId="{129C9E0B-2183-4874-BB88-E07863C73279}" type="presOf" srcId="{F40DAC37-E8FD-47BF-9B76-ED950272AEA9}" destId="{2C82D594-807B-4B38-91CD-5BF8A565351B}" srcOrd="0" destOrd="0" presId="urn:microsoft.com/office/officeart/2005/8/layout/hList3"/>
    <dgm:cxn modelId="{D811E538-35C4-426A-BA40-B64B67F50E61}" type="presOf" srcId="{D0124B01-C054-47F3-B122-7D1F68A3EA2C}" destId="{CF6556C1-03AC-4137-A50D-CB6C05B5E8D5}" srcOrd="0" destOrd="0" presId="urn:microsoft.com/office/officeart/2005/8/layout/hList3"/>
    <dgm:cxn modelId="{6BE86778-A95D-4405-8C2D-114773A83F49}" srcId="{28F64AF9-1050-429C-B50A-0F620B4DC324}" destId="{F40DAC37-E8FD-47BF-9B76-ED950272AEA9}" srcOrd="0" destOrd="0" parTransId="{B0CB7B4B-A8A5-470E-8342-F3BEAF10DBA7}" sibTransId="{9E716ED0-6246-4FEA-AD77-54FAD3C2A985}"/>
    <dgm:cxn modelId="{C146C488-AEFE-4F1D-A06C-8A3C70023743}" type="presOf" srcId="{6A8236AD-F68E-426B-9562-0A682A4D927F}" destId="{247FD8F0-9D00-479C-AA13-A0515BE789E7}" srcOrd="0" destOrd="0" presId="urn:microsoft.com/office/officeart/2005/8/layout/hList3"/>
    <dgm:cxn modelId="{DFD720BD-EBB0-4E5D-BD26-664A59A95172}" srcId="{AD2A24A9-1B31-4C1C-AED0-21C6265536D4}" destId="{28F64AF9-1050-429C-B50A-0F620B4DC324}" srcOrd="0" destOrd="0" parTransId="{0738F5A9-4494-43CE-905F-36797AC55D7E}" sibTransId="{A7D41F8F-D065-4F59-8828-CD5E59E919D3}"/>
    <dgm:cxn modelId="{49A1F5C3-EA7F-41EC-BC6E-8C12A9B52BB2}" srcId="{28F64AF9-1050-429C-B50A-0F620B4DC324}" destId="{6A8236AD-F68E-426B-9562-0A682A4D927F}" srcOrd="2" destOrd="0" parTransId="{EC9BFE58-A9BA-43FE-9E02-72C627A590CE}" sibTransId="{2EE2CD89-89BA-467A-A7BB-FA71312041C5}"/>
    <dgm:cxn modelId="{66E075C5-5F5A-4103-8752-A227A5701448}" type="presOf" srcId="{28F64AF9-1050-429C-B50A-0F620B4DC324}" destId="{9C886129-0A2A-41DC-BFE8-B53448FEE54B}" srcOrd="0" destOrd="0" presId="urn:microsoft.com/office/officeart/2005/8/layout/hList3"/>
    <dgm:cxn modelId="{E7C9D5D4-AA55-441E-BB8B-F81E891891BA}" type="presOf" srcId="{AD2A24A9-1B31-4C1C-AED0-21C6265536D4}" destId="{3BAC9F24-6743-4D96-9442-79284E36271B}" srcOrd="0" destOrd="0" presId="urn:microsoft.com/office/officeart/2005/8/layout/hList3"/>
    <dgm:cxn modelId="{9DBD4BEF-5810-457C-990B-BCDB99D3CE3B}" srcId="{28F64AF9-1050-429C-B50A-0F620B4DC324}" destId="{D0124B01-C054-47F3-B122-7D1F68A3EA2C}" srcOrd="1" destOrd="0" parTransId="{4FDFB311-9D81-43A5-85E2-17297D58C107}" sibTransId="{B8D1C547-70D9-4DFE-83A9-4494F873AA71}"/>
    <dgm:cxn modelId="{D318432B-5D10-4A80-83D2-6B19D975E61E}" type="presParOf" srcId="{3BAC9F24-6743-4D96-9442-79284E36271B}" destId="{9C886129-0A2A-41DC-BFE8-B53448FEE54B}" srcOrd="0" destOrd="0" presId="urn:microsoft.com/office/officeart/2005/8/layout/hList3"/>
    <dgm:cxn modelId="{AA42DC6D-9B88-488C-800D-C1E543DB513F}" type="presParOf" srcId="{3BAC9F24-6743-4D96-9442-79284E36271B}" destId="{3093E5BE-3E98-4E45-BE52-180B2541FAAE}" srcOrd="1" destOrd="0" presId="urn:microsoft.com/office/officeart/2005/8/layout/hList3"/>
    <dgm:cxn modelId="{CCF1A0B6-44C3-4D79-A0A2-AE8234645CA1}" type="presParOf" srcId="{3093E5BE-3E98-4E45-BE52-180B2541FAAE}" destId="{2C82D594-807B-4B38-91CD-5BF8A565351B}" srcOrd="0" destOrd="0" presId="urn:microsoft.com/office/officeart/2005/8/layout/hList3"/>
    <dgm:cxn modelId="{4224C548-1997-4EFF-BDF7-0A5873483B80}" type="presParOf" srcId="{3093E5BE-3E98-4E45-BE52-180B2541FAAE}" destId="{CF6556C1-03AC-4137-A50D-CB6C05B5E8D5}" srcOrd="1" destOrd="0" presId="urn:microsoft.com/office/officeart/2005/8/layout/hList3"/>
    <dgm:cxn modelId="{82C9EDAB-8677-41C6-8872-E59C0A17D51E}" type="presParOf" srcId="{3093E5BE-3E98-4E45-BE52-180B2541FAAE}" destId="{247FD8F0-9D00-479C-AA13-A0515BE789E7}" srcOrd="2" destOrd="0" presId="urn:microsoft.com/office/officeart/2005/8/layout/hList3"/>
    <dgm:cxn modelId="{63BF7B27-6CE7-4709-9D3B-76EE8B6FC5F5}" type="presParOf" srcId="{3BAC9F24-6743-4D96-9442-79284E36271B}" destId="{1F44A77F-F40B-44A3-9283-67270264AC9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A24A9-1B31-4C1C-AED0-21C6265536D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28F64AF9-1050-429C-B50A-0F620B4DC324}">
      <dgm:prSet phldrT="[Testo]" custT="1"/>
      <dgm:spPr/>
      <dgm:t>
        <a:bodyPr/>
        <a:lstStyle/>
        <a:p>
          <a:r>
            <a:rPr lang="it-IT" sz="2400" dirty="0"/>
            <a:t>La relazione dell'esperto ed il suo contenuto </a:t>
          </a:r>
        </a:p>
      </dgm:t>
    </dgm:pt>
    <dgm:pt modelId="{0738F5A9-4494-43CE-905F-36797AC55D7E}" type="parTrans" cxnId="{DFD720BD-EBB0-4E5D-BD26-664A59A95172}">
      <dgm:prSet/>
      <dgm:spPr/>
      <dgm:t>
        <a:bodyPr/>
        <a:lstStyle/>
        <a:p>
          <a:endParaRPr lang="it-IT"/>
        </a:p>
      </dgm:t>
    </dgm:pt>
    <dgm:pt modelId="{A7D41F8F-D065-4F59-8828-CD5E59E919D3}" type="sibTrans" cxnId="{DFD720BD-EBB0-4E5D-BD26-664A59A95172}">
      <dgm:prSet/>
      <dgm:spPr/>
      <dgm:t>
        <a:bodyPr/>
        <a:lstStyle/>
        <a:p>
          <a:endParaRPr lang="it-IT"/>
        </a:p>
      </dgm:t>
    </dgm:pt>
    <dgm:pt modelId="{F40DAC37-E8FD-47BF-9B76-ED950272AEA9}">
      <dgm:prSet phldrT="[Testo]"/>
      <dgm:spPr/>
      <dgm:t>
        <a:bodyPr/>
        <a:lstStyle/>
        <a:p>
          <a:r>
            <a:rPr lang="it-IT" dirty="0"/>
            <a:t>L'esperto esprimerà nella relazione finale il proprio parere motivato circa l'idoneità dei contratti previsti dall'articolo 11 comma 1 lettera a) in merito all’idoneità ad assicurare la continuità aziendale per un periodo  </a:t>
          </a:r>
          <a:r>
            <a:rPr lang="it-IT" dirty="0">
              <a:solidFill>
                <a:schemeClr val="tx1"/>
              </a:solidFill>
            </a:rPr>
            <a:t>non inferiore a due anni </a:t>
          </a:r>
        </a:p>
      </dgm:t>
    </dgm:pt>
    <dgm:pt modelId="{B0CB7B4B-A8A5-470E-8342-F3BEAF10DBA7}" type="parTrans" cxnId="{6BE86778-A95D-4405-8C2D-114773A83F49}">
      <dgm:prSet/>
      <dgm:spPr/>
      <dgm:t>
        <a:bodyPr/>
        <a:lstStyle/>
        <a:p>
          <a:endParaRPr lang="it-IT"/>
        </a:p>
      </dgm:t>
    </dgm:pt>
    <dgm:pt modelId="{9E716ED0-6246-4FEA-AD77-54FAD3C2A985}" type="sibTrans" cxnId="{6BE86778-A95D-4405-8C2D-114773A83F49}">
      <dgm:prSet/>
      <dgm:spPr/>
      <dgm:t>
        <a:bodyPr/>
        <a:lstStyle/>
        <a:p>
          <a:endParaRPr lang="it-IT"/>
        </a:p>
      </dgm:t>
    </dgm:pt>
    <dgm:pt modelId="{D0124B01-C054-47F3-B122-7D1F68A3EA2C}">
      <dgm:prSet phldrT="[Testo]"/>
      <dgm:spPr/>
      <dgm:t>
        <a:bodyPr/>
        <a:lstStyle/>
        <a:p>
          <a:r>
            <a:rPr lang="it-IT" dirty="0"/>
            <a:t>Nel caso si addivenisse ad una soluzione di cui all'articolo 11 comma 1 lettera c) l'esperto terrà conto della sua idoneità al superamento dello squilibrio prima </a:t>
          </a:r>
          <a:r>
            <a:rPr lang="it-IT" dirty="0">
              <a:solidFill>
                <a:schemeClr val="tx1"/>
              </a:solidFill>
            </a:rPr>
            <a:t>di sottoscriverlo </a:t>
          </a:r>
        </a:p>
      </dgm:t>
    </dgm:pt>
    <dgm:pt modelId="{4FDFB311-9D81-43A5-85E2-17297D58C107}" type="parTrans" cxnId="{9DBD4BEF-5810-457C-990B-BCDB99D3CE3B}">
      <dgm:prSet/>
      <dgm:spPr/>
      <dgm:t>
        <a:bodyPr/>
        <a:lstStyle/>
        <a:p>
          <a:endParaRPr lang="it-IT"/>
        </a:p>
      </dgm:t>
    </dgm:pt>
    <dgm:pt modelId="{B8D1C547-70D9-4DFE-83A9-4494F873AA71}" type="sibTrans" cxnId="{9DBD4BEF-5810-457C-990B-BCDB99D3CE3B}">
      <dgm:prSet/>
      <dgm:spPr/>
      <dgm:t>
        <a:bodyPr/>
        <a:lstStyle/>
        <a:p>
          <a:endParaRPr lang="it-IT"/>
        </a:p>
      </dgm:t>
    </dgm:pt>
    <dgm:pt modelId="{6A8236AD-F68E-426B-9562-0A682A4D927F}">
      <dgm:prSet phldrT="[Testo]"/>
      <dgm:spPr/>
      <dgm:t>
        <a:bodyPr/>
        <a:lstStyle/>
        <a:p>
          <a:r>
            <a:rPr lang="it-IT" dirty="0"/>
            <a:t>Se durante le trattative si è addivenuti ad un accordo di ristrutturazione, l'esperto ne dà conto nella relazione finale; negli altri casi è opportuno -</a:t>
          </a:r>
          <a:r>
            <a:rPr lang="it-IT" u="sng" dirty="0"/>
            <a:t>se autorizzato- </a:t>
          </a:r>
          <a:r>
            <a:rPr lang="it-IT" dirty="0"/>
            <a:t>di dar conto dei </a:t>
          </a:r>
          <a:r>
            <a:rPr lang="it-IT" dirty="0" err="1"/>
            <a:t>term</a:t>
          </a:r>
          <a:r>
            <a:rPr lang="it-IT" dirty="0"/>
            <a:t> </a:t>
          </a:r>
          <a:r>
            <a:rPr lang="it-IT" dirty="0" err="1"/>
            <a:t>sheet</a:t>
          </a:r>
          <a:r>
            <a:rPr lang="it-IT" dirty="0"/>
            <a:t>  sulla quale è stato manifestato il consenso per consentire al giudice ogni valutazione sulla percentuale necessaria </a:t>
          </a:r>
        </a:p>
      </dgm:t>
    </dgm:pt>
    <dgm:pt modelId="{EC9BFE58-A9BA-43FE-9E02-72C627A590CE}" type="parTrans" cxnId="{49A1F5C3-EA7F-41EC-BC6E-8C12A9B52BB2}">
      <dgm:prSet/>
      <dgm:spPr/>
      <dgm:t>
        <a:bodyPr/>
        <a:lstStyle/>
        <a:p>
          <a:endParaRPr lang="it-IT"/>
        </a:p>
      </dgm:t>
    </dgm:pt>
    <dgm:pt modelId="{2EE2CD89-89BA-467A-A7BB-FA71312041C5}" type="sibTrans" cxnId="{49A1F5C3-EA7F-41EC-BC6E-8C12A9B52BB2}">
      <dgm:prSet/>
      <dgm:spPr/>
      <dgm:t>
        <a:bodyPr/>
        <a:lstStyle/>
        <a:p>
          <a:endParaRPr lang="it-IT"/>
        </a:p>
      </dgm:t>
    </dgm:pt>
    <dgm:pt modelId="{3BAC9F24-6743-4D96-9442-79284E36271B}" type="pres">
      <dgm:prSet presAssocID="{AD2A24A9-1B31-4C1C-AED0-21C6265536D4}" presName="composite" presStyleCnt="0">
        <dgm:presLayoutVars>
          <dgm:chMax val="1"/>
          <dgm:dir/>
          <dgm:resizeHandles val="exact"/>
        </dgm:presLayoutVars>
      </dgm:prSet>
      <dgm:spPr/>
    </dgm:pt>
    <dgm:pt modelId="{9C886129-0A2A-41DC-BFE8-B53448FEE54B}" type="pres">
      <dgm:prSet presAssocID="{28F64AF9-1050-429C-B50A-0F620B4DC324}" presName="roof" presStyleLbl="dkBgShp" presStyleIdx="0" presStyleCnt="2" custScaleY="42661" custLinFactNeighborX="1117" custLinFactNeighborY="3904"/>
      <dgm:spPr/>
    </dgm:pt>
    <dgm:pt modelId="{3093E5BE-3E98-4E45-BE52-180B2541FAAE}" type="pres">
      <dgm:prSet presAssocID="{28F64AF9-1050-429C-B50A-0F620B4DC324}" presName="pillars" presStyleCnt="0"/>
      <dgm:spPr/>
    </dgm:pt>
    <dgm:pt modelId="{2C82D594-807B-4B38-91CD-5BF8A565351B}" type="pres">
      <dgm:prSet presAssocID="{28F64AF9-1050-429C-B50A-0F620B4DC324}" presName="pillar1" presStyleLbl="node1" presStyleIdx="0" presStyleCnt="3">
        <dgm:presLayoutVars>
          <dgm:bulletEnabled val="1"/>
        </dgm:presLayoutVars>
      </dgm:prSet>
      <dgm:spPr/>
    </dgm:pt>
    <dgm:pt modelId="{CF6556C1-03AC-4137-A50D-CB6C05B5E8D5}" type="pres">
      <dgm:prSet presAssocID="{D0124B01-C054-47F3-B122-7D1F68A3EA2C}" presName="pillarX" presStyleLbl="node1" presStyleIdx="1" presStyleCnt="3">
        <dgm:presLayoutVars>
          <dgm:bulletEnabled val="1"/>
        </dgm:presLayoutVars>
      </dgm:prSet>
      <dgm:spPr/>
    </dgm:pt>
    <dgm:pt modelId="{247FD8F0-9D00-479C-AA13-A0515BE789E7}" type="pres">
      <dgm:prSet presAssocID="{6A8236AD-F68E-426B-9562-0A682A4D927F}" presName="pillarX" presStyleLbl="node1" presStyleIdx="2" presStyleCnt="3">
        <dgm:presLayoutVars>
          <dgm:bulletEnabled val="1"/>
        </dgm:presLayoutVars>
      </dgm:prSet>
      <dgm:spPr/>
    </dgm:pt>
    <dgm:pt modelId="{1F44A77F-F40B-44A3-9283-67270264AC94}" type="pres">
      <dgm:prSet presAssocID="{28F64AF9-1050-429C-B50A-0F620B4DC324}" presName="base" presStyleLbl="dkBgShp" presStyleIdx="1" presStyleCnt="2"/>
      <dgm:spPr/>
    </dgm:pt>
  </dgm:ptLst>
  <dgm:cxnLst>
    <dgm:cxn modelId="{129C9E0B-2183-4874-BB88-E07863C73279}" type="presOf" srcId="{F40DAC37-E8FD-47BF-9B76-ED950272AEA9}" destId="{2C82D594-807B-4B38-91CD-5BF8A565351B}" srcOrd="0" destOrd="0" presId="urn:microsoft.com/office/officeart/2005/8/layout/hList3"/>
    <dgm:cxn modelId="{D811E538-35C4-426A-BA40-B64B67F50E61}" type="presOf" srcId="{D0124B01-C054-47F3-B122-7D1F68A3EA2C}" destId="{CF6556C1-03AC-4137-A50D-CB6C05B5E8D5}" srcOrd="0" destOrd="0" presId="urn:microsoft.com/office/officeart/2005/8/layout/hList3"/>
    <dgm:cxn modelId="{6BE86778-A95D-4405-8C2D-114773A83F49}" srcId="{28F64AF9-1050-429C-B50A-0F620B4DC324}" destId="{F40DAC37-E8FD-47BF-9B76-ED950272AEA9}" srcOrd="0" destOrd="0" parTransId="{B0CB7B4B-A8A5-470E-8342-F3BEAF10DBA7}" sibTransId="{9E716ED0-6246-4FEA-AD77-54FAD3C2A985}"/>
    <dgm:cxn modelId="{C146C488-AEFE-4F1D-A06C-8A3C70023743}" type="presOf" srcId="{6A8236AD-F68E-426B-9562-0A682A4D927F}" destId="{247FD8F0-9D00-479C-AA13-A0515BE789E7}" srcOrd="0" destOrd="0" presId="urn:microsoft.com/office/officeart/2005/8/layout/hList3"/>
    <dgm:cxn modelId="{DFD720BD-EBB0-4E5D-BD26-664A59A95172}" srcId="{AD2A24A9-1B31-4C1C-AED0-21C6265536D4}" destId="{28F64AF9-1050-429C-B50A-0F620B4DC324}" srcOrd="0" destOrd="0" parTransId="{0738F5A9-4494-43CE-905F-36797AC55D7E}" sibTransId="{A7D41F8F-D065-4F59-8828-CD5E59E919D3}"/>
    <dgm:cxn modelId="{49A1F5C3-EA7F-41EC-BC6E-8C12A9B52BB2}" srcId="{28F64AF9-1050-429C-B50A-0F620B4DC324}" destId="{6A8236AD-F68E-426B-9562-0A682A4D927F}" srcOrd="2" destOrd="0" parTransId="{EC9BFE58-A9BA-43FE-9E02-72C627A590CE}" sibTransId="{2EE2CD89-89BA-467A-A7BB-FA71312041C5}"/>
    <dgm:cxn modelId="{66E075C5-5F5A-4103-8752-A227A5701448}" type="presOf" srcId="{28F64AF9-1050-429C-B50A-0F620B4DC324}" destId="{9C886129-0A2A-41DC-BFE8-B53448FEE54B}" srcOrd="0" destOrd="0" presId="urn:microsoft.com/office/officeart/2005/8/layout/hList3"/>
    <dgm:cxn modelId="{E7C9D5D4-AA55-441E-BB8B-F81E891891BA}" type="presOf" srcId="{AD2A24A9-1B31-4C1C-AED0-21C6265536D4}" destId="{3BAC9F24-6743-4D96-9442-79284E36271B}" srcOrd="0" destOrd="0" presId="urn:microsoft.com/office/officeart/2005/8/layout/hList3"/>
    <dgm:cxn modelId="{9DBD4BEF-5810-457C-990B-BCDB99D3CE3B}" srcId="{28F64AF9-1050-429C-B50A-0F620B4DC324}" destId="{D0124B01-C054-47F3-B122-7D1F68A3EA2C}" srcOrd="1" destOrd="0" parTransId="{4FDFB311-9D81-43A5-85E2-17297D58C107}" sibTransId="{B8D1C547-70D9-4DFE-83A9-4494F873AA71}"/>
    <dgm:cxn modelId="{D318432B-5D10-4A80-83D2-6B19D975E61E}" type="presParOf" srcId="{3BAC9F24-6743-4D96-9442-79284E36271B}" destId="{9C886129-0A2A-41DC-BFE8-B53448FEE54B}" srcOrd="0" destOrd="0" presId="urn:microsoft.com/office/officeart/2005/8/layout/hList3"/>
    <dgm:cxn modelId="{AA42DC6D-9B88-488C-800D-C1E543DB513F}" type="presParOf" srcId="{3BAC9F24-6743-4D96-9442-79284E36271B}" destId="{3093E5BE-3E98-4E45-BE52-180B2541FAAE}" srcOrd="1" destOrd="0" presId="urn:microsoft.com/office/officeart/2005/8/layout/hList3"/>
    <dgm:cxn modelId="{CCF1A0B6-44C3-4D79-A0A2-AE8234645CA1}" type="presParOf" srcId="{3093E5BE-3E98-4E45-BE52-180B2541FAAE}" destId="{2C82D594-807B-4B38-91CD-5BF8A565351B}" srcOrd="0" destOrd="0" presId="urn:microsoft.com/office/officeart/2005/8/layout/hList3"/>
    <dgm:cxn modelId="{4224C548-1997-4EFF-BDF7-0A5873483B80}" type="presParOf" srcId="{3093E5BE-3E98-4E45-BE52-180B2541FAAE}" destId="{CF6556C1-03AC-4137-A50D-CB6C05B5E8D5}" srcOrd="1" destOrd="0" presId="urn:microsoft.com/office/officeart/2005/8/layout/hList3"/>
    <dgm:cxn modelId="{82C9EDAB-8677-41C6-8872-E59C0A17D51E}" type="presParOf" srcId="{3093E5BE-3E98-4E45-BE52-180B2541FAAE}" destId="{247FD8F0-9D00-479C-AA13-A0515BE789E7}" srcOrd="2" destOrd="0" presId="urn:microsoft.com/office/officeart/2005/8/layout/hList3"/>
    <dgm:cxn modelId="{63BF7B27-6CE7-4709-9D3B-76EE8B6FC5F5}" type="presParOf" srcId="{3BAC9F24-6743-4D96-9442-79284E36271B}" destId="{1F44A77F-F40B-44A3-9283-67270264AC9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2A24A9-1B31-4C1C-AED0-21C6265536D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28F64AF9-1050-429C-B50A-0F620B4DC324}">
      <dgm:prSet phldrT="[Testo]" custT="1"/>
      <dgm:spPr/>
      <dgm:t>
        <a:bodyPr/>
        <a:lstStyle/>
        <a:p>
          <a:r>
            <a:rPr lang="it-IT" sz="2400" dirty="0"/>
            <a:t>La relazione dell'esperto ed il suo contenuto </a:t>
          </a:r>
        </a:p>
      </dgm:t>
    </dgm:pt>
    <dgm:pt modelId="{0738F5A9-4494-43CE-905F-36797AC55D7E}" type="parTrans" cxnId="{DFD720BD-EBB0-4E5D-BD26-664A59A95172}">
      <dgm:prSet/>
      <dgm:spPr/>
      <dgm:t>
        <a:bodyPr/>
        <a:lstStyle/>
        <a:p>
          <a:endParaRPr lang="it-IT"/>
        </a:p>
      </dgm:t>
    </dgm:pt>
    <dgm:pt modelId="{A7D41F8F-D065-4F59-8828-CD5E59E919D3}" type="sibTrans" cxnId="{DFD720BD-EBB0-4E5D-BD26-664A59A95172}">
      <dgm:prSet/>
      <dgm:spPr/>
      <dgm:t>
        <a:bodyPr/>
        <a:lstStyle/>
        <a:p>
          <a:endParaRPr lang="it-IT"/>
        </a:p>
      </dgm:t>
    </dgm:pt>
    <dgm:pt modelId="{F40DAC37-E8FD-47BF-9B76-ED950272AEA9}">
      <dgm:prSet phldrT="[Testo]"/>
      <dgm:spPr/>
      <dgm:t>
        <a:bodyPr/>
        <a:lstStyle/>
        <a:p>
          <a:r>
            <a:rPr lang="it-IT" dirty="0"/>
            <a:t>In caso di </a:t>
          </a:r>
          <a:r>
            <a:rPr lang="it-IT" u="sng" dirty="0"/>
            <a:t>mancato accordo</a:t>
          </a:r>
          <a:r>
            <a:rPr lang="it-IT" dirty="0"/>
            <a:t>, l'esperto può riportare nella relazione finale la propria opinione sulla praticabilità di una soluzione concordata della crisi.</a:t>
          </a:r>
        </a:p>
      </dgm:t>
    </dgm:pt>
    <dgm:pt modelId="{B0CB7B4B-A8A5-470E-8342-F3BEAF10DBA7}" type="parTrans" cxnId="{6BE86778-A95D-4405-8C2D-114773A83F49}">
      <dgm:prSet/>
      <dgm:spPr/>
      <dgm:t>
        <a:bodyPr/>
        <a:lstStyle/>
        <a:p>
          <a:endParaRPr lang="it-IT"/>
        </a:p>
      </dgm:t>
    </dgm:pt>
    <dgm:pt modelId="{9E716ED0-6246-4FEA-AD77-54FAD3C2A985}" type="sibTrans" cxnId="{6BE86778-A95D-4405-8C2D-114773A83F49}">
      <dgm:prSet/>
      <dgm:spPr/>
      <dgm:t>
        <a:bodyPr/>
        <a:lstStyle/>
        <a:p>
          <a:endParaRPr lang="it-IT"/>
        </a:p>
      </dgm:t>
    </dgm:pt>
    <dgm:pt modelId="{D0124B01-C054-47F3-B122-7D1F68A3EA2C}">
      <dgm:prSet phldrT="[Testo]"/>
      <dgm:spPr/>
      <dgm:t>
        <a:bodyPr/>
        <a:lstStyle/>
        <a:p>
          <a:r>
            <a:rPr lang="it-IT" dirty="0"/>
            <a:t>L'esperto, </a:t>
          </a:r>
          <a:r>
            <a:rPr lang="it-IT" u="sng" dirty="0"/>
            <a:t>se ha stimato l'effetto della liquidazione </a:t>
          </a:r>
          <a:r>
            <a:rPr lang="it-IT" dirty="0"/>
            <a:t>dell'intero patrimonio, lo rappresenta nella relazione finale.</a:t>
          </a:r>
        </a:p>
      </dgm:t>
    </dgm:pt>
    <dgm:pt modelId="{4FDFB311-9D81-43A5-85E2-17297D58C107}" type="parTrans" cxnId="{9DBD4BEF-5810-457C-990B-BCDB99D3CE3B}">
      <dgm:prSet/>
      <dgm:spPr/>
      <dgm:t>
        <a:bodyPr/>
        <a:lstStyle/>
        <a:p>
          <a:endParaRPr lang="it-IT"/>
        </a:p>
      </dgm:t>
    </dgm:pt>
    <dgm:pt modelId="{B8D1C547-70D9-4DFE-83A9-4494F873AA71}" type="sibTrans" cxnId="{9DBD4BEF-5810-457C-990B-BCDB99D3CE3B}">
      <dgm:prSet/>
      <dgm:spPr/>
      <dgm:t>
        <a:bodyPr/>
        <a:lstStyle/>
        <a:p>
          <a:endParaRPr lang="it-IT"/>
        </a:p>
      </dgm:t>
    </dgm:pt>
    <dgm:pt modelId="{6A8236AD-F68E-426B-9562-0A682A4D927F}">
      <dgm:prSet phldrT="[Testo]"/>
      <dgm:spPr/>
      <dgm:t>
        <a:bodyPr/>
        <a:lstStyle/>
        <a:p>
          <a:r>
            <a:rPr lang="it-IT" dirty="0"/>
            <a:t>L'esperto designato quale </a:t>
          </a:r>
          <a:r>
            <a:rPr lang="it-IT" u="sng" dirty="0"/>
            <a:t>unico esperto </a:t>
          </a:r>
          <a:r>
            <a:rPr lang="it-IT" dirty="0"/>
            <a:t>di un gruppo di società potrà rendere  una relazione finale unitaria nel caso in cui lo svolgimento delle trattative sia stato congiunto.</a:t>
          </a:r>
        </a:p>
      </dgm:t>
    </dgm:pt>
    <dgm:pt modelId="{EC9BFE58-A9BA-43FE-9E02-72C627A590CE}" type="parTrans" cxnId="{49A1F5C3-EA7F-41EC-BC6E-8C12A9B52BB2}">
      <dgm:prSet/>
      <dgm:spPr/>
      <dgm:t>
        <a:bodyPr/>
        <a:lstStyle/>
        <a:p>
          <a:endParaRPr lang="it-IT"/>
        </a:p>
      </dgm:t>
    </dgm:pt>
    <dgm:pt modelId="{2EE2CD89-89BA-467A-A7BB-FA71312041C5}" type="sibTrans" cxnId="{49A1F5C3-EA7F-41EC-BC6E-8C12A9B52BB2}">
      <dgm:prSet/>
      <dgm:spPr/>
      <dgm:t>
        <a:bodyPr/>
        <a:lstStyle/>
        <a:p>
          <a:endParaRPr lang="it-IT"/>
        </a:p>
      </dgm:t>
    </dgm:pt>
    <dgm:pt modelId="{3BAC9F24-6743-4D96-9442-79284E36271B}" type="pres">
      <dgm:prSet presAssocID="{AD2A24A9-1B31-4C1C-AED0-21C6265536D4}" presName="composite" presStyleCnt="0">
        <dgm:presLayoutVars>
          <dgm:chMax val="1"/>
          <dgm:dir/>
          <dgm:resizeHandles val="exact"/>
        </dgm:presLayoutVars>
      </dgm:prSet>
      <dgm:spPr/>
    </dgm:pt>
    <dgm:pt modelId="{9C886129-0A2A-41DC-BFE8-B53448FEE54B}" type="pres">
      <dgm:prSet presAssocID="{28F64AF9-1050-429C-B50A-0F620B4DC324}" presName="roof" presStyleLbl="dkBgShp" presStyleIdx="0" presStyleCnt="2" custScaleY="42661" custLinFactNeighborX="1117" custLinFactNeighborY="3904"/>
      <dgm:spPr/>
    </dgm:pt>
    <dgm:pt modelId="{3093E5BE-3E98-4E45-BE52-180B2541FAAE}" type="pres">
      <dgm:prSet presAssocID="{28F64AF9-1050-429C-B50A-0F620B4DC324}" presName="pillars" presStyleCnt="0"/>
      <dgm:spPr/>
    </dgm:pt>
    <dgm:pt modelId="{2C82D594-807B-4B38-91CD-5BF8A565351B}" type="pres">
      <dgm:prSet presAssocID="{28F64AF9-1050-429C-B50A-0F620B4DC324}" presName="pillar1" presStyleLbl="node1" presStyleIdx="0" presStyleCnt="3">
        <dgm:presLayoutVars>
          <dgm:bulletEnabled val="1"/>
        </dgm:presLayoutVars>
      </dgm:prSet>
      <dgm:spPr/>
    </dgm:pt>
    <dgm:pt modelId="{CF6556C1-03AC-4137-A50D-CB6C05B5E8D5}" type="pres">
      <dgm:prSet presAssocID="{D0124B01-C054-47F3-B122-7D1F68A3EA2C}" presName="pillarX" presStyleLbl="node1" presStyleIdx="1" presStyleCnt="3">
        <dgm:presLayoutVars>
          <dgm:bulletEnabled val="1"/>
        </dgm:presLayoutVars>
      </dgm:prSet>
      <dgm:spPr/>
    </dgm:pt>
    <dgm:pt modelId="{247FD8F0-9D00-479C-AA13-A0515BE789E7}" type="pres">
      <dgm:prSet presAssocID="{6A8236AD-F68E-426B-9562-0A682A4D927F}" presName="pillarX" presStyleLbl="node1" presStyleIdx="2" presStyleCnt="3">
        <dgm:presLayoutVars>
          <dgm:bulletEnabled val="1"/>
        </dgm:presLayoutVars>
      </dgm:prSet>
      <dgm:spPr/>
    </dgm:pt>
    <dgm:pt modelId="{1F44A77F-F40B-44A3-9283-67270264AC94}" type="pres">
      <dgm:prSet presAssocID="{28F64AF9-1050-429C-B50A-0F620B4DC324}" presName="base" presStyleLbl="dkBgShp" presStyleIdx="1" presStyleCnt="2"/>
      <dgm:spPr/>
    </dgm:pt>
  </dgm:ptLst>
  <dgm:cxnLst>
    <dgm:cxn modelId="{129C9E0B-2183-4874-BB88-E07863C73279}" type="presOf" srcId="{F40DAC37-E8FD-47BF-9B76-ED950272AEA9}" destId="{2C82D594-807B-4B38-91CD-5BF8A565351B}" srcOrd="0" destOrd="0" presId="urn:microsoft.com/office/officeart/2005/8/layout/hList3"/>
    <dgm:cxn modelId="{D811E538-35C4-426A-BA40-B64B67F50E61}" type="presOf" srcId="{D0124B01-C054-47F3-B122-7D1F68A3EA2C}" destId="{CF6556C1-03AC-4137-A50D-CB6C05B5E8D5}" srcOrd="0" destOrd="0" presId="urn:microsoft.com/office/officeart/2005/8/layout/hList3"/>
    <dgm:cxn modelId="{6BE86778-A95D-4405-8C2D-114773A83F49}" srcId="{28F64AF9-1050-429C-B50A-0F620B4DC324}" destId="{F40DAC37-E8FD-47BF-9B76-ED950272AEA9}" srcOrd="0" destOrd="0" parTransId="{B0CB7B4B-A8A5-470E-8342-F3BEAF10DBA7}" sibTransId="{9E716ED0-6246-4FEA-AD77-54FAD3C2A985}"/>
    <dgm:cxn modelId="{C146C488-AEFE-4F1D-A06C-8A3C70023743}" type="presOf" srcId="{6A8236AD-F68E-426B-9562-0A682A4D927F}" destId="{247FD8F0-9D00-479C-AA13-A0515BE789E7}" srcOrd="0" destOrd="0" presId="urn:microsoft.com/office/officeart/2005/8/layout/hList3"/>
    <dgm:cxn modelId="{DFD720BD-EBB0-4E5D-BD26-664A59A95172}" srcId="{AD2A24A9-1B31-4C1C-AED0-21C6265536D4}" destId="{28F64AF9-1050-429C-B50A-0F620B4DC324}" srcOrd="0" destOrd="0" parTransId="{0738F5A9-4494-43CE-905F-36797AC55D7E}" sibTransId="{A7D41F8F-D065-4F59-8828-CD5E59E919D3}"/>
    <dgm:cxn modelId="{49A1F5C3-EA7F-41EC-BC6E-8C12A9B52BB2}" srcId="{28F64AF9-1050-429C-B50A-0F620B4DC324}" destId="{6A8236AD-F68E-426B-9562-0A682A4D927F}" srcOrd="2" destOrd="0" parTransId="{EC9BFE58-A9BA-43FE-9E02-72C627A590CE}" sibTransId="{2EE2CD89-89BA-467A-A7BB-FA71312041C5}"/>
    <dgm:cxn modelId="{66E075C5-5F5A-4103-8752-A227A5701448}" type="presOf" srcId="{28F64AF9-1050-429C-B50A-0F620B4DC324}" destId="{9C886129-0A2A-41DC-BFE8-B53448FEE54B}" srcOrd="0" destOrd="0" presId="urn:microsoft.com/office/officeart/2005/8/layout/hList3"/>
    <dgm:cxn modelId="{E7C9D5D4-AA55-441E-BB8B-F81E891891BA}" type="presOf" srcId="{AD2A24A9-1B31-4C1C-AED0-21C6265536D4}" destId="{3BAC9F24-6743-4D96-9442-79284E36271B}" srcOrd="0" destOrd="0" presId="urn:microsoft.com/office/officeart/2005/8/layout/hList3"/>
    <dgm:cxn modelId="{9DBD4BEF-5810-457C-990B-BCDB99D3CE3B}" srcId="{28F64AF9-1050-429C-B50A-0F620B4DC324}" destId="{D0124B01-C054-47F3-B122-7D1F68A3EA2C}" srcOrd="1" destOrd="0" parTransId="{4FDFB311-9D81-43A5-85E2-17297D58C107}" sibTransId="{B8D1C547-70D9-4DFE-83A9-4494F873AA71}"/>
    <dgm:cxn modelId="{D318432B-5D10-4A80-83D2-6B19D975E61E}" type="presParOf" srcId="{3BAC9F24-6743-4D96-9442-79284E36271B}" destId="{9C886129-0A2A-41DC-BFE8-B53448FEE54B}" srcOrd="0" destOrd="0" presId="urn:microsoft.com/office/officeart/2005/8/layout/hList3"/>
    <dgm:cxn modelId="{AA42DC6D-9B88-488C-800D-C1E543DB513F}" type="presParOf" srcId="{3BAC9F24-6743-4D96-9442-79284E36271B}" destId="{3093E5BE-3E98-4E45-BE52-180B2541FAAE}" srcOrd="1" destOrd="0" presId="urn:microsoft.com/office/officeart/2005/8/layout/hList3"/>
    <dgm:cxn modelId="{CCF1A0B6-44C3-4D79-A0A2-AE8234645CA1}" type="presParOf" srcId="{3093E5BE-3E98-4E45-BE52-180B2541FAAE}" destId="{2C82D594-807B-4B38-91CD-5BF8A565351B}" srcOrd="0" destOrd="0" presId="urn:microsoft.com/office/officeart/2005/8/layout/hList3"/>
    <dgm:cxn modelId="{4224C548-1997-4EFF-BDF7-0A5873483B80}" type="presParOf" srcId="{3093E5BE-3E98-4E45-BE52-180B2541FAAE}" destId="{CF6556C1-03AC-4137-A50D-CB6C05B5E8D5}" srcOrd="1" destOrd="0" presId="urn:microsoft.com/office/officeart/2005/8/layout/hList3"/>
    <dgm:cxn modelId="{82C9EDAB-8677-41C6-8872-E59C0A17D51E}" type="presParOf" srcId="{3093E5BE-3E98-4E45-BE52-180B2541FAAE}" destId="{247FD8F0-9D00-479C-AA13-A0515BE789E7}" srcOrd="2" destOrd="0" presId="urn:microsoft.com/office/officeart/2005/8/layout/hList3"/>
    <dgm:cxn modelId="{63BF7B27-6CE7-4709-9D3B-76EE8B6FC5F5}" type="presParOf" srcId="{3BAC9F24-6743-4D96-9442-79284E36271B}" destId="{1F44A77F-F40B-44A3-9283-67270264AC9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358C4F-96CF-4225-91EB-FB945FD5D64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415160D2-B309-4AEC-B677-344DF3A45A90}">
      <dgm:prSet phldrT="[Testo]"/>
      <dgm:spPr>
        <a:solidFill>
          <a:schemeClr val="accent2">
            <a:lumMod val="40000"/>
            <a:lumOff val="60000"/>
          </a:schemeClr>
        </a:solidFill>
      </dgm:spPr>
      <dgm:t>
        <a:bodyPr/>
        <a:lstStyle/>
        <a:p>
          <a:endParaRPr lang="it-IT" dirty="0"/>
        </a:p>
      </dgm:t>
    </dgm:pt>
    <dgm:pt modelId="{39DF8AD8-862B-4A7D-AF46-9ACD43AF3477}" type="parTrans" cxnId="{9B7AD0F7-D864-4CBA-8087-BA67CEB49BCC}">
      <dgm:prSet/>
      <dgm:spPr/>
      <dgm:t>
        <a:bodyPr/>
        <a:lstStyle/>
        <a:p>
          <a:endParaRPr lang="it-IT"/>
        </a:p>
      </dgm:t>
    </dgm:pt>
    <dgm:pt modelId="{11735491-7DB9-49E8-B3A6-D239024D79C3}" type="sibTrans" cxnId="{9B7AD0F7-D864-4CBA-8087-BA67CEB49BCC}">
      <dgm:prSet/>
      <dgm:spPr/>
      <dgm:t>
        <a:bodyPr/>
        <a:lstStyle/>
        <a:p>
          <a:endParaRPr lang="it-IT"/>
        </a:p>
      </dgm:t>
    </dgm:pt>
    <dgm:pt modelId="{6A8F6EA0-7C96-47DF-8FF4-D49A4C1825DD}">
      <dgm:prSet phldrT="[Testo]" custT="1"/>
      <dgm:spPr/>
      <dgm:t>
        <a:bodyPr/>
        <a:lstStyle/>
        <a:p>
          <a:r>
            <a:rPr lang="it-IT" sz="1600" dirty="0">
              <a:latin typeface="Comic Sans MS" panose="030F0702030302020204" pitchFamily="66" charset="0"/>
            </a:rPr>
            <a:t>in mancanza della piattaforma telematica, si utilizza la posta elettronica certificata </a:t>
          </a:r>
        </a:p>
      </dgm:t>
    </dgm:pt>
    <dgm:pt modelId="{A2536FF7-4F6B-41A3-835B-B5A49DCDEB6A}" type="parTrans" cxnId="{A512F41E-4101-4D5E-8845-2D57D886C340}">
      <dgm:prSet/>
      <dgm:spPr/>
      <dgm:t>
        <a:bodyPr/>
        <a:lstStyle/>
        <a:p>
          <a:endParaRPr lang="it-IT"/>
        </a:p>
      </dgm:t>
    </dgm:pt>
    <dgm:pt modelId="{CE28DFD9-79D8-4A9A-B45F-1E661E972C35}" type="sibTrans" cxnId="{A512F41E-4101-4D5E-8845-2D57D886C340}">
      <dgm:prSet/>
      <dgm:spPr/>
      <dgm:t>
        <a:bodyPr/>
        <a:lstStyle/>
        <a:p>
          <a:endParaRPr lang="it-IT"/>
        </a:p>
      </dgm:t>
    </dgm:pt>
    <dgm:pt modelId="{7FC10615-2A5F-4E43-9545-AB0C4516C2C5}">
      <dgm:prSet phldrT="[Testo]" custT="1"/>
      <dgm:spPr>
        <a:solidFill>
          <a:srgbClr val="ED7D31">
            <a:lumMod val="40000"/>
            <a:lumOff val="60000"/>
          </a:srgbClr>
        </a:solidFill>
        <a:ln w="12700" cap="flat" cmpd="sng" algn="ctr">
          <a:solidFill>
            <a:srgbClr val="4472C4">
              <a:hueOff val="0"/>
              <a:satOff val="0"/>
              <a:lumOff val="0"/>
              <a:alphaOff val="0"/>
            </a:srgbClr>
          </a:solidFill>
          <a:prstDash val="solid"/>
          <a:miter lim="800000"/>
        </a:ln>
        <a:effectLst/>
      </dgm:spPr>
      <dgm:t>
        <a:bodyPr spcFirstLastPara="0" vert="horz" wrap="square" lIns="17780" tIns="17780" rIns="17780" bIns="17780" numCol="1" spcCol="1270" anchor="ctr" anchorCtr="0"/>
        <a:lstStyle/>
        <a:p>
          <a:endParaRPr lang="it-IT" sz="2800" kern="1200" dirty="0">
            <a:solidFill>
              <a:prstClr val="white"/>
            </a:solidFill>
            <a:latin typeface="Calibri"/>
            <a:ea typeface="+mn-ea"/>
            <a:cs typeface="+mn-cs"/>
          </a:endParaRPr>
        </a:p>
      </dgm:t>
    </dgm:pt>
    <dgm:pt modelId="{8DE9AA43-33B0-4A45-B61C-CE972452072F}" type="parTrans" cxnId="{AA8F1BCA-63BB-4AB9-BE4F-2BF3083C8AEA}">
      <dgm:prSet/>
      <dgm:spPr/>
      <dgm:t>
        <a:bodyPr/>
        <a:lstStyle/>
        <a:p>
          <a:endParaRPr lang="it-IT"/>
        </a:p>
      </dgm:t>
    </dgm:pt>
    <dgm:pt modelId="{BB202F1B-EDED-45F5-8080-FE563C7B99F7}" type="sibTrans" cxnId="{AA8F1BCA-63BB-4AB9-BE4F-2BF3083C8AEA}">
      <dgm:prSet/>
      <dgm:spPr/>
      <dgm:t>
        <a:bodyPr/>
        <a:lstStyle/>
        <a:p>
          <a:endParaRPr lang="it-IT"/>
        </a:p>
      </dgm:t>
    </dgm:pt>
    <dgm:pt modelId="{1F9F3EBD-385B-407D-A725-20E73FC7E35C}">
      <dgm:prSet phldrT="[Testo]" custT="1"/>
      <dgm:spPr/>
      <dgm:t>
        <a:bodyPr/>
        <a:lstStyle/>
        <a:p>
          <a:r>
            <a:rPr lang="it-IT" sz="1400" dirty="0">
              <a:latin typeface="Comic Sans MS" panose="030F0702030302020204" pitchFamily="66" charset="0"/>
            </a:rPr>
            <a:t>la situazione patrimoniale  economica e finanziaria deve essere coerente con dati </a:t>
          </a:r>
          <a:r>
            <a:rPr lang="it-IT" sz="1400" dirty="0" err="1">
              <a:latin typeface="Comic Sans MS" panose="030F0702030302020204" pitchFamily="66" charset="0"/>
            </a:rPr>
            <a:t>inps</a:t>
          </a:r>
          <a:r>
            <a:rPr lang="it-IT" sz="1400" dirty="0">
              <a:latin typeface="Comic Sans MS" panose="030F0702030302020204" pitchFamily="66" charset="0"/>
            </a:rPr>
            <a:t>, cassetto fiscale, centrale rischi, iva, imposte sui redditi e ogni altra documentazione disponibile </a:t>
          </a:r>
          <a:endParaRPr lang="it-IT" sz="1600" dirty="0">
            <a:latin typeface="Comic Sans MS" panose="030F0702030302020204" pitchFamily="66" charset="0"/>
          </a:endParaRPr>
        </a:p>
      </dgm:t>
    </dgm:pt>
    <dgm:pt modelId="{546E33D7-F1DF-4A15-92E7-49CEA70CD6C7}" type="parTrans" cxnId="{54D911A6-534F-456D-8F14-7BFB56F0CDB9}">
      <dgm:prSet/>
      <dgm:spPr/>
      <dgm:t>
        <a:bodyPr/>
        <a:lstStyle/>
        <a:p>
          <a:endParaRPr lang="it-IT"/>
        </a:p>
      </dgm:t>
    </dgm:pt>
    <dgm:pt modelId="{6D93AE97-770B-4A3C-9519-ED842A774DBB}" type="sibTrans" cxnId="{54D911A6-534F-456D-8F14-7BFB56F0CDB9}">
      <dgm:prSet/>
      <dgm:spPr/>
      <dgm:t>
        <a:bodyPr/>
        <a:lstStyle/>
        <a:p>
          <a:endParaRPr lang="it-IT"/>
        </a:p>
      </dgm:t>
    </dgm:pt>
    <dgm:pt modelId="{A1E6947E-B2CA-44F3-84C5-34F67BF1F92A}">
      <dgm:prSet phldrT="[Testo]" custT="1"/>
      <dgm:spPr/>
      <dgm:t>
        <a:bodyPr/>
        <a:lstStyle/>
        <a:p>
          <a:r>
            <a:rPr lang="it-IT" sz="1200" dirty="0">
              <a:latin typeface="Comic Sans MS" panose="030F0702030302020204" pitchFamily="66" charset="0"/>
            </a:rPr>
            <a:t>se non diversamente possibile, il test pratico può essere effettuato su dati desunti dalla dichiarazione dei redditi e iva. E’ possibile utilizzare il margine operativo lordo degli investimenti e la stima dell'imposta il debito potrò essere fatta sulla base delle informazioni disponibili </a:t>
          </a:r>
          <a:endParaRPr lang="it-IT" sz="1200" dirty="0"/>
        </a:p>
      </dgm:t>
    </dgm:pt>
    <dgm:pt modelId="{31604757-0CAB-4BF3-8E39-D2728B19545A}" type="parTrans" cxnId="{41DB09AB-F24A-4BA8-8E15-0F8897FD6017}">
      <dgm:prSet/>
      <dgm:spPr/>
      <dgm:t>
        <a:bodyPr/>
        <a:lstStyle/>
        <a:p>
          <a:endParaRPr lang="it-IT"/>
        </a:p>
      </dgm:t>
    </dgm:pt>
    <dgm:pt modelId="{3497FFF0-53A1-48B8-BE8F-1E860F4FDA8D}" type="sibTrans" cxnId="{41DB09AB-F24A-4BA8-8E15-0F8897FD6017}">
      <dgm:prSet/>
      <dgm:spPr/>
      <dgm:t>
        <a:bodyPr/>
        <a:lstStyle/>
        <a:p>
          <a:endParaRPr lang="it-IT"/>
        </a:p>
      </dgm:t>
    </dgm:pt>
    <dgm:pt modelId="{3955F46B-35D6-4D63-A690-9315DA02D4E2}">
      <dgm:prSet phldrT="[Testo]" custT="1"/>
      <dgm:spPr>
        <a:solidFill>
          <a:srgbClr val="ED7D31">
            <a:lumMod val="40000"/>
            <a:lumOff val="60000"/>
          </a:srgbClr>
        </a:solidFill>
        <a:ln w="12700" cap="flat" cmpd="sng" algn="ctr">
          <a:solidFill>
            <a:srgbClr val="4472C4">
              <a:hueOff val="0"/>
              <a:satOff val="0"/>
              <a:lumOff val="0"/>
              <a:alphaOff val="0"/>
            </a:srgbClr>
          </a:solidFill>
          <a:prstDash val="solid"/>
          <a:miter lim="800000"/>
        </a:ln>
        <a:effectLst/>
      </dgm:spPr>
      <dgm:t>
        <a:bodyPr spcFirstLastPara="0" vert="horz" wrap="square" lIns="17780" tIns="17780" rIns="17780" bIns="17780" numCol="1" spcCol="1270" anchor="ctr" anchorCtr="0"/>
        <a:lstStyle/>
        <a:p>
          <a:endParaRPr lang="it-IT" sz="2800" kern="1200" dirty="0">
            <a:solidFill>
              <a:prstClr val="white"/>
            </a:solidFill>
            <a:latin typeface="Calibri"/>
            <a:ea typeface="+mn-ea"/>
            <a:cs typeface="+mn-cs"/>
          </a:endParaRPr>
        </a:p>
      </dgm:t>
    </dgm:pt>
    <dgm:pt modelId="{1F9506C4-CFDE-4BE6-837C-056174078F1D}" type="sibTrans" cxnId="{39CD83E7-4CE8-4A1C-97D5-E288B707A1EA}">
      <dgm:prSet/>
      <dgm:spPr/>
      <dgm:t>
        <a:bodyPr/>
        <a:lstStyle/>
        <a:p>
          <a:endParaRPr lang="it-IT"/>
        </a:p>
      </dgm:t>
    </dgm:pt>
    <dgm:pt modelId="{9FE9C163-9CC6-460C-BCEB-D6FA927A44E4}" type="parTrans" cxnId="{39CD83E7-4CE8-4A1C-97D5-E288B707A1EA}">
      <dgm:prSet/>
      <dgm:spPr/>
      <dgm:t>
        <a:bodyPr/>
        <a:lstStyle/>
        <a:p>
          <a:endParaRPr lang="it-IT"/>
        </a:p>
      </dgm:t>
    </dgm:pt>
    <dgm:pt modelId="{7652C86C-FB32-4067-90D0-BFA766ACD08A}" type="pres">
      <dgm:prSet presAssocID="{E3358C4F-96CF-4225-91EB-FB945FD5D643}" presName="linearFlow" presStyleCnt="0">
        <dgm:presLayoutVars>
          <dgm:dir/>
          <dgm:animLvl val="lvl"/>
          <dgm:resizeHandles val="exact"/>
        </dgm:presLayoutVars>
      </dgm:prSet>
      <dgm:spPr/>
    </dgm:pt>
    <dgm:pt modelId="{D1AACBBB-3B58-40D2-89A1-E7F86A3B4CA1}" type="pres">
      <dgm:prSet presAssocID="{415160D2-B309-4AEC-B677-344DF3A45A90}" presName="composite" presStyleCnt="0"/>
      <dgm:spPr/>
    </dgm:pt>
    <dgm:pt modelId="{8E5BAE17-902B-4AB9-B022-CFD26A2A6BAB}" type="pres">
      <dgm:prSet presAssocID="{415160D2-B309-4AEC-B677-344DF3A45A90}" presName="parentText" presStyleLbl="alignNode1" presStyleIdx="0" presStyleCnt="3" custLinFactNeighborY="-213">
        <dgm:presLayoutVars>
          <dgm:chMax val="1"/>
          <dgm:bulletEnabled val="1"/>
        </dgm:presLayoutVars>
      </dgm:prSet>
      <dgm:spPr/>
    </dgm:pt>
    <dgm:pt modelId="{89E35E2A-77C5-46F9-9E13-BE5C3EF2A497}" type="pres">
      <dgm:prSet presAssocID="{415160D2-B309-4AEC-B677-344DF3A45A90}" presName="descendantText" presStyleLbl="alignAcc1" presStyleIdx="0" presStyleCnt="3" custLinFactNeighborX="22798" custLinFactNeighborY="-328">
        <dgm:presLayoutVars>
          <dgm:bulletEnabled val="1"/>
        </dgm:presLayoutVars>
      </dgm:prSet>
      <dgm:spPr/>
    </dgm:pt>
    <dgm:pt modelId="{720E9B39-3840-418A-926A-9554FC9C5DA8}" type="pres">
      <dgm:prSet presAssocID="{11735491-7DB9-49E8-B3A6-D239024D79C3}" presName="sp" presStyleCnt="0"/>
      <dgm:spPr/>
    </dgm:pt>
    <dgm:pt modelId="{5F81ADB3-400C-4696-BED1-9EFE9B79C31F}" type="pres">
      <dgm:prSet presAssocID="{7FC10615-2A5F-4E43-9545-AB0C4516C2C5}" presName="composite" presStyleCnt="0"/>
      <dgm:spPr/>
    </dgm:pt>
    <dgm:pt modelId="{5B98645B-0E75-4597-92FB-DDAE1EE3452B}" type="pres">
      <dgm:prSet presAssocID="{7FC10615-2A5F-4E43-9545-AB0C4516C2C5}" presName="parentText" presStyleLbl="alignNode1" presStyleIdx="1" presStyleCnt="3">
        <dgm:presLayoutVars>
          <dgm:chMax val="1"/>
          <dgm:bulletEnabled val="1"/>
        </dgm:presLayoutVars>
      </dgm:prSet>
      <dgm:spPr>
        <a:xfrm rot="5400000">
          <a:off x="-222646" y="1512490"/>
          <a:ext cx="1484312" cy="1039018"/>
        </a:xfrm>
        <a:prstGeom prst="chevron">
          <a:avLst/>
        </a:prstGeom>
      </dgm:spPr>
    </dgm:pt>
    <dgm:pt modelId="{308B8A74-36A5-4EDE-9269-30DF4E685833}" type="pres">
      <dgm:prSet presAssocID="{7FC10615-2A5F-4E43-9545-AB0C4516C2C5}" presName="descendantText" presStyleLbl="alignAcc1" presStyleIdx="1" presStyleCnt="3">
        <dgm:presLayoutVars>
          <dgm:bulletEnabled val="1"/>
        </dgm:presLayoutVars>
      </dgm:prSet>
      <dgm:spPr/>
    </dgm:pt>
    <dgm:pt modelId="{C6A1C82A-7932-42EE-AC4A-BBACD793B66C}" type="pres">
      <dgm:prSet presAssocID="{BB202F1B-EDED-45F5-8080-FE563C7B99F7}" presName="sp" presStyleCnt="0"/>
      <dgm:spPr/>
    </dgm:pt>
    <dgm:pt modelId="{FAE6BD90-B1CB-4187-BA01-686EA035B431}" type="pres">
      <dgm:prSet presAssocID="{3955F46B-35D6-4D63-A690-9315DA02D4E2}" presName="composite" presStyleCnt="0"/>
      <dgm:spPr/>
    </dgm:pt>
    <dgm:pt modelId="{970D7EF5-165B-45DE-9755-8C5027F0770B}" type="pres">
      <dgm:prSet presAssocID="{3955F46B-35D6-4D63-A690-9315DA02D4E2}" presName="parentText" presStyleLbl="alignNode1" presStyleIdx="2" presStyleCnt="3">
        <dgm:presLayoutVars>
          <dgm:chMax val="1"/>
          <dgm:bulletEnabled val="1"/>
        </dgm:presLayoutVars>
      </dgm:prSet>
      <dgm:spPr>
        <a:xfrm rot="5400000">
          <a:off x="-222646" y="2801154"/>
          <a:ext cx="1484312" cy="1039018"/>
        </a:xfrm>
        <a:prstGeom prst="chevron">
          <a:avLst/>
        </a:prstGeom>
      </dgm:spPr>
    </dgm:pt>
    <dgm:pt modelId="{3947AA51-C55F-422C-A6DB-495B857FFA60}" type="pres">
      <dgm:prSet presAssocID="{3955F46B-35D6-4D63-A690-9315DA02D4E2}" presName="descendantText" presStyleLbl="alignAcc1" presStyleIdx="2" presStyleCnt="3">
        <dgm:presLayoutVars>
          <dgm:bulletEnabled val="1"/>
        </dgm:presLayoutVars>
      </dgm:prSet>
      <dgm:spPr/>
    </dgm:pt>
  </dgm:ptLst>
  <dgm:cxnLst>
    <dgm:cxn modelId="{A512F41E-4101-4D5E-8845-2D57D886C340}" srcId="{415160D2-B309-4AEC-B677-344DF3A45A90}" destId="{6A8F6EA0-7C96-47DF-8FF4-D49A4C1825DD}" srcOrd="0" destOrd="0" parTransId="{A2536FF7-4F6B-41A3-835B-B5A49DCDEB6A}" sibTransId="{CE28DFD9-79D8-4A9A-B45F-1E661E972C35}"/>
    <dgm:cxn modelId="{CE440456-687A-4486-802D-EC5B70BC14CD}" type="presOf" srcId="{1F9F3EBD-385B-407D-A725-20E73FC7E35C}" destId="{308B8A74-36A5-4EDE-9269-30DF4E685833}" srcOrd="0" destOrd="0" presId="urn:microsoft.com/office/officeart/2005/8/layout/chevron2"/>
    <dgm:cxn modelId="{2212357E-CE06-42AD-BFD5-FB623101355C}" type="presOf" srcId="{3955F46B-35D6-4D63-A690-9315DA02D4E2}" destId="{970D7EF5-165B-45DE-9755-8C5027F0770B}" srcOrd="0" destOrd="0" presId="urn:microsoft.com/office/officeart/2005/8/layout/chevron2"/>
    <dgm:cxn modelId="{35518189-09B4-4EA6-9EE2-EB8539C0D842}" type="presOf" srcId="{E3358C4F-96CF-4225-91EB-FB945FD5D643}" destId="{7652C86C-FB32-4067-90D0-BFA766ACD08A}" srcOrd="0" destOrd="0" presId="urn:microsoft.com/office/officeart/2005/8/layout/chevron2"/>
    <dgm:cxn modelId="{54D911A6-534F-456D-8F14-7BFB56F0CDB9}" srcId="{7FC10615-2A5F-4E43-9545-AB0C4516C2C5}" destId="{1F9F3EBD-385B-407D-A725-20E73FC7E35C}" srcOrd="0" destOrd="0" parTransId="{546E33D7-F1DF-4A15-92E7-49CEA70CD6C7}" sibTransId="{6D93AE97-770B-4A3C-9519-ED842A774DBB}"/>
    <dgm:cxn modelId="{41DB09AB-F24A-4BA8-8E15-0F8897FD6017}" srcId="{3955F46B-35D6-4D63-A690-9315DA02D4E2}" destId="{A1E6947E-B2CA-44F3-84C5-34F67BF1F92A}" srcOrd="0" destOrd="0" parTransId="{31604757-0CAB-4BF3-8E39-D2728B19545A}" sibTransId="{3497FFF0-53A1-48B8-BE8F-1E860F4FDA8D}"/>
    <dgm:cxn modelId="{AA8F1BCA-63BB-4AB9-BE4F-2BF3083C8AEA}" srcId="{E3358C4F-96CF-4225-91EB-FB945FD5D643}" destId="{7FC10615-2A5F-4E43-9545-AB0C4516C2C5}" srcOrd="1" destOrd="0" parTransId="{8DE9AA43-33B0-4A45-B61C-CE972452072F}" sibTransId="{BB202F1B-EDED-45F5-8080-FE563C7B99F7}"/>
    <dgm:cxn modelId="{9D8651DB-F2C3-49AB-AEE7-123D4C0A6BEE}" type="presOf" srcId="{415160D2-B309-4AEC-B677-344DF3A45A90}" destId="{8E5BAE17-902B-4AB9-B022-CFD26A2A6BAB}" srcOrd="0" destOrd="0" presId="urn:microsoft.com/office/officeart/2005/8/layout/chevron2"/>
    <dgm:cxn modelId="{BB9F60E0-FBFE-4D33-9128-B8E5F5A1FE5F}" type="presOf" srcId="{A1E6947E-B2CA-44F3-84C5-34F67BF1F92A}" destId="{3947AA51-C55F-422C-A6DB-495B857FFA60}" srcOrd="0" destOrd="0" presId="urn:microsoft.com/office/officeart/2005/8/layout/chevron2"/>
    <dgm:cxn modelId="{768661E1-BA16-4937-A8BE-738D3B108EA4}" type="presOf" srcId="{7FC10615-2A5F-4E43-9545-AB0C4516C2C5}" destId="{5B98645B-0E75-4597-92FB-DDAE1EE3452B}" srcOrd="0" destOrd="0" presId="urn:microsoft.com/office/officeart/2005/8/layout/chevron2"/>
    <dgm:cxn modelId="{39CD83E7-4CE8-4A1C-97D5-E288B707A1EA}" srcId="{E3358C4F-96CF-4225-91EB-FB945FD5D643}" destId="{3955F46B-35D6-4D63-A690-9315DA02D4E2}" srcOrd="2" destOrd="0" parTransId="{9FE9C163-9CC6-460C-BCEB-D6FA927A44E4}" sibTransId="{1F9506C4-CFDE-4BE6-837C-056174078F1D}"/>
    <dgm:cxn modelId="{DA6693E7-915C-4E62-8FBC-3E53C7FD332A}" type="presOf" srcId="{6A8F6EA0-7C96-47DF-8FF4-D49A4C1825DD}" destId="{89E35E2A-77C5-46F9-9E13-BE5C3EF2A497}" srcOrd="0" destOrd="0" presId="urn:microsoft.com/office/officeart/2005/8/layout/chevron2"/>
    <dgm:cxn modelId="{9B7AD0F7-D864-4CBA-8087-BA67CEB49BCC}" srcId="{E3358C4F-96CF-4225-91EB-FB945FD5D643}" destId="{415160D2-B309-4AEC-B677-344DF3A45A90}" srcOrd="0" destOrd="0" parTransId="{39DF8AD8-862B-4A7D-AF46-9ACD43AF3477}" sibTransId="{11735491-7DB9-49E8-B3A6-D239024D79C3}"/>
    <dgm:cxn modelId="{2E63D13C-C394-4082-B260-377DC23CB2B0}" type="presParOf" srcId="{7652C86C-FB32-4067-90D0-BFA766ACD08A}" destId="{D1AACBBB-3B58-40D2-89A1-E7F86A3B4CA1}" srcOrd="0" destOrd="0" presId="urn:microsoft.com/office/officeart/2005/8/layout/chevron2"/>
    <dgm:cxn modelId="{825FAED0-92E5-4FBA-920D-403326E4EBF4}" type="presParOf" srcId="{D1AACBBB-3B58-40D2-89A1-E7F86A3B4CA1}" destId="{8E5BAE17-902B-4AB9-B022-CFD26A2A6BAB}" srcOrd="0" destOrd="0" presId="urn:microsoft.com/office/officeart/2005/8/layout/chevron2"/>
    <dgm:cxn modelId="{FDEC8A7F-4EC9-448D-B5C7-BA8849EF37BE}" type="presParOf" srcId="{D1AACBBB-3B58-40D2-89A1-E7F86A3B4CA1}" destId="{89E35E2A-77C5-46F9-9E13-BE5C3EF2A497}" srcOrd="1" destOrd="0" presId="urn:microsoft.com/office/officeart/2005/8/layout/chevron2"/>
    <dgm:cxn modelId="{1B1E817E-221E-4576-A542-08B2DBF2DABF}" type="presParOf" srcId="{7652C86C-FB32-4067-90D0-BFA766ACD08A}" destId="{720E9B39-3840-418A-926A-9554FC9C5DA8}" srcOrd="1" destOrd="0" presId="urn:microsoft.com/office/officeart/2005/8/layout/chevron2"/>
    <dgm:cxn modelId="{4E368E8E-1DA6-4DC6-8742-34FFCD1F1C3A}" type="presParOf" srcId="{7652C86C-FB32-4067-90D0-BFA766ACD08A}" destId="{5F81ADB3-400C-4696-BED1-9EFE9B79C31F}" srcOrd="2" destOrd="0" presId="urn:microsoft.com/office/officeart/2005/8/layout/chevron2"/>
    <dgm:cxn modelId="{161290B5-D1AE-4ED8-B1CB-B15384D4C5F6}" type="presParOf" srcId="{5F81ADB3-400C-4696-BED1-9EFE9B79C31F}" destId="{5B98645B-0E75-4597-92FB-DDAE1EE3452B}" srcOrd="0" destOrd="0" presId="urn:microsoft.com/office/officeart/2005/8/layout/chevron2"/>
    <dgm:cxn modelId="{470586F9-DC7E-4BA5-A753-1631EC481B77}" type="presParOf" srcId="{5F81ADB3-400C-4696-BED1-9EFE9B79C31F}" destId="{308B8A74-36A5-4EDE-9269-30DF4E685833}" srcOrd="1" destOrd="0" presId="urn:microsoft.com/office/officeart/2005/8/layout/chevron2"/>
    <dgm:cxn modelId="{ADB60D34-6382-460D-AEC6-07059E01B03A}" type="presParOf" srcId="{7652C86C-FB32-4067-90D0-BFA766ACD08A}" destId="{C6A1C82A-7932-42EE-AC4A-BBACD793B66C}" srcOrd="3" destOrd="0" presId="urn:microsoft.com/office/officeart/2005/8/layout/chevron2"/>
    <dgm:cxn modelId="{9A8AAB5B-7E74-4098-A342-A23D5F818409}" type="presParOf" srcId="{7652C86C-FB32-4067-90D0-BFA766ACD08A}" destId="{FAE6BD90-B1CB-4187-BA01-686EA035B431}" srcOrd="4" destOrd="0" presId="urn:microsoft.com/office/officeart/2005/8/layout/chevron2"/>
    <dgm:cxn modelId="{728FC8EB-6F02-4E71-8FCD-6EEA983E0478}" type="presParOf" srcId="{FAE6BD90-B1CB-4187-BA01-686EA035B431}" destId="{970D7EF5-165B-45DE-9755-8C5027F0770B}" srcOrd="0" destOrd="0" presId="urn:microsoft.com/office/officeart/2005/8/layout/chevron2"/>
    <dgm:cxn modelId="{EF9C891A-F301-4B63-8821-3F629432486D}" type="presParOf" srcId="{FAE6BD90-B1CB-4187-BA01-686EA035B431}" destId="{3947AA51-C55F-422C-A6DB-495B857FFA6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0AC89-2D85-44B3-9B01-51CEB46C0B89}">
      <dsp:nvSpPr>
        <dsp:cNvPr id="0" name=""/>
        <dsp:cNvSpPr/>
      </dsp:nvSpPr>
      <dsp:spPr>
        <a:xfrm rot="5400000">
          <a:off x="-177948" y="187962"/>
          <a:ext cx="1186320" cy="8304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i</a:t>
          </a:r>
        </a:p>
      </dsp:txBody>
      <dsp:txXfrm rot="-5400000">
        <a:off x="0" y="425226"/>
        <a:ext cx="830424" cy="355896"/>
      </dsp:txXfrm>
    </dsp:sp>
    <dsp:sp modelId="{D208CF62-16BE-43FA-A7A3-E287969CF995}">
      <dsp:nvSpPr>
        <dsp:cNvPr id="0" name=""/>
        <dsp:cNvSpPr/>
      </dsp:nvSpPr>
      <dsp:spPr>
        <a:xfrm rot="5400000">
          <a:off x="3077658" y="-2238113"/>
          <a:ext cx="771108" cy="52655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latin typeface="+mj-lt"/>
            </a:rPr>
            <a:t>Se i finanziamenti prededucibili siano funzionali al ciclo degli approvvigionamenti </a:t>
          </a:r>
        </a:p>
      </dsp:txBody>
      <dsp:txXfrm rot="-5400000">
        <a:off x="830425" y="46762"/>
        <a:ext cx="5227933" cy="695824"/>
      </dsp:txXfrm>
    </dsp:sp>
    <dsp:sp modelId="{C71784D1-FC53-4F3A-AE9C-C7F2A407F748}">
      <dsp:nvSpPr>
        <dsp:cNvPr id="0" name=""/>
        <dsp:cNvSpPr/>
      </dsp:nvSpPr>
      <dsp:spPr>
        <a:xfrm rot="5400000">
          <a:off x="-177948" y="1256537"/>
          <a:ext cx="1186320" cy="8304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ii</a:t>
          </a:r>
        </a:p>
      </dsp:txBody>
      <dsp:txXfrm rot="-5400000">
        <a:off x="0" y="1493801"/>
        <a:ext cx="830424" cy="355896"/>
      </dsp:txXfrm>
    </dsp:sp>
    <dsp:sp modelId="{08353A96-52FE-4630-B99A-CD2B5CA2ACC6}">
      <dsp:nvSpPr>
        <dsp:cNvPr id="0" name=""/>
        <dsp:cNvSpPr/>
      </dsp:nvSpPr>
      <dsp:spPr>
        <a:xfrm rot="5400000">
          <a:off x="2974680" y="-1121429"/>
          <a:ext cx="977063" cy="52655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it-IT" sz="1400" kern="1200" dirty="0"/>
            <a:t>se occorrono per ristabilire la regolarità del pagamento delle imposte e quella del documento unico di regolarità contributiva al fine di evitare la sospensione del titolo abilitativo o l’impedimento alla partecipazione di gare e la stipula dei relativi contratti </a:t>
          </a:r>
        </a:p>
      </dsp:txBody>
      <dsp:txXfrm rot="-5400000">
        <a:off x="830424" y="1070523"/>
        <a:ext cx="5217879" cy="881671"/>
      </dsp:txXfrm>
    </dsp:sp>
    <dsp:sp modelId="{54A91D43-532F-45CD-B7C6-6CD575ACBEAE}">
      <dsp:nvSpPr>
        <dsp:cNvPr id="0" name=""/>
        <dsp:cNvSpPr/>
      </dsp:nvSpPr>
      <dsp:spPr>
        <a:xfrm rot="5400000">
          <a:off x="-177948" y="2644201"/>
          <a:ext cx="1186320" cy="8304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iii</a:t>
          </a:r>
        </a:p>
      </dsp:txBody>
      <dsp:txXfrm rot="-5400000">
        <a:off x="0" y="2881465"/>
        <a:ext cx="830424" cy="355896"/>
      </dsp:txXfrm>
    </dsp:sp>
    <dsp:sp modelId="{B78CC675-48A4-4A61-9345-D21455706FAD}">
      <dsp:nvSpPr>
        <dsp:cNvPr id="0" name=""/>
        <dsp:cNvSpPr/>
      </dsp:nvSpPr>
      <dsp:spPr>
        <a:xfrm rot="5400000">
          <a:off x="2750021" y="219019"/>
          <a:ext cx="1426380" cy="52655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della necessità che il finanziamento prededucibile non pregiudichi la migliore soddisfazione dai creditori e in particolare: del fatto che ci si attende un margine operativo lordo positivo, al netto degli elementi straordinari, nel corso della composizione negoziata oppure - se negativo - che esso sia compensato dai vantaggi derivanti ai creditori nel corso della composizione negoziata dalla continuità aziendale. </a:t>
          </a:r>
        </a:p>
      </dsp:txBody>
      <dsp:txXfrm rot="-5400000">
        <a:off x="830424" y="2208246"/>
        <a:ext cx="5195945" cy="128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0955-6762-44BB-A044-11B3ADBAFF4F}">
      <dsp:nvSpPr>
        <dsp:cNvPr id="0" name=""/>
        <dsp:cNvSpPr/>
      </dsp:nvSpPr>
      <dsp:spPr>
        <a:xfrm rot="5400000">
          <a:off x="3989949" y="-1571808"/>
          <a:ext cx="780936" cy="41227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individuare il perimetro dell'azienda o di rami di essa ritenuto idoneo al miglior realizzo </a:t>
          </a:r>
        </a:p>
      </dsp:txBody>
      <dsp:txXfrm rot="-5400000">
        <a:off x="2319044" y="137219"/>
        <a:ext cx="4084624" cy="704692"/>
      </dsp:txXfrm>
    </dsp:sp>
    <dsp:sp modelId="{B7128F2E-9CE7-4527-8F1C-B697299F0B45}">
      <dsp:nvSpPr>
        <dsp:cNvPr id="0" name=""/>
        <dsp:cNvSpPr/>
      </dsp:nvSpPr>
      <dsp:spPr>
        <a:xfrm>
          <a:off x="0" y="1479"/>
          <a:ext cx="2319044" cy="976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it-IT" sz="3500" kern="1200" dirty="0"/>
            <a:t>Perimetro </a:t>
          </a:r>
        </a:p>
      </dsp:txBody>
      <dsp:txXfrm>
        <a:off x="47653" y="49132"/>
        <a:ext cx="2223738" cy="880864"/>
      </dsp:txXfrm>
    </dsp:sp>
    <dsp:sp modelId="{3FD28062-BC3D-4658-B7EA-CB603B0D89E9}">
      <dsp:nvSpPr>
        <dsp:cNvPr id="0" name=""/>
        <dsp:cNvSpPr/>
      </dsp:nvSpPr>
      <dsp:spPr>
        <a:xfrm rot="5400000">
          <a:off x="3897006" y="-546830"/>
          <a:ext cx="966822" cy="41227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fornire indicazioni per organizzare data room  informativa da utilizzare per la raccolta delle manifestazioni di interesse all'imprenditore </a:t>
          </a:r>
        </a:p>
        <a:p>
          <a:pPr marL="114300" lvl="1" indent="-114300" algn="l" defTabSz="622300">
            <a:lnSpc>
              <a:spcPct val="90000"/>
            </a:lnSpc>
            <a:spcBef>
              <a:spcPct val="0"/>
            </a:spcBef>
            <a:spcAft>
              <a:spcPct val="15000"/>
            </a:spcAft>
            <a:buChar char="•"/>
          </a:pPr>
          <a:r>
            <a:rPr lang="it-IT" sz="1400" kern="1200" dirty="0"/>
            <a:t>potrà essere utilizzata la piattaforma </a:t>
          </a:r>
        </a:p>
      </dsp:txBody>
      <dsp:txXfrm rot="-5400000">
        <a:off x="2319044" y="1078328"/>
        <a:ext cx="4075550" cy="872430"/>
      </dsp:txXfrm>
    </dsp:sp>
    <dsp:sp modelId="{17838813-CCBF-4552-A143-E664041396CA}">
      <dsp:nvSpPr>
        <dsp:cNvPr id="0" name=""/>
        <dsp:cNvSpPr/>
      </dsp:nvSpPr>
      <dsp:spPr>
        <a:xfrm>
          <a:off x="0" y="1026457"/>
          <a:ext cx="2319044" cy="976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it-IT" sz="3500" kern="1200" dirty="0"/>
            <a:t>Data room  </a:t>
          </a:r>
        </a:p>
      </dsp:txBody>
      <dsp:txXfrm>
        <a:off x="47653" y="1074110"/>
        <a:ext cx="2223738" cy="880864"/>
      </dsp:txXfrm>
    </dsp:sp>
    <dsp:sp modelId="{95CF2DFF-84BC-44DA-83FE-AED9B879D701}">
      <dsp:nvSpPr>
        <dsp:cNvPr id="0" name=""/>
        <dsp:cNvSpPr/>
      </dsp:nvSpPr>
      <dsp:spPr>
        <a:xfrm rot="5400000">
          <a:off x="3912890" y="478148"/>
          <a:ext cx="935054" cy="41227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dare corso a una selezione dei soggetti  potenzialmente interessati raccogliendo manifestazioni di interesse ed eventuali offerte vincolanti </a:t>
          </a:r>
        </a:p>
      </dsp:txBody>
      <dsp:txXfrm rot="-5400000">
        <a:off x="2319044" y="2117640"/>
        <a:ext cx="4077100" cy="843762"/>
      </dsp:txXfrm>
    </dsp:sp>
    <dsp:sp modelId="{F48C6882-8E87-4973-B355-EAE318AE35A3}">
      <dsp:nvSpPr>
        <dsp:cNvPr id="0" name=""/>
        <dsp:cNvSpPr/>
      </dsp:nvSpPr>
      <dsp:spPr>
        <a:xfrm>
          <a:off x="0" y="2051436"/>
          <a:ext cx="2319044" cy="9761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it-IT" sz="3500" kern="1200" dirty="0"/>
            <a:t>Selezione </a:t>
          </a:r>
        </a:p>
      </dsp:txBody>
      <dsp:txXfrm>
        <a:off x="47653" y="2099089"/>
        <a:ext cx="2223738" cy="880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B2CD-65B1-499A-A460-80076F56606A}">
      <dsp:nvSpPr>
        <dsp:cNvPr id="0" name=""/>
        <dsp:cNvSpPr/>
      </dsp:nvSpPr>
      <dsp:spPr>
        <a:xfrm>
          <a:off x="1225" y="0"/>
          <a:ext cx="1284530" cy="234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Determinato </a:t>
          </a:r>
        </a:p>
      </dsp:txBody>
      <dsp:txXfrm>
        <a:off x="1225" y="939259"/>
        <a:ext cx="1284530" cy="939259"/>
      </dsp:txXfrm>
    </dsp:sp>
    <dsp:sp modelId="{543ED1A5-27E4-4B36-B9C1-E3C7EFF85D9F}">
      <dsp:nvSpPr>
        <dsp:cNvPr id="0" name=""/>
        <dsp:cNvSpPr/>
      </dsp:nvSpPr>
      <dsp:spPr>
        <a:xfrm>
          <a:off x="252523" y="140888"/>
          <a:ext cx="781933" cy="78193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512CA-2412-4CE3-BC33-57E4E76842B4}">
      <dsp:nvSpPr>
        <dsp:cNvPr id="0" name=""/>
        <dsp:cNvSpPr/>
      </dsp:nvSpPr>
      <dsp:spPr>
        <a:xfrm>
          <a:off x="1324291" y="0"/>
          <a:ext cx="1284530" cy="234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Vincolante</a:t>
          </a:r>
        </a:p>
      </dsp:txBody>
      <dsp:txXfrm>
        <a:off x="1324291" y="939259"/>
        <a:ext cx="1284530" cy="939259"/>
      </dsp:txXfrm>
    </dsp:sp>
    <dsp:sp modelId="{306B7675-4975-44C7-AA72-E43C0216C577}">
      <dsp:nvSpPr>
        <dsp:cNvPr id="0" name=""/>
        <dsp:cNvSpPr/>
      </dsp:nvSpPr>
      <dsp:spPr>
        <a:xfrm>
          <a:off x="1575589" y="140888"/>
          <a:ext cx="781933" cy="78193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23F93-5FA0-4848-A092-2740EEE57080}">
      <dsp:nvSpPr>
        <dsp:cNvPr id="0" name=""/>
        <dsp:cNvSpPr/>
      </dsp:nvSpPr>
      <dsp:spPr>
        <a:xfrm>
          <a:off x="2647357" y="0"/>
          <a:ext cx="1284530" cy="234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Sottoscritto </a:t>
          </a:r>
        </a:p>
      </dsp:txBody>
      <dsp:txXfrm>
        <a:off x="2647357" y="939259"/>
        <a:ext cx="1284530" cy="939259"/>
      </dsp:txXfrm>
    </dsp:sp>
    <dsp:sp modelId="{53AB799C-C307-45CC-A501-0B056C28E2BB}">
      <dsp:nvSpPr>
        <dsp:cNvPr id="0" name=""/>
        <dsp:cNvSpPr/>
      </dsp:nvSpPr>
      <dsp:spPr>
        <a:xfrm>
          <a:off x="2898655" y="140888"/>
          <a:ext cx="781933" cy="78193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50E23-A57A-401D-9640-22092B6800AA}">
      <dsp:nvSpPr>
        <dsp:cNvPr id="0" name=""/>
        <dsp:cNvSpPr/>
      </dsp:nvSpPr>
      <dsp:spPr>
        <a:xfrm>
          <a:off x="3970423" y="0"/>
          <a:ext cx="1284530" cy="234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Garantito  </a:t>
          </a:r>
        </a:p>
      </dsp:txBody>
      <dsp:txXfrm>
        <a:off x="3970423" y="939259"/>
        <a:ext cx="1284530" cy="939259"/>
      </dsp:txXfrm>
    </dsp:sp>
    <dsp:sp modelId="{3988EA04-75C6-41F4-846B-0DE8F324662C}">
      <dsp:nvSpPr>
        <dsp:cNvPr id="0" name=""/>
        <dsp:cNvSpPr/>
      </dsp:nvSpPr>
      <dsp:spPr>
        <a:xfrm>
          <a:off x="4221721" y="140888"/>
          <a:ext cx="781933" cy="78193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D2008-9A39-484F-AC9C-C951F5538E7C}">
      <dsp:nvSpPr>
        <dsp:cNvPr id="0" name=""/>
        <dsp:cNvSpPr/>
      </dsp:nvSpPr>
      <dsp:spPr>
        <a:xfrm>
          <a:off x="210247" y="1878519"/>
          <a:ext cx="4835684" cy="35222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6129-0A2A-41DC-BFE8-B53448FEE54B}">
      <dsp:nvSpPr>
        <dsp:cNvPr id="0" name=""/>
        <dsp:cNvSpPr/>
      </dsp:nvSpPr>
      <dsp:spPr>
        <a:xfrm>
          <a:off x="0" y="158971"/>
          <a:ext cx="6096000" cy="77370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 relazione dell'esperto ed il suo contenuto </a:t>
          </a:r>
        </a:p>
        <a:p>
          <a:pPr marL="0" lvl="0" indent="0" algn="ctr" defTabSz="1066800">
            <a:lnSpc>
              <a:spcPct val="90000"/>
            </a:lnSpc>
            <a:spcBef>
              <a:spcPct val="0"/>
            </a:spcBef>
            <a:spcAft>
              <a:spcPct val="35000"/>
            </a:spcAft>
            <a:buNone/>
          </a:pPr>
          <a:r>
            <a:rPr lang="it-IT" sz="1200" kern="1200" dirty="0"/>
            <a:t>(art. 5, c. 8) </a:t>
          </a:r>
        </a:p>
      </dsp:txBody>
      <dsp:txXfrm>
        <a:off x="0" y="158971"/>
        <a:ext cx="6096000" cy="773704"/>
      </dsp:txXfrm>
    </dsp:sp>
    <dsp:sp modelId="{2C82D594-807B-4B38-91CD-5BF8A565351B}">
      <dsp:nvSpPr>
        <dsp:cNvPr id="0" name=""/>
        <dsp:cNvSpPr/>
      </dsp:nvSpPr>
      <dsp:spPr>
        <a:xfrm>
          <a:off x="2976" y="1107826"/>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 descrizione dell'attività svolta con relative allegazioni </a:t>
          </a:r>
        </a:p>
      </dsp:txBody>
      <dsp:txXfrm>
        <a:off x="2976" y="1107826"/>
        <a:ext cx="2030015" cy="2560320"/>
      </dsp:txXfrm>
    </dsp:sp>
    <dsp:sp modelId="{CF6556C1-03AC-4137-A50D-CB6C05B5E8D5}">
      <dsp:nvSpPr>
        <dsp:cNvPr id="0" name=""/>
        <dsp:cNvSpPr/>
      </dsp:nvSpPr>
      <dsp:spPr>
        <a:xfrm>
          <a:off x="2032992" y="1107826"/>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Se l'imprenditore si sia avvalso delle facoltà delle misure protettive </a:t>
          </a:r>
        </a:p>
      </dsp:txBody>
      <dsp:txXfrm>
        <a:off x="2032992" y="1107826"/>
        <a:ext cx="2030015" cy="2560320"/>
      </dsp:txXfrm>
    </dsp:sp>
    <dsp:sp modelId="{247FD8F0-9D00-479C-AA13-A0515BE789E7}">
      <dsp:nvSpPr>
        <dsp:cNvPr id="0" name=""/>
        <dsp:cNvSpPr/>
      </dsp:nvSpPr>
      <dsp:spPr>
        <a:xfrm>
          <a:off x="4063007" y="1107826"/>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Il deposito del ricorso relativo al procedimento delle misure protettive cautelari </a:t>
          </a:r>
        </a:p>
      </dsp:txBody>
      <dsp:txXfrm>
        <a:off x="4063007" y="1107826"/>
        <a:ext cx="2030015" cy="2560320"/>
      </dsp:txXfrm>
    </dsp:sp>
    <dsp:sp modelId="{1F44A77F-F40B-44A3-9283-67270264AC94}">
      <dsp:nvSpPr>
        <dsp:cNvPr id="0" name=""/>
        <dsp:cNvSpPr/>
      </dsp:nvSpPr>
      <dsp:spPr>
        <a:xfrm>
          <a:off x="0" y="3668146"/>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6129-0A2A-41DC-BFE8-B53448FEE54B}">
      <dsp:nvSpPr>
        <dsp:cNvPr id="0" name=""/>
        <dsp:cNvSpPr/>
      </dsp:nvSpPr>
      <dsp:spPr>
        <a:xfrm>
          <a:off x="0" y="222366"/>
          <a:ext cx="6096000" cy="5201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 relazione dell'esperto ed il suo contenuto </a:t>
          </a:r>
        </a:p>
      </dsp:txBody>
      <dsp:txXfrm>
        <a:off x="0" y="222366"/>
        <a:ext cx="6096000" cy="520122"/>
      </dsp:txXfrm>
    </dsp:sp>
    <dsp:sp modelId="{2C82D594-807B-4B38-91CD-5BF8A565351B}">
      <dsp:nvSpPr>
        <dsp:cNvPr id="0" name=""/>
        <dsp:cNvSpPr/>
      </dsp:nvSpPr>
      <dsp:spPr>
        <a:xfrm>
          <a:off x="2976"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Le informazioni sullo stato delle eventuali misure cautelari o esecutive e sui ricorsi eventualmente pendenti per la dichiarazione di fallimento o di accertamento dello stato di insolvenza </a:t>
          </a:r>
        </a:p>
      </dsp:txBody>
      <dsp:txXfrm>
        <a:off x="2976" y="1044430"/>
        <a:ext cx="2030015" cy="2560320"/>
      </dsp:txXfrm>
    </dsp:sp>
    <dsp:sp modelId="{CF6556C1-03AC-4137-A50D-CB6C05B5E8D5}">
      <dsp:nvSpPr>
        <dsp:cNvPr id="0" name=""/>
        <dsp:cNvSpPr/>
      </dsp:nvSpPr>
      <dsp:spPr>
        <a:xfrm>
          <a:off x="2032992"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Le autorizzazioni richieste e quelle concesse </a:t>
          </a:r>
        </a:p>
      </dsp:txBody>
      <dsp:txXfrm>
        <a:off x="2032992" y="1044430"/>
        <a:ext cx="2030015" cy="2560320"/>
      </dsp:txXfrm>
    </dsp:sp>
    <dsp:sp modelId="{247FD8F0-9D00-479C-AA13-A0515BE789E7}">
      <dsp:nvSpPr>
        <dsp:cNvPr id="0" name=""/>
        <dsp:cNvSpPr/>
      </dsp:nvSpPr>
      <dsp:spPr>
        <a:xfrm>
          <a:off x="4063007"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Le considerazioni sulla perseguibilità del risanamento e sulla idoneità della soluzione individuata </a:t>
          </a:r>
        </a:p>
      </dsp:txBody>
      <dsp:txXfrm>
        <a:off x="4063007" y="1044430"/>
        <a:ext cx="2030015" cy="2560320"/>
      </dsp:txXfrm>
    </dsp:sp>
    <dsp:sp modelId="{1F44A77F-F40B-44A3-9283-67270264AC94}">
      <dsp:nvSpPr>
        <dsp:cNvPr id="0" name=""/>
        <dsp:cNvSpPr/>
      </dsp:nvSpPr>
      <dsp:spPr>
        <a:xfrm>
          <a:off x="0" y="360475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6129-0A2A-41DC-BFE8-B53448FEE54B}">
      <dsp:nvSpPr>
        <dsp:cNvPr id="0" name=""/>
        <dsp:cNvSpPr/>
      </dsp:nvSpPr>
      <dsp:spPr>
        <a:xfrm>
          <a:off x="0" y="222366"/>
          <a:ext cx="6096000" cy="5201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 relazione dell'esperto ed il suo contenuto </a:t>
          </a:r>
        </a:p>
      </dsp:txBody>
      <dsp:txXfrm>
        <a:off x="0" y="222366"/>
        <a:ext cx="6096000" cy="520122"/>
      </dsp:txXfrm>
    </dsp:sp>
    <dsp:sp modelId="{2C82D594-807B-4B38-91CD-5BF8A565351B}">
      <dsp:nvSpPr>
        <dsp:cNvPr id="0" name=""/>
        <dsp:cNvSpPr/>
      </dsp:nvSpPr>
      <dsp:spPr>
        <a:xfrm>
          <a:off x="2976"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L'esperto esprimerà nella relazione finale il proprio parere motivato circa l'idoneità dei contratti previsti dall'articolo 11 comma 1 lettera a) in merito all’idoneità ad assicurare la continuità aziendale per un periodo  </a:t>
          </a:r>
          <a:r>
            <a:rPr lang="it-IT" sz="1300" kern="1200" dirty="0">
              <a:solidFill>
                <a:schemeClr val="tx1"/>
              </a:solidFill>
            </a:rPr>
            <a:t>non inferiore a due anni </a:t>
          </a:r>
        </a:p>
      </dsp:txBody>
      <dsp:txXfrm>
        <a:off x="2976" y="1044430"/>
        <a:ext cx="2030015" cy="2560320"/>
      </dsp:txXfrm>
    </dsp:sp>
    <dsp:sp modelId="{CF6556C1-03AC-4137-A50D-CB6C05B5E8D5}">
      <dsp:nvSpPr>
        <dsp:cNvPr id="0" name=""/>
        <dsp:cNvSpPr/>
      </dsp:nvSpPr>
      <dsp:spPr>
        <a:xfrm>
          <a:off x="2032992"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Nel caso si addivenisse ad una soluzione di cui all'articolo 11 comma 1 lettera c) l'esperto terrà conto della sua idoneità al superamento dello squilibrio prima </a:t>
          </a:r>
          <a:r>
            <a:rPr lang="it-IT" sz="1300" kern="1200" dirty="0">
              <a:solidFill>
                <a:schemeClr val="tx1"/>
              </a:solidFill>
            </a:rPr>
            <a:t>di sottoscriverlo </a:t>
          </a:r>
        </a:p>
      </dsp:txBody>
      <dsp:txXfrm>
        <a:off x="2032992" y="1044430"/>
        <a:ext cx="2030015" cy="2560320"/>
      </dsp:txXfrm>
    </dsp:sp>
    <dsp:sp modelId="{247FD8F0-9D00-479C-AA13-A0515BE789E7}">
      <dsp:nvSpPr>
        <dsp:cNvPr id="0" name=""/>
        <dsp:cNvSpPr/>
      </dsp:nvSpPr>
      <dsp:spPr>
        <a:xfrm>
          <a:off x="4063007"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Se durante le trattative si è addivenuti ad un accordo di ristrutturazione, l'esperto ne dà conto nella relazione finale; negli altri casi è opportuno -</a:t>
          </a:r>
          <a:r>
            <a:rPr lang="it-IT" sz="1300" u="sng" kern="1200" dirty="0"/>
            <a:t>se autorizzato- </a:t>
          </a:r>
          <a:r>
            <a:rPr lang="it-IT" sz="1300" kern="1200" dirty="0"/>
            <a:t>di dar conto dei </a:t>
          </a:r>
          <a:r>
            <a:rPr lang="it-IT" sz="1300" kern="1200" dirty="0" err="1"/>
            <a:t>term</a:t>
          </a:r>
          <a:r>
            <a:rPr lang="it-IT" sz="1300" kern="1200" dirty="0"/>
            <a:t> </a:t>
          </a:r>
          <a:r>
            <a:rPr lang="it-IT" sz="1300" kern="1200" dirty="0" err="1"/>
            <a:t>sheet</a:t>
          </a:r>
          <a:r>
            <a:rPr lang="it-IT" sz="1300" kern="1200" dirty="0"/>
            <a:t>  sulla quale è stato manifestato il consenso per consentire al giudice ogni valutazione sulla percentuale necessaria </a:t>
          </a:r>
        </a:p>
      </dsp:txBody>
      <dsp:txXfrm>
        <a:off x="4063007" y="1044430"/>
        <a:ext cx="2030015" cy="2560320"/>
      </dsp:txXfrm>
    </dsp:sp>
    <dsp:sp modelId="{1F44A77F-F40B-44A3-9283-67270264AC94}">
      <dsp:nvSpPr>
        <dsp:cNvPr id="0" name=""/>
        <dsp:cNvSpPr/>
      </dsp:nvSpPr>
      <dsp:spPr>
        <a:xfrm>
          <a:off x="0" y="360475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6129-0A2A-41DC-BFE8-B53448FEE54B}">
      <dsp:nvSpPr>
        <dsp:cNvPr id="0" name=""/>
        <dsp:cNvSpPr/>
      </dsp:nvSpPr>
      <dsp:spPr>
        <a:xfrm>
          <a:off x="0" y="222366"/>
          <a:ext cx="6096000" cy="52012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La relazione dell'esperto ed il suo contenuto </a:t>
          </a:r>
        </a:p>
      </dsp:txBody>
      <dsp:txXfrm>
        <a:off x="0" y="222366"/>
        <a:ext cx="6096000" cy="520122"/>
      </dsp:txXfrm>
    </dsp:sp>
    <dsp:sp modelId="{2C82D594-807B-4B38-91CD-5BF8A565351B}">
      <dsp:nvSpPr>
        <dsp:cNvPr id="0" name=""/>
        <dsp:cNvSpPr/>
      </dsp:nvSpPr>
      <dsp:spPr>
        <a:xfrm>
          <a:off x="2976"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In caso di </a:t>
          </a:r>
          <a:r>
            <a:rPr lang="it-IT" sz="1700" u="sng" kern="1200" dirty="0"/>
            <a:t>mancato accordo</a:t>
          </a:r>
          <a:r>
            <a:rPr lang="it-IT" sz="1700" kern="1200" dirty="0"/>
            <a:t>, l'esperto può riportare nella relazione finale la propria opinione sulla praticabilità di una soluzione concordata della crisi.</a:t>
          </a:r>
        </a:p>
      </dsp:txBody>
      <dsp:txXfrm>
        <a:off x="2976" y="1044430"/>
        <a:ext cx="2030015" cy="2560320"/>
      </dsp:txXfrm>
    </dsp:sp>
    <dsp:sp modelId="{CF6556C1-03AC-4137-A50D-CB6C05B5E8D5}">
      <dsp:nvSpPr>
        <dsp:cNvPr id="0" name=""/>
        <dsp:cNvSpPr/>
      </dsp:nvSpPr>
      <dsp:spPr>
        <a:xfrm>
          <a:off x="2032992"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L'esperto, </a:t>
          </a:r>
          <a:r>
            <a:rPr lang="it-IT" sz="1700" u="sng" kern="1200" dirty="0"/>
            <a:t>se ha stimato l'effetto della liquidazione </a:t>
          </a:r>
          <a:r>
            <a:rPr lang="it-IT" sz="1700" kern="1200" dirty="0"/>
            <a:t>dell'intero patrimonio, lo rappresenta nella relazione finale.</a:t>
          </a:r>
        </a:p>
      </dsp:txBody>
      <dsp:txXfrm>
        <a:off x="2032992" y="1044430"/>
        <a:ext cx="2030015" cy="2560320"/>
      </dsp:txXfrm>
    </dsp:sp>
    <dsp:sp modelId="{247FD8F0-9D00-479C-AA13-A0515BE789E7}">
      <dsp:nvSpPr>
        <dsp:cNvPr id="0" name=""/>
        <dsp:cNvSpPr/>
      </dsp:nvSpPr>
      <dsp:spPr>
        <a:xfrm>
          <a:off x="4063007" y="104443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L'esperto designato quale </a:t>
          </a:r>
          <a:r>
            <a:rPr lang="it-IT" sz="1700" u="sng" kern="1200" dirty="0"/>
            <a:t>unico esperto </a:t>
          </a:r>
          <a:r>
            <a:rPr lang="it-IT" sz="1700" kern="1200" dirty="0"/>
            <a:t>di un gruppo di società potrà rendere  una relazione finale unitaria nel caso in cui lo svolgimento delle trattative sia stato congiunto.</a:t>
          </a:r>
        </a:p>
      </dsp:txBody>
      <dsp:txXfrm>
        <a:off x="4063007" y="1044430"/>
        <a:ext cx="2030015" cy="2560320"/>
      </dsp:txXfrm>
    </dsp:sp>
    <dsp:sp modelId="{1F44A77F-F40B-44A3-9283-67270264AC94}">
      <dsp:nvSpPr>
        <dsp:cNvPr id="0" name=""/>
        <dsp:cNvSpPr/>
      </dsp:nvSpPr>
      <dsp:spPr>
        <a:xfrm>
          <a:off x="0" y="360475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BAE17-902B-4AB9-B022-CFD26A2A6BAB}">
      <dsp:nvSpPr>
        <dsp:cNvPr id="0" name=""/>
        <dsp:cNvSpPr/>
      </dsp:nvSpPr>
      <dsp:spPr>
        <a:xfrm rot="5400000">
          <a:off x="-222429" y="222434"/>
          <a:ext cx="1482862" cy="1038004"/>
        </a:xfrm>
        <a:prstGeom prst="chevron">
          <a:avLst/>
        </a:prstGeom>
        <a:solidFill>
          <a:schemeClr val="accent2">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it-IT" sz="2900" kern="1200" dirty="0"/>
        </a:p>
      </dsp:txBody>
      <dsp:txXfrm rot="-5400000">
        <a:off x="0" y="519007"/>
        <a:ext cx="1038004" cy="444858"/>
      </dsp:txXfrm>
    </dsp:sp>
    <dsp:sp modelId="{89E35E2A-77C5-46F9-9E13-BE5C3EF2A497}">
      <dsp:nvSpPr>
        <dsp:cNvPr id="0" name=""/>
        <dsp:cNvSpPr/>
      </dsp:nvSpPr>
      <dsp:spPr>
        <a:xfrm rot="5400000">
          <a:off x="3085071" y="-2047065"/>
          <a:ext cx="963860" cy="50579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latin typeface="Comic Sans MS" panose="030F0702030302020204" pitchFamily="66" charset="0"/>
            </a:rPr>
            <a:t>in mancanza della piattaforma telematica, si utilizza la posta elettronica certificata </a:t>
          </a:r>
        </a:p>
      </dsp:txBody>
      <dsp:txXfrm rot="-5400000">
        <a:off x="1038004" y="47054"/>
        <a:ext cx="5010943" cy="869756"/>
      </dsp:txXfrm>
    </dsp:sp>
    <dsp:sp modelId="{5B98645B-0E75-4597-92FB-DDAE1EE3452B}">
      <dsp:nvSpPr>
        <dsp:cNvPr id="0" name=""/>
        <dsp:cNvSpPr/>
      </dsp:nvSpPr>
      <dsp:spPr>
        <a:xfrm rot="5400000">
          <a:off x="-222429" y="1512997"/>
          <a:ext cx="1482862" cy="1038004"/>
        </a:xfrm>
        <a:prstGeom prst="chevron">
          <a:avLst/>
        </a:prstGeom>
        <a:solidFill>
          <a:srgbClr val="ED7D31">
            <a:lumMod val="40000"/>
            <a:lumOff val="6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it-IT" sz="2800" kern="1200" dirty="0">
            <a:solidFill>
              <a:prstClr val="white"/>
            </a:solidFill>
            <a:latin typeface="Calibri"/>
            <a:ea typeface="+mn-ea"/>
            <a:cs typeface="+mn-cs"/>
          </a:endParaRPr>
        </a:p>
      </dsp:txBody>
      <dsp:txXfrm rot="-5400000">
        <a:off x="0" y="1809570"/>
        <a:ext cx="1038004" cy="444858"/>
      </dsp:txXfrm>
    </dsp:sp>
    <dsp:sp modelId="{308B8A74-36A5-4EDE-9269-30DF4E685833}">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latin typeface="Comic Sans MS" panose="030F0702030302020204" pitchFamily="66" charset="0"/>
            </a:rPr>
            <a:t>la situazione patrimoniale  economica e finanziaria deve essere coerente con dati </a:t>
          </a:r>
          <a:r>
            <a:rPr lang="it-IT" sz="1400" kern="1200" dirty="0" err="1">
              <a:latin typeface="Comic Sans MS" panose="030F0702030302020204" pitchFamily="66" charset="0"/>
            </a:rPr>
            <a:t>inps</a:t>
          </a:r>
          <a:r>
            <a:rPr lang="it-IT" sz="1400" kern="1200" dirty="0">
              <a:latin typeface="Comic Sans MS" panose="030F0702030302020204" pitchFamily="66" charset="0"/>
            </a:rPr>
            <a:t>, cassetto fiscale, centrale rischi, iva, imposte sui redditi e ogni altra documentazione disponibile </a:t>
          </a:r>
          <a:endParaRPr lang="it-IT" sz="1600" kern="1200" dirty="0">
            <a:latin typeface="Comic Sans MS" panose="030F0702030302020204" pitchFamily="66" charset="0"/>
          </a:endParaRPr>
        </a:p>
      </dsp:txBody>
      <dsp:txXfrm rot="-5400000">
        <a:off x="1038004" y="1337621"/>
        <a:ext cx="5010943" cy="869756"/>
      </dsp:txXfrm>
    </dsp:sp>
    <dsp:sp modelId="{970D7EF5-165B-45DE-9755-8C5027F0770B}">
      <dsp:nvSpPr>
        <dsp:cNvPr id="0" name=""/>
        <dsp:cNvSpPr/>
      </dsp:nvSpPr>
      <dsp:spPr>
        <a:xfrm rot="5400000">
          <a:off x="-222429" y="2800403"/>
          <a:ext cx="1482862" cy="1038004"/>
        </a:xfrm>
        <a:prstGeom prst="chevron">
          <a:avLst/>
        </a:prstGeom>
        <a:solidFill>
          <a:srgbClr val="ED7D31">
            <a:lumMod val="40000"/>
            <a:lumOff val="6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it-IT" sz="2800" kern="1200" dirty="0">
            <a:solidFill>
              <a:prstClr val="white"/>
            </a:solidFill>
            <a:latin typeface="Calibri"/>
            <a:ea typeface="+mn-ea"/>
            <a:cs typeface="+mn-cs"/>
          </a:endParaRPr>
        </a:p>
      </dsp:txBody>
      <dsp:txXfrm rot="-5400000">
        <a:off x="0" y="3096976"/>
        <a:ext cx="1038004" cy="444858"/>
      </dsp:txXfrm>
    </dsp:sp>
    <dsp:sp modelId="{3947AA51-C55F-422C-A6DB-495B857FFA60}">
      <dsp:nvSpPr>
        <dsp:cNvPr id="0" name=""/>
        <dsp:cNvSpPr/>
      </dsp:nvSpPr>
      <dsp:spPr>
        <a:xfrm rot="5400000">
          <a:off x="3085071" y="530906"/>
          <a:ext cx="963860" cy="50579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latin typeface="Comic Sans MS" panose="030F0702030302020204" pitchFamily="66" charset="0"/>
            </a:rPr>
            <a:t>se non diversamente possibile, il test pratico può essere effettuato su dati desunti dalla dichiarazione dei redditi e iva. E’ possibile utilizzare il margine operativo lordo degli investimenti e la stima dell'imposta il debito potrò essere fatta sulla base delle informazioni disponibili </a:t>
          </a:r>
          <a:endParaRPr lang="it-IT" sz="1200" kern="1200" dirty="0"/>
        </a:p>
      </dsp:txBody>
      <dsp:txXfrm rot="-5400000">
        <a:off x="1038004" y="2625025"/>
        <a:ext cx="5010943"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19FF3EA-2D1A-459C-AD5B-61376B0F8C49}" type="datetimeFigureOut">
              <a:rPr lang="it-IT" smtClean="0"/>
              <a:pPr/>
              <a:t>22/02/2022</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EC2572A-1396-44C0-B8B7-16213EE828F5}" type="slidenum">
              <a:rPr lang="it-IT" smtClean="0"/>
              <a:pPr/>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2T13:33:41.6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0 272,'11'-1,"0"-1,0 0,-1-1,1 0,-1 0,1-1,12-7,25-9,227-59,-254 75,1 1,0 0,0 2,0 0,44 5,-64-4,1 0,-1 1,0-1,1 1,-1-1,0 1,1 0,-1 0,0 0,0 0,0 0,0 0,0 1,0-1,0 1,0 0,0-1,-1 1,1 0,1 2,-2 0,1-1,-1 0,0 0,0 1,0-1,-1 1,1-1,-1 1,0-1,0 1,0-1,-1 6,-3 9,0 0,-2-1,0 1,-10 20,11-27,4-9,0 0,0 0,0 1,0-1,1 0,-1 1,1-1,-1 1,1 3,0-5,0 0,1 0,-1 0,1 0,-1 0,1 0,0 0,-1 0,1 0,0 0,-1-1,1 1,0 0,0-1,0 1,0 0,0-1,0 1,-1-1,1 1,1-1,-1 0,0 1,0-1,0 0,1 0,24 5,1-2,-1 0,0-2,38-3,-15 1,64 0,236-8,-262 2,0-3,86-22,129-25,-300 57,68-12,-66 11,0 0,0-1,0 1,0-1,0 0,0 0,0 0,-1 0,1 0,-1-1,0 0,1 0,3-4,-53 60,-8 12,50-60,0 1,1 0,-1 1,1-1,1 0,-1 1,1 0,0 0,-1 7,3-12,0 0,0 0,0-1,1 1,-1 0,1 0,-1 0,1 0,0-1,0 1,0 0,-1-1,2 1,-1-1,0 1,0-1,0 1,1-1,-1 0,1 0,-1 0,1 1,-1-2,1 1,0 0,-1 0,1 0,2 0,7 3,1 0,0 0,13 1,28 4,103 3,59-14,-79-1,-118 3,23 0,1-1,0-3,42-8,-40 3,-11 3,0-2,0-1,56-24,-59 18,0-1,-2-2,0-1,48-42,-68 55,1-1,0 1,1 1,-1 0,1 0,12-4,27-14,123-60,-172 83,69-27,1 3,114-24,-167 45,104-19,-108 20,1 1,0 1,0 0,-1 1,1 0,19 5,-32-6,0 0,0 0,0 0,0 1,-1-1,1 0,0 1,0-1,0 0,-1 1,1-1,0 1,-1 0,1-1,0 1,-1-1,1 1,-1 0,1 0,-1-1,1 1,-1 0,1 0,-1-1,0 1,0 0,1 0,-1 0,0 0,0 0,0-1,0 1,0 0,0 0,0 0,0 0,0 0,0 0,-1-1,1 1,0 0,-1 0,1 0,0-1,-1 1,1 0,-1 0,1-1,-1 1,0 0,1-1,-2 2,-2 3,-1 1,0-1,0-1,0 1,-9 6,-189 127,154-108,-90 38,94-47,43-20,-1 0,1 0,-1 0,1 0,0 1,0-1,0 1,0-1,0 1,0 0,-2 3,3-4,1-1,0 0,0 1,0-1,0 1,0-1,0 1,0-1,0 0,0 1,0-1,0 1,0-1,1 0,-1 1,0-1,0 1,0-1,0 0,1 1,-1-1,0 0,1 1,-1-1,0 0,0 1,1-1,-1 0,0 1,1-1,-1 0,1 0,-1 0,0 1,1-1,-1 0,1 0,-1 0,9 3,-1-1,1 0,0-1,-1 0,12 0,294 0,-196-2,-85-1,56-11,-57 8,58-4,6 9,172-5,-186 0,103-21,79-43,-185 47,-54 17,-1-2,0 0,23-12,-17 6,1 2,34-8,40-16,-105 35,1-1,0 1,-1 0,1-1,0 1,0 0,-1-1,1 1,0 0,0 0,-1 0,1 0,0 0,0 0,0 0,-1 0,1 0,0 0,0 0,-1 0,1 0,0 1,0-1,-1 0,1 1,0-1,-1 0,1 1,0-1,-1 1,2 0,-1 1,-1 0,1-1,-1 1,1 0,-1-1,0 1,1 0,-1 0,0-1,0 1,0 0,-1 0,1 2,-3 8,0 1,-8 21,4-19,-1 0,0 0,-12 15,-6 12,25-41,1 0,-1 0,0 0,1 0,0 0,-1 0,1-1,0 1,-1 0,1 0,0 0,0 0,0 0,0 0,0 0,0 0,0 0,0 0,0 0,0 0,1 0,-1 0,0 0,1 0,-1 0,1 0,0 1,0-1,1 1,-1-1,1 0,0 0,0 0,-1 0,1 0,0 0,0 0,0-1,0 1,4 0,9 1,0-1,0 0,16-2,-19 1,51-1,253-6,-226 1,132-27,-194 26,47-19,2-1,-38 14,51-23,-12 4,-69 27,-1 1,0-1,0 0,0-1,-1 0,1 0,-2 0,1-1,-1 0,10-14,-10 13,0 0,1 0,0 0,1 1,0 0,0 1,17-12,-24 18,0-1,0 0,0 1,0-1,1 0,-1 1,0-1,0 1,0 0,0 0,1-1,-1 1,0 0,0 0,1 0,-1 0,0 0,0 0,0 0,1 1,-1-1,0 0,2 2,-2-1,-1 0,1 0,0 0,-1 0,1 0,-1 0,0 0,1 0,-1 0,0 0,0 0,1 0,-1 1,0-1,0 0,0 0,0 0,-1 0,1 2,-3 8,1 0,-2-1,-7 18,5-18,-1 0,0-1,0 0,-1 0,0-1,-1 0,0 0,-13 8,-18 17,24-18,-35 22,16-13,33-23,0 0,1 0,-1 0,1 1,0-1,-1 0,1 1,0-1,0 0,0 1,0-1,0 1,0 0,0-1,0 1,1 0,-1 0,0-1,1 1,-1 3,2-3,-1-1,1 0,0 0,-1 1,1-1,0 0,0 0,0 0,0 0,0 0,0 0,0 0,0 0,0-1,0 1,1 0,-1 0,0-1,0 1,1-1,-1 0,0 1,1-1,-1 0,1 0,-1 1,3-2,33 5,-1-3,46-3,-19 1,64-7,239-46,-334 49,21-3,64 0,-47 5,-48-1,0 0,-1-1,0-1,0 0,38-20,-35 16,1 0,0 1,28-6,-50 15,0-1,0 1,0 0,0 0,0 0,0 1,0-1,0 1,0-1,-1 1,1 0,0 0,0 0,-1 1,1-1,-1 1,1-1,-1 1,1 0,-1 0,0 0,0 0,0 0,0 0,0 1,-1-1,3 6,4 6,-1 1,0 1,7 31,0-5,-12-39,-1 0,1-1,0 1,0-1,0 0,0 0,0 1,1-1,-1 0,1-1,-1 1,1 0,0-1,-1 0,1 1,0-1,0 0,0 0,0-1,0 1,0-1,0 1,0-1,0 0,6-1,5 0,1 0,-1-1,1 0,14-6,246-64,-133 37,2 7,192-13,-281 38,0-2,-1-2,0-2,0-3,97-36,-135 43,-1 0,1 2,0-1,0 2,25-1,-18 1,35-7,-38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2T13:36:48.1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1 136,'34'-8,"-10"0,0 4,1 1,-1 1,0 1,1 1,-1 1,0 2,1 0,-1 1,-1 2,25 8,20 3,-56-15,0 0,0 1,0 0,0 1,-1 1,1 0,-1 0,-1 1,14 9,-13-7,1 0,23 11,-25-15,0 1,-1 1,1 0,-1 0,16 15,-11-5,-9-10,0-1,0 0,0 0,11 8,-14-12,1 1,0-1,-1 0,1 0,0 0,0 0,-1 0,1-1,0 1,0-1,0 0,0 0,0 0,0 0,5-2,6-1,0-1,0 0,-1-2,0 1,19-12,62-45,-39 25,17-10,3 4,133-56,-197 94,1 2,0-1,0 1,0 1,1 0,-1 1,1 0,-1 1,0 0,1 1,-1 0,1 1,-1 1,0 0,0 0,0 1,-1 1,0 0,1 1,-2 0,1 0,14 12,-12-8,1-1,24 12,-29-17,0 0,0 1,0 1,0 0,-1 0,0 0,0 1,11 14,-8-7,-9-10,1 1,1 0,-1-1,1 1,0-1,0 0,0-1,0 1,1-1,-1 1,1-1,0-1,0 1,9 3,-8-4,132 43,-115-36,0 1,-1 1,38 26,-51-31,1-1,-1 0,1 0,-1-1,1-1,0 0,1 0,-1-1,1 0,-1 0,1-2,-1 1,1-1,19-3,4-2,-1-2,0-1,41-16,-33 8,49-28,-60 28,1 1,1 1,40-11,64-17,17-3,-53 18,-52 13,0 2,1 3,59-5,-102 13,0 1,0 1,-1-1,1 1,0 0,-1 1,1-1,-1 1,1 0,-1 0,0 1,1-1,-2 1,9 6,0 2,-1 1,-1 0,17 22,-19-21,1-1,0-1,1 0,21 18,-3-11,0-1,2-1,37 14,98 27,51 22,-198-71,1 0,0-1,0-1,0-1,1-1,0 0,0-2,0 0,0-2,41-3,-56 1,0 0,0 0,0 0,0-1,-1 0,1 0,-1 0,0-1,0 1,0-1,4-5,32-21,-1 5,-29 18,0 0,1 1,0 0,12-5,12-3,47-25,5-3,-73 36,1 2,-1 0,1 0,-1 2,29-2,81 6,-55 1,-17-3,-27-1,-1 0,0 2,1 1,-1 2,0 0,47 14,-66-14,0 0,0 0,0 1,0 0,0 0,-1 0,0 1,0-1,-1 1,1 1,-1-1,0 0,-1 1,4 9,-1-3,1-1,17 23,-22-32,1 0,1 1,-1-1,0 0,1-1,0 1,-1-1,1 1,0-1,0 0,1-1,-1 1,6 1,18 1,-1-1,1-1,52-4,-24 0,167 2,136-3,-304-3,0-1,0-3,-2-2,1-3,70-29,100-19,-98 31,-61 13,-16 4,0 1,1 3,0 2,81-4,-124 13,21 0,53 6,-71-5,0 2,0-1,-1 1,1 1,-1 0,0 0,0 1,16 11,4 6,1-1,2-1,0-2,0-1,56 20,-54-27,-1-1,1-2,54 5,-69-11,0 0,0-2,0 0,0-1,0-1,-1-1,1 0,19-8,162-71,-182 76,0 1,1 1,0 0,27-2,11-3,56-23,-88 24,1 1,0 1,0 1,1 2,34-3,285 9,-334-2,-1 1,0 1,0-1,0 2,0 0,0 0,20 9,-2 3,38 25,-13-6,-35-24,0-3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2T09:52:09.24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0 111,'4'1,"0"-1,0 1,0 0,0 1,0-1,0 1,0-1,-1 1,1 0,0 0,-1 1,0-1,0 1,0 0,0 0,0 0,3 4,5 7,-1 0,13 25,-10-15,1 0,1 0,1-2,1 0,24 24,-40-44,1-1,0 0,0 1,0-1,0 0,0 0,1 0,-1 0,0-1,0 1,1 0,-1-1,0 0,1 0,-1 1,0-1,1 0,-1-1,0 1,1 0,-1-1,0 1,1-1,-1 0,0 0,0 0,0 0,0 0,0 0,3-3,6-4,-2 0,1-1,-1 0,12-15,3-9,-1 0,30-62,-4 7,-49 86,1 1,0-1,0 0,0 0,0 1,1-1,-1 0,0 1,1-1,-1 1,1 0,-1 0,1-1,0 1,-1 0,1 0,0 0,0 1,3-2,-4 3,1-1,-1 1,0 0,1-1,-1 1,0 0,0 0,1 0,-1 0,0 0,0 1,0-1,0 0,0 0,-1 1,1-1,0 0,-1 1,1-1,0 1,-1-1,0 1,1-1,-1 1,0 2,15 69,-10-46,1 0,12 36,-16-56,1 0,0 0,1 0,0-1,0 1,0-1,1 0,-1 0,2 0,-1-1,1 0,-1 0,9 6,-2-5,-1 0,1-1,0 0,0-1,25 5,69 5,44-4,1-7,246-26,-396 23,99-15,-90 13,0-1,0-1,0 1,-1-1,1-1,-1 0,10-7,-16 10,-1 0,0 1,0-1,1 0,-1 1,1 0,-1 0,1 0,-1 0,1 0,0 0,-1 0,1 1,0 0,0-1,5 1,-5 1,0 1,0-1,0 0,0 1,-1 0,1 0,0 0,-1 0,1 0,-1 0,0 0,1 1,-1-1,3 6,29 41,-24-31,2-1,0-1,1 0,1 0,16 13,-25-25,1-1,0 0,0 0,0 0,1-1,-1 1,0-2,1 1,-1-1,1 0,0 0,-1-1,1 1,0-2,0 1,-1-1,1 0,-1 0,1-1,-1 0,12-5,7-3,-1-1,0-1,-1-2,22-16,-8 2,63-63,15-13,-108 99,1 0,0 1,1-1,-1 2,1-1,0 1,15-3,69-8,-28 6,-61 7,0 0,0 0,0 1,1 0,-1 0,0 0,0 0,0 0,0 1,0 0,1 0,-1 0,-1 0,1 1,0 0,0-1,0 1,-1 1,1-1,-1 0,0 1,0 0,5 4,-1-2,0 0,1 0,0-1,0 0,16 6,-16-7,0 0,-1 0,1 1,-1 0,0 0,0 1,13 10,0 9,0 1,22 36,-23-33,39 46,-55-70,1 0,0-1,0 1,0-1,0-1,1 1,-1 0,1-1,0 0,0 0,-1 0,1-1,0 0,1 0,-1 0,0 0,0-1,0 0,0 0,0 0,1-1,-1 1,0-1,10-4,5-2,0-2,0 0,0-1,27-20,-33 22,66-45,119-104,-175 139,1 2,1 0,0 2,1 1,0 1,30-9,-34 12,2 0,10-6,1 2,0 1,1 2,64-9,-95 18,-1 1,0 0,0 0,1 0,-1 1,0 0,0 0,1 0,-1 1,0 0,-1-1,1 2,9 4,-6 0,1 1,-1 0,0 0,-1 1,7 9,-9-12,34 43,2-1,3-3,1-1,2-2,2-3,2-1,1-3,1-2,87 38,-127-65,0 0,1-2,-1 1,27 4,-36-9,1 1,-1-1,0 0,1-1,-1 1,0-1,1 0,-1 0,0 0,0 0,0-1,0 0,0 0,0 0,0 0,0-1,-1 1,0-1,7-6,128-144,-116 128,31-45,-41 51,2 1,0 0,1 1,1 0,23-19,1 5,-20 14,41-25,-55 39,1-1,-1 1,1 0,0 1,0 0,0 0,0 0,0 1,0 0,0 0,10 1,-13 1,0 0,-1 0,1 1,0 0,-1-1,1 1,-1 0,1 1,-1-1,0 1,0-1,0 1,0 0,-1 0,1 0,-1 0,0 1,0-1,0 1,0-1,2 7,-1-5,-1 1,0 0,0 0,0 0,0 1,-1-1,0 0,0 0,-1 1,0-1,0 0,-2 12,2-16,0-1,-1 0,1 0,-1 0,1 1,-1-1,0 0,1 0,-1 0,0 0,0 0,0 0,0 0,0 0,0 0,0-1,0 1,0 0,0-1,0 1,0 0,-1-1,1 0,0 1,0-1,-1 0,1 1,0-1,0 0,-1 0,1 0,0 0,-1 0,1-1,0 1,0 0,-1-1,1 1,0 0,0-1,-1 1,0-2,-8-3,0 0,1 0,0-1,-9-8,7 7,-20-15,11 6,-2 2,1 0,-2 1,0 2,-25-10,30 15,-151-57,153 57,0 0,0 1,-1 1,0 0,0 2,-21-2,-106 5,69 1,-26-2,-88 2,162 2,0 1,-1 1,2 2,-35 13,-2 1,-36 14,69-24,0-1,-1-1,-1-2,1-1,-55 5,35-11,-1-2,0-3,0-2,-81-21,97 20,-57-4,64 8,0 0,0-2,-38-11,27 5,-1 2,0 2,-43-2,7 0,-30 0,-169 7,130 4,94 0,0 3,-76 16,63-9,-25-1,-1-5,-144-7,84-2,-275 24,245-1,-198-6,352-12,1 1,0 1,-1 1,2 1,-30 12,-38 8,-71 8,124-27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E6DEA0-DDCD-4839-83C3-3053B581F193}" type="datetimeFigureOut">
              <a:rPr lang="it-IT" smtClean="0"/>
              <a:pPr/>
              <a:t>22/02/2022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E170A9-1E88-49CF-A878-6F652D2A7F5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89652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10</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10734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11</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63983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12</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79333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13</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14270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14</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39474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15</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81464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16</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2733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17</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56140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18</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8466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19</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60011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61987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20</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73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21</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70526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22</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36086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23</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909566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24</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605498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25</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736097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26</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533168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27</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062273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28</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59776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29</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5495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685764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30</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277331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31</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729944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32</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62530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33</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582395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34</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720593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35</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408702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36</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501682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37</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754529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38</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80107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39</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37077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01432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40</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503712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41</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786871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42</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684525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43</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98201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44</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957725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45</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870960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46</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440016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47</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01627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5</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207932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6</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73928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7</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5262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8</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323936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b="1">
                <a:solidFill>
                  <a:srgbClr val="000099"/>
                </a:solidFill>
                <a:latin typeface="Exotc350 Bd BT" panose="04030805050B02020A03" pitchFamily="82" charset="0"/>
                <a:ea typeface="MS PGothic" panose="020B0600070205080204" pitchFamily="34" charset="-128"/>
              </a:defRPr>
            </a:lvl1pPr>
            <a:lvl2pPr marL="737186" indent="-283533">
              <a:defRPr sz="2400" b="1">
                <a:solidFill>
                  <a:srgbClr val="000099"/>
                </a:solidFill>
                <a:latin typeface="Exotc350 Bd BT" panose="04030805050B02020A03" pitchFamily="82" charset="0"/>
                <a:ea typeface="MS PGothic" panose="020B0600070205080204" pitchFamily="34" charset="-128"/>
              </a:defRPr>
            </a:lvl2pPr>
            <a:lvl3pPr marL="1134132" indent="-226826">
              <a:defRPr sz="2400" b="1">
                <a:solidFill>
                  <a:srgbClr val="000099"/>
                </a:solidFill>
                <a:latin typeface="Exotc350 Bd BT" panose="04030805050B02020A03" pitchFamily="82" charset="0"/>
                <a:ea typeface="MS PGothic" panose="020B0600070205080204" pitchFamily="34" charset="-128"/>
              </a:defRPr>
            </a:lvl3pPr>
            <a:lvl4pPr marL="1587784" indent="-226826">
              <a:defRPr sz="2400" b="1">
                <a:solidFill>
                  <a:srgbClr val="000099"/>
                </a:solidFill>
                <a:latin typeface="Exotc350 Bd BT" panose="04030805050B02020A03" pitchFamily="82" charset="0"/>
                <a:ea typeface="MS PGothic" panose="020B0600070205080204" pitchFamily="34" charset="-128"/>
              </a:defRPr>
            </a:lvl4pPr>
            <a:lvl5pPr marL="2041437" indent="-226826">
              <a:defRPr sz="2400" b="1">
                <a:solidFill>
                  <a:srgbClr val="000099"/>
                </a:solidFill>
                <a:latin typeface="Exotc350 Bd BT" panose="04030805050B02020A03" pitchFamily="82" charset="0"/>
                <a:ea typeface="MS PGothic" panose="020B0600070205080204" pitchFamily="34" charset="-128"/>
              </a:defRPr>
            </a:lvl5pPr>
            <a:lvl6pPr marL="2495090"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6pPr>
            <a:lvl7pPr marL="2948743"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7pPr>
            <a:lvl8pPr marL="3402396"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8pPr>
            <a:lvl9pPr marL="3856048" indent="-226826" eaLnBrk="0" fontAlgn="base" hangingPunct="0">
              <a:spcBef>
                <a:spcPct val="0"/>
              </a:spcBef>
              <a:spcAft>
                <a:spcPct val="0"/>
              </a:spcAft>
              <a:defRPr sz="2400" b="1">
                <a:solidFill>
                  <a:srgbClr val="000099"/>
                </a:solidFill>
                <a:latin typeface="Exotc350 Bd BT" panose="04030805050B02020A03" pitchFamily="82" charset="0"/>
                <a:ea typeface="MS PGothic" panose="020B0600070205080204" pitchFamily="34" charset="-128"/>
              </a:defRPr>
            </a:lvl9pPr>
          </a:lstStyle>
          <a:p>
            <a:fld id="{B466A6A8-548C-417B-85BC-703DF0CB0448}" type="slidenum">
              <a:rPr lang="it-IT" altLang="it-IT" sz="1100" b="0" smtClean="0">
                <a:solidFill>
                  <a:schemeClr val="tx1"/>
                </a:solidFill>
                <a:latin typeface="Calibri" panose="020F0502020204030204" pitchFamily="34" charset="0"/>
              </a:rPr>
              <a:pPr/>
              <a:t>9</a:t>
            </a:fld>
            <a:endParaRPr lang="it-IT" altLang="it-IT" sz="1100" b="0" dirty="0">
              <a:solidFill>
                <a:schemeClr val="tx1"/>
              </a:solidFill>
              <a:latin typeface="Calibri" panose="020F050202020403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134390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3530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33126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23053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87942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353334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27295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227533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13747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227672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3951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D02ECCA-292D-C845-A171-C543E265E765}" type="datetimeFigureOut">
              <a:rPr lang="it-IT" smtClean="0"/>
              <a:pPr/>
              <a:t>22/02/2022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16713C-2A80-1C42-A07D-9EAC37EA889E}" type="slidenum">
              <a:rPr lang="it-IT" smtClean="0"/>
              <a:pPr/>
              <a:t>‹N›</a:t>
            </a:fld>
            <a:endParaRPr lang="it-IT"/>
          </a:p>
        </p:txBody>
      </p:sp>
    </p:spTree>
    <p:extLst>
      <p:ext uri="{BB962C8B-B14F-4D97-AF65-F5344CB8AC3E}">
        <p14:creationId xmlns:p14="http://schemas.microsoft.com/office/powerpoint/2010/main" val="5498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2ECCA-292D-C845-A171-C543E265E765}" type="datetimeFigureOut">
              <a:rPr lang="it-IT" smtClean="0"/>
              <a:pPr/>
              <a:t>22/02/2022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6713C-2A80-1C42-A07D-9EAC37EA889E}" type="slidenum">
              <a:rPr lang="it-IT" smtClean="0"/>
              <a:pPr/>
              <a:t>‹N›</a:t>
            </a:fld>
            <a:endParaRPr lang="it-IT"/>
          </a:p>
        </p:txBody>
      </p:sp>
    </p:spTree>
    <p:extLst>
      <p:ext uri="{BB962C8B-B14F-4D97-AF65-F5344CB8AC3E}">
        <p14:creationId xmlns:p14="http://schemas.microsoft.com/office/powerpoint/2010/main" val="236806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8.xml"/><Relationship Id="rId5" Type="http://schemas.openxmlformats.org/officeDocument/2006/relationships/hyperlink" Target="https://blogdelosmaestrosdeaudicionylenguaje.blogspot.com/2012/10/generador-del-juego-de-la-oca-de-arasaac.html"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10.xml"/><Relationship Id="rId5" Type="http://schemas.openxmlformats.org/officeDocument/2006/relationships/hyperlink" Target="https://blogdelosmaestrosdeaudicionylenguaje.blogspot.com/2012/10/generador-del-juego-de-la-oca-de-arasaac.html"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3.xml"/><Relationship Id="rId6" Type="http://schemas.openxmlformats.org/officeDocument/2006/relationships/hyperlink" Target="http://www.publicdomainpictures.net/view-image.php?image=164559&amp;picture=&amp;jazyk=IT"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hemeOverride" Target="../theme/themeOverride14.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hemeOverride" Target="../theme/themeOverride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hemeOverride" Target="../theme/themeOverride17.xml"/><Relationship Id="rId5" Type="http://schemas.openxmlformats.org/officeDocument/2006/relationships/image" Target="../media/image6.png"/><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hemeOverride" Target="../theme/themeOverride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hemeOverride" Target="../theme/themeOverride2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hemeOverride" Target="../theme/themeOverride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5.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hemeOverride" Target="../theme/themeOverride2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6.xml"/><Relationship Id="rId2" Type="http://schemas.openxmlformats.org/officeDocument/2006/relationships/slideLayout" Target="../slideLayouts/slideLayout8.xml"/><Relationship Id="rId1" Type="http://schemas.openxmlformats.org/officeDocument/2006/relationships/themeOverride" Target="../theme/themeOverride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jpg"/></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7.xml"/><Relationship Id="rId7" Type="http://schemas.openxmlformats.org/officeDocument/2006/relationships/diagramColors" Target="../diagrams/colors7.xml"/><Relationship Id="rId2" Type="http://schemas.openxmlformats.org/officeDocument/2006/relationships/slideLayout" Target="../slideLayouts/slideLayout8.xml"/><Relationship Id="rId1" Type="http://schemas.openxmlformats.org/officeDocument/2006/relationships/themeOverride" Target="../theme/themeOverride2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8.xml"/><Relationship Id="rId7" Type="http://schemas.openxmlformats.org/officeDocument/2006/relationships/diagramColors" Target="../diagrams/colors8.xml"/><Relationship Id="rId2" Type="http://schemas.openxmlformats.org/officeDocument/2006/relationships/slideLayout" Target="../slideLayouts/slideLayout8.xml"/><Relationship Id="rId1" Type="http://schemas.openxmlformats.org/officeDocument/2006/relationships/themeOverride" Target="../theme/themeOverride2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hemeOverride" Target="../theme/themeOverride30.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hemeOverride" Target="../theme/themeOverride3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hemeOverride" Target="../theme/themeOverride38.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hemeOverride" Target="../theme/themeOverride39.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hemeOverride" Target="../theme/themeOverride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hemeOverride" Target="../theme/themeOverride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hemeOverride" Target="../theme/themeOverride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hemeOverride" Target="../theme/themeOverride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4.xml"/><Relationship Id="rId5" Type="http://schemas.openxmlformats.org/officeDocument/2006/relationships/hyperlink" Target="https://desencyclopedie.org/wiki/Albert_Einstein" TargetMode="Externa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6B3C69AF-976D-4732-9551-AEC680B568CB}"/>
              </a:ext>
            </a:extLst>
          </p:cNvPr>
          <p:cNvSpPr txBox="1"/>
          <p:nvPr/>
        </p:nvSpPr>
        <p:spPr>
          <a:xfrm>
            <a:off x="549638" y="3223177"/>
            <a:ext cx="8122120" cy="1631216"/>
          </a:xfrm>
          <a:prstGeom prst="rect">
            <a:avLst/>
          </a:prstGeom>
          <a:noFill/>
        </p:spPr>
        <p:txBody>
          <a:bodyPr wrap="square" rtlCol="0">
            <a:spAutoFit/>
          </a:bodyPr>
          <a:lstStyle/>
          <a:p>
            <a:pPr>
              <a:lnSpc>
                <a:spcPts val="4040"/>
              </a:lnSpc>
            </a:pPr>
            <a:r>
              <a:rPr lang="it-IT" sz="3200" b="1" spc="-50" dirty="0">
                <a:solidFill>
                  <a:srgbClr val="005781"/>
                </a:solidFill>
                <a:latin typeface="Arial" panose="020B0604020202020204" pitchFamily="34" charset="0"/>
                <a:ea typeface="Verdana" panose="020B0604030504040204" pitchFamily="34" charset="0"/>
                <a:cs typeface="Arial" panose="020B0604020202020204" pitchFamily="34" charset="0"/>
              </a:rPr>
              <a:t>Il Piano come processo e le indicazioni contenute nella check list</a:t>
            </a:r>
          </a:p>
          <a:p>
            <a:pPr>
              <a:lnSpc>
                <a:spcPts val="4040"/>
              </a:lnSpc>
            </a:pPr>
            <a:endParaRPr lang="it-IT" sz="3700" b="1" spc="-50" dirty="0">
              <a:solidFill>
                <a:srgbClr val="005781"/>
              </a:solidFill>
              <a:latin typeface="Arial" panose="020B0604020202020204" pitchFamily="34" charset="0"/>
              <a:ea typeface="Verdana" panose="020B060403050404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67618" y="1406913"/>
            <a:ext cx="7847732" cy="483824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lnSpcReduction="10000"/>
          </a:bodyPr>
          <a:lstStyle/>
          <a:p>
            <a:pPr algn="just">
              <a:lnSpc>
                <a:spcPct val="100000"/>
              </a:lnSpc>
            </a:pPr>
            <a:r>
              <a:rPr lang="it-IT" b="1" dirty="0">
                <a:latin typeface="Comic Sans MS" panose="030F0702030302020204" pitchFamily="66" charset="0"/>
                <a:cs typeface="Times New Roman" panose="02020603050405020304" pitchFamily="18" charset="0"/>
              </a:rPr>
              <a:t>3. In caso di Gruppo </a:t>
            </a:r>
            <a:r>
              <a:rPr lang="it-IT" dirty="0">
                <a:latin typeface="Comic Sans MS" panose="030F0702030302020204" pitchFamily="66" charset="0"/>
                <a:cs typeface="Times New Roman" panose="02020603050405020304" pitchFamily="18" charset="0"/>
              </a:rPr>
              <a:t>(2): </a:t>
            </a:r>
          </a:p>
          <a:p>
            <a:pPr algn="just">
              <a:lnSpc>
                <a:spcPct val="100000"/>
              </a:lnSpc>
            </a:pPr>
            <a:r>
              <a:rPr lang="it-IT" dirty="0">
                <a:latin typeface="Comic Sans MS" panose="030F0702030302020204" pitchFamily="66" charset="0"/>
                <a:cs typeface="Times New Roman" panose="02020603050405020304" pitchFamily="18" charset="0"/>
              </a:rPr>
              <a:t>GRUPPO DI IMPRESE 		GRUPPO DI ESPERTI? E’ POSSIBILE E …</a:t>
            </a:r>
          </a:p>
          <a:p>
            <a:pPr algn="just">
              <a:lnSpc>
                <a:spcPct val="100000"/>
              </a:lnSpc>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Gli esperti eventualmente nominati devono collaborare e valutare l’opportunità di una trattazione condotta da un unico esperto o decidere di comune accordo di condurre la </a:t>
            </a:r>
            <a:r>
              <a:rPr lang="it-IT" dirty="0" err="1">
                <a:latin typeface="Comic Sans MS" panose="030F0702030302020204" pitchFamily="66" charset="0"/>
                <a:cs typeface="Times New Roman" panose="02020603050405020304" pitchFamily="18" charset="0"/>
              </a:rPr>
              <a:t>c.n.</a:t>
            </a:r>
            <a:r>
              <a:rPr lang="it-IT" dirty="0">
                <a:latin typeface="Comic Sans MS" panose="030F0702030302020204" pitchFamily="66" charset="0"/>
                <a:cs typeface="Times New Roman" panose="02020603050405020304" pitchFamily="18" charset="0"/>
              </a:rPr>
              <a:t>, ma in questo caso devono essere garantiti i flussi informativi;</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In caso di finanziamenti infragruppo … salta al … (gioco dell’oca) … </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	punto 7.8 D.D. sulla postergazione dei finanziamenti (salvo dissenso!)</a:t>
            </a:r>
          </a:p>
          <a:p>
            <a:pPr algn="just">
              <a:lnSpc>
                <a:spcPct val="100000"/>
              </a:lnSpc>
            </a:pPr>
            <a:r>
              <a:rPr lang="it-IT" dirty="0">
                <a:latin typeface="Comic Sans MS" panose="030F0702030302020204" pitchFamily="66" charset="0"/>
                <a:cs typeface="Times New Roman" panose="02020603050405020304" pitchFamily="18" charset="0"/>
              </a:rPr>
              <a:t>	(paragrafo 10 D.D.) sul parere dell’esperto in caso di nuovi finanziamenti prededucibili</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Le imprese del gruppo: </a:t>
            </a:r>
            <a:r>
              <a:rPr lang="it-IT" u="sng" dirty="0">
                <a:latin typeface="Comic Sans MS" panose="030F0702030302020204" pitchFamily="66" charset="0"/>
                <a:cs typeface="Times New Roman" panose="02020603050405020304" pitchFamily="18" charset="0"/>
              </a:rPr>
              <a:t>al termine delle trattative</a:t>
            </a:r>
            <a:r>
              <a:rPr lang="it-IT" dirty="0">
                <a:latin typeface="Comic Sans MS" panose="030F0702030302020204" pitchFamily="66" charset="0"/>
                <a:cs typeface="Times New Roman" panose="02020603050405020304" pitchFamily="18" charset="0"/>
              </a:rPr>
              <a:t>, possono accedere, SEPARATAMENTE, a tutti gli strumenti dell’art. 11, con la conseguenza che la continuità aziendale potrà essere perseguita anche per una sola società del gruppo (</a:t>
            </a:r>
            <a:r>
              <a:rPr lang="it-IT" i="1" dirty="0">
                <a:latin typeface="Comic Sans MS" panose="030F0702030302020204" pitchFamily="66" charset="0"/>
                <a:cs typeface="Times New Roman" panose="02020603050405020304" pitchFamily="18" charset="0"/>
              </a:rPr>
              <a:t>salviamo il salvabile</a:t>
            </a:r>
            <a:r>
              <a:rPr lang="it-IT" dirty="0">
                <a:latin typeface="Comic Sans MS" panose="030F0702030302020204" pitchFamily="66" charset="0"/>
                <a:cs typeface="Times New Roman" panose="02020603050405020304" pitchFamily="18" charset="0"/>
              </a:rPr>
              <a:t>!).</a:t>
            </a: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10</a:t>
            </a:fld>
            <a:endParaRPr lang="it-IT" altLang="it-IT" dirty="0">
              <a:solidFill>
                <a:srgbClr val="000000"/>
              </a:solidFill>
            </a:endParaRPr>
          </a:p>
        </p:txBody>
      </p:sp>
      <p:sp>
        <p:nvSpPr>
          <p:cNvPr id="4" name="Freccia a destra 3">
            <a:extLst>
              <a:ext uri="{FF2B5EF4-FFF2-40B4-BE49-F238E27FC236}">
                <a16:creationId xmlns:a16="http://schemas.microsoft.com/office/drawing/2014/main" id="{DCA80EFA-D8E2-4772-A898-5C23E50F0182}"/>
              </a:ext>
            </a:extLst>
          </p:cNvPr>
          <p:cNvSpPr/>
          <p:nvPr/>
        </p:nvSpPr>
        <p:spPr>
          <a:xfrm>
            <a:off x="3278221" y="1709299"/>
            <a:ext cx="836578" cy="330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3C09B9AE-C495-4F0F-B31F-7D4B59A7DAD0}"/>
              </a:ext>
            </a:extLst>
          </p:cNvPr>
          <p:cNvSpPr/>
          <p:nvPr/>
        </p:nvSpPr>
        <p:spPr>
          <a:xfrm>
            <a:off x="7180228" y="2078631"/>
            <a:ext cx="612843" cy="330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E45836FE-1642-475A-853A-B106E0EB9719}"/>
              </a:ext>
            </a:extLst>
          </p:cNvPr>
          <p:cNvSpPr/>
          <p:nvPr/>
        </p:nvSpPr>
        <p:spPr>
          <a:xfrm>
            <a:off x="1339173" y="4219001"/>
            <a:ext cx="272375" cy="15564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B4783CA5-67DD-4252-A3E6-3422025659AC}"/>
              </a:ext>
            </a:extLst>
          </p:cNvPr>
          <p:cNvSpPr/>
          <p:nvPr/>
        </p:nvSpPr>
        <p:spPr>
          <a:xfrm>
            <a:off x="1339173" y="4533970"/>
            <a:ext cx="272375" cy="15564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023FBD93-ABC3-41CB-99AF-6A2051962D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66009" y="3237116"/>
            <a:ext cx="948970" cy="809590"/>
          </a:xfrm>
          <a:prstGeom prst="rect">
            <a:avLst/>
          </a:prstGeom>
        </p:spPr>
      </p:pic>
    </p:spTree>
    <p:extLst>
      <p:ext uri="{BB962C8B-B14F-4D97-AF65-F5344CB8AC3E}">
        <p14:creationId xmlns:p14="http://schemas.microsoft.com/office/powerpoint/2010/main" val="110238472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667406"/>
            <a:ext cx="7847732" cy="45330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4. Analisi della </a:t>
            </a:r>
            <a:r>
              <a:rPr lang="it-IT" b="1" u="sng" dirty="0">
                <a:latin typeface="Comic Sans MS" panose="030F0702030302020204" pitchFamily="66" charset="0"/>
                <a:cs typeface="Times New Roman" panose="02020603050405020304" pitchFamily="18" charset="0"/>
              </a:rPr>
              <a:t>coerenza</a:t>
            </a:r>
            <a:r>
              <a:rPr lang="it-IT" b="1" dirty="0">
                <a:latin typeface="Comic Sans MS" panose="030F0702030302020204" pitchFamily="66" charset="0"/>
                <a:cs typeface="Times New Roman" panose="02020603050405020304" pitchFamily="18" charset="0"/>
              </a:rPr>
              <a:t> del piano di risanamento con la </a:t>
            </a:r>
            <a:r>
              <a:rPr lang="it-IT" b="1" i="1" dirty="0">
                <a:latin typeface="Comic Sans MS" panose="030F0702030302020204" pitchFamily="66" charset="0"/>
                <a:cs typeface="Times New Roman" panose="02020603050405020304" pitchFamily="18" charset="0"/>
              </a:rPr>
              <a:t>check list</a:t>
            </a:r>
          </a:p>
          <a:p>
            <a:pPr algn="just">
              <a:lnSpc>
                <a:spcPct val="100000"/>
              </a:lnSpc>
            </a:pPr>
            <a:r>
              <a:rPr lang="it-IT" dirty="0">
                <a:latin typeface="Comic Sans MS" panose="030F0702030302020204" pitchFamily="66" charset="0"/>
                <a:cs typeface="Times New Roman" panose="02020603050405020304" pitchFamily="18" charset="0"/>
              </a:rPr>
              <a:t> </a:t>
            </a:r>
            <a:r>
              <a:rPr lang="it-IT" b="1" dirty="0">
                <a:latin typeface="Comic Sans MS" panose="030F0702030302020204" pitchFamily="66" charset="0"/>
                <a:cs typeface="Times New Roman" panose="02020603050405020304" pitchFamily="18" charset="0"/>
              </a:rPr>
              <a:t>L’esperto</a:t>
            </a:r>
            <a:r>
              <a:rPr lang="it-IT" dirty="0">
                <a:latin typeface="Comic Sans MS" panose="030F0702030302020204" pitchFamily="66" charset="0"/>
                <a:cs typeface="Times New Roman" panose="02020603050405020304" pitchFamily="18" charset="0"/>
              </a:rPr>
              <a:t>: sulla base della check list, fa l’analisi di </a:t>
            </a:r>
          </a:p>
          <a:p>
            <a:pPr algn="ctr">
              <a:lnSpc>
                <a:spcPct val="100000"/>
              </a:lnSpc>
            </a:pPr>
            <a:r>
              <a:rPr lang="it-IT" b="1" dirty="0">
                <a:latin typeface="Comic Sans MS" panose="030F0702030302020204" pitchFamily="66" charset="0"/>
                <a:cs typeface="Times New Roman" panose="02020603050405020304" pitchFamily="18" charset="0"/>
              </a:rPr>
              <a:t>COERENZA,</a:t>
            </a:r>
          </a:p>
          <a:p>
            <a:pPr algn="just">
              <a:lnSpc>
                <a:spcPct val="100000"/>
              </a:lnSpc>
            </a:pPr>
            <a:r>
              <a:rPr lang="it-IT" dirty="0">
                <a:latin typeface="Comic Sans MS" panose="030F0702030302020204" pitchFamily="66" charset="0"/>
                <a:cs typeface="Times New Roman" panose="02020603050405020304" pitchFamily="18" charset="0"/>
              </a:rPr>
              <a:t>richiede ogni </a:t>
            </a:r>
          </a:p>
          <a:p>
            <a:pPr algn="ctr">
              <a:lnSpc>
                <a:spcPct val="100000"/>
              </a:lnSpc>
            </a:pPr>
            <a:r>
              <a:rPr lang="it-IT" b="1" dirty="0">
                <a:latin typeface="Comic Sans MS" panose="030F0702030302020204" pitchFamily="66" charset="0"/>
                <a:cs typeface="Times New Roman" panose="02020603050405020304" pitchFamily="18" charset="0"/>
              </a:rPr>
              <a:t>INFORMAZIONE UTILE,</a:t>
            </a:r>
          </a:p>
          <a:p>
            <a:pPr algn="just">
              <a:lnSpc>
                <a:spcPct val="100000"/>
              </a:lnSpc>
            </a:pPr>
            <a:r>
              <a:rPr lang="it-IT" dirty="0">
                <a:latin typeface="Comic Sans MS" panose="030F0702030302020204" pitchFamily="66" charset="0"/>
                <a:cs typeface="Times New Roman" panose="02020603050405020304" pitchFamily="18" charset="0"/>
              </a:rPr>
              <a:t>segnala l’esigenza di un </a:t>
            </a:r>
          </a:p>
          <a:p>
            <a:pPr algn="ctr">
              <a:lnSpc>
                <a:spcPct val="100000"/>
              </a:lnSpc>
            </a:pPr>
            <a:r>
              <a:rPr lang="it-IT" b="1" dirty="0">
                <a:latin typeface="Comic Sans MS" panose="030F0702030302020204" pitchFamily="66" charset="0"/>
                <a:cs typeface="Times New Roman" panose="02020603050405020304" pitchFamily="18" charset="0"/>
              </a:rPr>
              <a:t>INTERVENTO CORRETTIVO,</a:t>
            </a:r>
          </a:p>
          <a:p>
            <a:pPr algn="just">
              <a:lnSpc>
                <a:spcPct val="100000"/>
              </a:lnSpc>
            </a:pPr>
            <a:r>
              <a:rPr lang="it-IT" dirty="0">
                <a:latin typeface="Comic Sans MS" panose="030F0702030302020204" pitchFamily="66" charset="0"/>
                <a:cs typeface="Times New Roman" panose="02020603050405020304" pitchFamily="18" charset="0"/>
              </a:rPr>
              <a:t>esamina la </a:t>
            </a:r>
          </a:p>
          <a:p>
            <a:pPr algn="ctr">
              <a:lnSpc>
                <a:spcPct val="100000"/>
              </a:lnSpc>
            </a:pPr>
            <a:r>
              <a:rPr lang="it-IT" b="1" dirty="0">
                <a:latin typeface="Comic Sans MS" panose="030F0702030302020204" pitchFamily="66" charset="0"/>
                <a:cs typeface="Times New Roman" panose="02020603050405020304" pitchFamily="18" charset="0"/>
              </a:rPr>
              <a:t>RAGIONEVOLEZZA </a:t>
            </a:r>
          </a:p>
          <a:p>
            <a:pPr algn="just">
              <a:lnSpc>
                <a:spcPct val="100000"/>
              </a:lnSpc>
            </a:pPr>
            <a:r>
              <a:rPr lang="it-IT" dirty="0">
                <a:latin typeface="Comic Sans MS" panose="030F0702030302020204" pitchFamily="66" charset="0"/>
                <a:cs typeface="Times New Roman" panose="02020603050405020304" pitchFamily="18" charset="0"/>
              </a:rPr>
              <a:t>dei flussi liberi al servizio del debito.</a:t>
            </a:r>
          </a:p>
          <a:p>
            <a:pPr algn="just">
              <a:lnSpc>
                <a:spcPct val="100000"/>
              </a:lnSpc>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11</a:t>
            </a:fld>
            <a:endParaRPr lang="it-IT" altLang="it-IT" dirty="0">
              <a:solidFill>
                <a:srgbClr val="000000"/>
              </a:solidFill>
            </a:endParaRPr>
          </a:p>
        </p:txBody>
      </p:sp>
    </p:spTree>
    <p:extLst>
      <p:ext uri="{BB962C8B-B14F-4D97-AF65-F5344CB8AC3E}">
        <p14:creationId xmlns:p14="http://schemas.microsoft.com/office/powerpoint/2010/main" val="20440482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667406"/>
            <a:ext cx="7847732" cy="45330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fontScale="92500"/>
          </a:bodyPr>
          <a:lstStyle/>
          <a:p>
            <a:pPr algn="just">
              <a:lnSpc>
                <a:spcPct val="100000"/>
              </a:lnSpc>
            </a:pPr>
            <a:r>
              <a:rPr lang="it-IT" b="1" dirty="0">
                <a:latin typeface="Comic Sans MS" panose="030F0702030302020204" pitchFamily="66" charset="0"/>
                <a:cs typeface="Times New Roman" panose="02020603050405020304" pitchFamily="18" charset="0"/>
              </a:rPr>
              <a:t>5. Analisi delle </a:t>
            </a:r>
            <a:r>
              <a:rPr lang="it-IT" b="1" u="sng" dirty="0">
                <a:latin typeface="Comic Sans MS" panose="030F0702030302020204" pitchFamily="66" charset="0"/>
                <a:cs typeface="Times New Roman" panose="02020603050405020304" pitchFamily="18" charset="0"/>
              </a:rPr>
              <a:t>linee di intervento</a:t>
            </a:r>
            <a:r>
              <a:rPr lang="it-IT" dirty="0">
                <a:latin typeface="Comic Sans MS" panose="030F0702030302020204" pitchFamily="66" charset="0"/>
                <a:cs typeface="Times New Roman" panose="02020603050405020304" pitchFamily="18" charset="0"/>
              </a:rPr>
              <a:t>.</a:t>
            </a:r>
            <a:endParaRPr lang="it-IT" i="1"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 </a:t>
            </a:r>
            <a:r>
              <a:rPr lang="it-IT" b="1" dirty="0">
                <a:latin typeface="Comic Sans MS" panose="030F0702030302020204" pitchFamily="66" charset="0"/>
                <a:cs typeface="Times New Roman" panose="02020603050405020304" pitchFamily="18" charset="0"/>
              </a:rPr>
              <a:t>L’esperto</a:t>
            </a:r>
            <a:r>
              <a:rPr lang="it-IT" dirty="0">
                <a:latin typeface="Comic Sans MS" panose="030F0702030302020204" pitchFamily="66" charset="0"/>
                <a:cs typeface="Times New Roman" panose="02020603050405020304" pitchFamily="18" charset="0"/>
              </a:rPr>
              <a:t>:</a:t>
            </a:r>
          </a:p>
          <a:p>
            <a:pPr algn="ctr">
              <a:lnSpc>
                <a:spcPct val="100000"/>
              </a:lnSpc>
            </a:pPr>
            <a:r>
              <a:rPr lang="it-IT" b="1" dirty="0">
                <a:latin typeface="Comic Sans MS" panose="030F0702030302020204" pitchFamily="66" charset="0"/>
                <a:cs typeface="Times New Roman" panose="02020603050405020304" pitchFamily="18" charset="0"/>
              </a:rPr>
              <a:t>ESAMINA </a:t>
            </a:r>
          </a:p>
          <a:p>
            <a:pPr algn="just">
              <a:lnSpc>
                <a:spcPct val="100000"/>
              </a:lnSpc>
            </a:pPr>
            <a:r>
              <a:rPr lang="it-IT" dirty="0">
                <a:latin typeface="Comic Sans MS" panose="030F0702030302020204" pitchFamily="66" charset="0"/>
                <a:cs typeface="Times New Roman" panose="02020603050405020304" pitchFamily="18" charset="0"/>
              </a:rPr>
              <a:t>l’adeguatezza delle strategie e delle iniziative industriali</a:t>
            </a:r>
          </a:p>
          <a:p>
            <a:pPr algn="ctr">
              <a:lnSpc>
                <a:spcPct val="100000"/>
              </a:lnSpc>
            </a:pPr>
            <a:r>
              <a:rPr lang="it-IT" b="1" dirty="0">
                <a:latin typeface="Comic Sans MS" panose="030F0702030302020204" pitchFamily="66" charset="0"/>
                <a:cs typeface="Times New Roman" panose="02020603050405020304" pitchFamily="18" charset="0"/>
              </a:rPr>
              <a:t>INDIVIDUA</a:t>
            </a:r>
          </a:p>
          <a:p>
            <a:pPr algn="just">
              <a:lnSpc>
                <a:spcPct val="100000"/>
              </a:lnSpc>
            </a:pPr>
            <a:r>
              <a:rPr lang="it-IT" dirty="0">
                <a:latin typeface="Comic Sans MS" panose="030F0702030302020204" pitchFamily="66" charset="0"/>
                <a:cs typeface="Times New Roman" panose="02020603050405020304" pitchFamily="18" charset="0"/>
              </a:rPr>
              <a:t>le parti con le quali è opportuno intraprendere trattative, tenuto conto degli interessi delle singole parti</a:t>
            </a:r>
          </a:p>
          <a:p>
            <a:pPr algn="ctr">
              <a:lnSpc>
                <a:spcPct val="100000"/>
              </a:lnSpc>
            </a:pPr>
            <a:r>
              <a:rPr lang="it-IT" b="1" u="sng" dirty="0">
                <a:latin typeface="Comic Sans MS" panose="030F0702030302020204" pitchFamily="66" charset="0"/>
                <a:cs typeface="Times New Roman" panose="02020603050405020304" pitchFamily="18" charset="0"/>
              </a:rPr>
              <a:t>PUÒ RICORDARE </a:t>
            </a:r>
          </a:p>
          <a:p>
            <a:pPr algn="just">
              <a:lnSpc>
                <a:spcPct val="100000"/>
              </a:lnSpc>
            </a:pPr>
            <a:r>
              <a:rPr lang="it-IT" dirty="0">
                <a:latin typeface="Comic Sans MS" panose="030F0702030302020204" pitchFamily="66" charset="0"/>
                <a:cs typeface="Times New Roman" panose="02020603050405020304" pitchFamily="18" charset="0"/>
              </a:rPr>
              <a:t>la facoltà ex art. 8 (inapplicabilità 2446 c.c. e connessi)</a:t>
            </a:r>
          </a:p>
          <a:p>
            <a:pPr algn="just">
              <a:lnSpc>
                <a:spcPct val="100000"/>
              </a:lnSpc>
            </a:pPr>
            <a:r>
              <a:rPr lang="it-IT" b="1" dirty="0">
                <a:latin typeface="Comic Sans MS" panose="030F0702030302020204" pitchFamily="66" charset="0"/>
                <a:cs typeface="Times New Roman" panose="02020603050405020304" pitchFamily="18" charset="0"/>
              </a:rPr>
              <a:t>L’imprenditore</a:t>
            </a:r>
          </a:p>
          <a:p>
            <a:pPr algn="just">
              <a:lnSpc>
                <a:spcPct val="100000"/>
              </a:lnSpc>
            </a:pPr>
            <a:r>
              <a:rPr lang="it-IT" b="1" dirty="0">
                <a:latin typeface="Comic Sans MS" panose="030F0702030302020204" pitchFamily="66" charset="0"/>
                <a:cs typeface="Times New Roman" panose="02020603050405020304" pitchFamily="18" charset="0"/>
              </a:rPr>
              <a:t>INDIVIDUA </a:t>
            </a:r>
            <a:r>
              <a:rPr lang="it-IT" dirty="0">
                <a:latin typeface="Comic Sans MS" panose="030F0702030302020204" pitchFamily="66" charset="0"/>
                <a:cs typeface="Times New Roman" panose="02020603050405020304" pitchFamily="18" charset="0"/>
              </a:rPr>
              <a:t>le proposte da formulare alle parti                    			</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				               </a:t>
            </a:r>
            <a:r>
              <a:rPr lang="it-IT" b="1" i="1" dirty="0">
                <a:latin typeface="Comic Sans MS" panose="030F0702030302020204" pitchFamily="66" charset="0"/>
                <a:cs typeface="Times New Roman" panose="02020603050405020304" pitchFamily="18" charset="0"/>
              </a:rPr>
              <a:t>RINVIO ALL’ ALLEGATO 1</a:t>
            </a: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12</a:t>
            </a:fld>
            <a:endParaRPr lang="it-IT" altLang="it-IT" dirty="0">
              <a:solidFill>
                <a:srgbClr val="000000"/>
              </a:solidFill>
            </a:endParaRPr>
          </a:p>
        </p:txBody>
      </p:sp>
      <p:pic>
        <p:nvPicPr>
          <p:cNvPr id="6" name="Immagine 5">
            <a:extLst>
              <a:ext uri="{FF2B5EF4-FFF2-40B4-BE49-F238E27FC236}">
                <a16:creationId xmlns:a16="http://schemas.microsoft.com/office/drawing/2014/main" id="{5A6E66E7-457B-4A4D-A3E6-4BB204F1873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98542" y="5390905"/>
            <a:ext cx="1629906" cy="809590"/>
          </a:xfrm>
          <a:prstGeom prst="rect">
            <a:avLst/>
          </a:prstGeom>
        </p:spPr>
      </p:pic>
      <p:sp>
        <p:nvSpPr>
          <p:cNvPr id="4" name="Esplosione: 14 punte 3">
            <a:extLst>
              <a:ext uri="{FF2B5EF4-FFF2-40B4-BE49-F238E27FC236}">
                <a16:creationId xmlns:a16="http://schemas.microsoft.com/office/drawing/2014/main" id="{F71ACEEE-3391-4451-8FBC-4440396C9788}"/>
              </a:ext>
            </a:extLst>
          </p:cNvPr>
          <p:cNvSpPr/>
          <p:nvPr/>
        </p:nvSpPr>
        <p:spPr>
          <a:xfrm>
            <a:off x="5030506" y="3968886"/>
            <a:ext cx="3073941" cy="176070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Importante</a:t>
            </a:r>
          </a:p>
        </p:txBody>
      </p:sp>
      <p:sp>
        <p:nvSpPr>
          <p:cNvPr id="8" name="Freccia circolare a sinistra 7">
            <a:extLst>
              <a:ext uri="{FF2B5EF4-FFF2-40B4-BE49-F238E27FC236}">
                <a16:creationId xmlns:a16="http://schemas.microsoft.com/office/drawing/2014/main" id="{3E89A7F9-CCB2-4AB9-A71E-BD43602C4D2F}"/>
              </a:ext>
            </a:extLst>
          </p:cNvPr>
          <p:cNvSpPr/>
          <p:nvPr/>
        </p:nvSpPr>
        <p:spPr>
          <a:xfrm>
            <a:off x="7898860" y="4893013"/>
            <a:ext cx="428017" cy="10970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3106499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576471"/>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fontScale="92500" lnSpcReduction="10000"/>
          </a:bodyPr>
          <a:lstStyle/>
          <a:p>
            <a:pPr algn="just">
              <a:lnSpc>
                <a:spcPct val="100000"/>
              </a:lnSpc>
            </a:pPr>
            <a:r>
              <a:rPr lang="it-IT" b="1" dirty="0">
                <a:latin typeface="Comic Sans MS" panose="030F0702030302020204" pitchFamily="66" charset="0"/>
                <a:cs typeface="Times New Roman" panose="02020603050405020304" pitchFamily="18" charset="0"/>
              </a:rPr>
              <a:t>6. Indicazioni operative in caso di misure protettive e cautelari</a:t>
            </a:r>
            <a:endParaRPr lang="it-IT" i="1" dirty="0">
              <a:latin typeface="Comic Sans MS" panose="030F0702030302020204" pitchFamily="66" charset="0"/>
              <a:cs typeface="Times New Roman" panose="02020603050405020304" pitchFamily="18" charset="0"/>
            </a:endParaRPr>
          </a:p>
          <a:p>
            <a:pPr algn="just">
              <a:lnSpc>
                <a:spcPct val="100000"/>
              </a:lnSpc>
            </a:pPr>
            <a:r>
              <a:rPr lang="it-IT" dirty="0">
                <a:solidFill>
                  <a:schemeClr val="bg1"/>
                </a:solidFill>
                <a:highlight>
                  <a:srgbClr val="FF0000"/>
                </a:highlight>
                <a:latin typeface="Comic Sans MS" panose="030F0702030302020204" pitchFamily="66" charset="0"/>
                <a:cs typeface="Times New Roman" panose="02020603050405020304" pitchFamily="18" charset="0"/>
              </a:rPr>
              <a:t>Attenzione: chiedere le misure significa: uscire allo scoperto</a:t>
            </a:r>
            <a:r>
              <a:rPr lang="it-IT" dirty="0">
                <a:solidFill>
                  <a:schemeClr val="bg1"/>
                </a:solidFill>
                <a:latin typeface="Comic Sans MS" panose="030F0702030302020204" pitchFamily="66" charset="0"/>
                <a:cs typeface="Times New Roman" panose="02020603050405020304" pitchFamily="18" charset="0"/>
              </a:rPr>
              <a:t>.</a:t>
            </a:r>
          </a:p>
          <a:p>
            <a:pPr algn="just">
              <a:lnSpc>
                <a:spcPct val="100000"/>
              </a:lnSpc>
            </a:pPr>
            <a:r>
              <a:rPr lang="it-IT" dirty="0">
                <a:latin typeface="Comic Sans MS" panose="030F0702030302020204" pitchFamily="66" charset="0"/>
                <a:cs typeface="Times New Roman" panose="02020603050405020304" pitchFamily="18" charset="0"/>
              </a:rPr>
              <a:t> </a:t>
            </a:r>
            <a:r>
              <a:rPr lang="it-IT" b="1" dirty="0">
                <a:latin typeface="Comic Sans MS" panose="030F0702030302020204" pitchFamily="66" charset="0"/>
                <a:cs typeface="Times New Roman" panose="02020603050405020304" pitchFamily="18" charset="0"/>
              </a:rPr>
              <a:t>Tutti:</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Si considera l’opportunità, il contenuto e le parti destinatarie dell’istanza tenendo conto (ad esempio):</a:t>
            </a:r>
          </a:p>
          <a:p>
            <a:pPr marL="742950" lvl="1"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Disponibilità finanziarie e copertura del fabbisogno per i pagamenti dovuti</a:t>
            </a:r>
          </a:p>
          <a:p>
            <a:pPr marL="742950" lvl="1"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Conseguenze sugli approvvigionamenti: i fornitori chiederanno</a:t>
            </a:r>
          </a:p>
          <a:p>
            <a:pPr lvl="1" algn="just">
              <a:lnSpc>
                <a:spcPct val="100000"/>
              </a:lnSpc>
            </a:pPr>
            <a:r>
              <a:rPr lang="it-IT" dirty="0">
                <a:latin typeface="Comic Sans MS" panose="030F0702030302020204" pitchFamily="66" charset="0"/>
                <a:cs typeface="Times New Roman" panose="02020603050405020304" pitchFamily="18" charset="0"/>
              </a:rPr>
              <a:t> subito pagamenti cash!</a:t>
            </a:r>
          </a:p>
          <a:p>
            <a:pPr marL="742950" lvl="1"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Le banche riclassificheranno il credito come </a:t>
            </a:r>
            <a:r>
              <a:rPr lang="it-IT" u="sng" dirty="0">
                <a:latin typeface="Comic Sans MS" panose="030F0702030302020204" pitchFamily="66" charset="0"/>
                <a:cs typeface="Times New Roman" panose="02020603050405020304" pitchFamily="18" charset="0"/>
              </a:rPr>
              <a:t>deteriorato</a:t>
            </a:r>
          </a:p>
          <a:p>
            <a:pPr algn="just">
              <a:lnSpc>
                <a:spcPct val="100000"/>
              </a:lnSpc>
            </a:pPr>
            <a:r>
              <a:rPr lang="it-IT" b="1" dirty="0">
                <a:latin typeface="Comic Sans MS" panose="030F0702030302020204" pitchFamily="66" charset="0"/>
                <a:cs typeface="Times New Roman" panose="02020603050405020304" pitchFamily="18" charset="0"/>
              </a:rPr>
              <a:t>L’esperto</a:t>
            </a:r>
            <a:r>
              <a:rPr lang="it-IT" dirty="0">
                <a:latin typeface="Comic Sans MS" panose="030F0702030302020204" pitchFamily="66" charset="0"/>
                <a:cs typeface="Times New Roman" panose="02020603050405020304" pitchFamily="18" charset="0"/>
              </a:rPr>
              <a:t>:</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Verifica </a:t>
            </a:r>
            <a:r>
              <a:rPr lang="it-IT" b="1" dirty="0">
                <a:latin typeface="Comic Sans MS" panose="030F0702030302020204" pitchFamily="66" charset="0"/>
                <a:cs typeface="Times New Roman" panose="02020603050405020304" pitchFamily="18" charset="0"/>
              </a:rPr>
              <a:t>anche</a:t>
            </a:r>
            <a:r>
              <a:rPr lang="it-IT" dirty="0">
                <a:latin typeface="Comic Sans MS" panose="030F0702030302020204" pitchFamily="66" charset="0"/>
                <a:cs typeface="Times New Roman" panose="02020603050405020304" pitchFamily="18" charset="0"/>
              </a:rPr>
              <a:t> attraverso la Piattaforma la </a:t>
            </a:r>
            <a:r>
              <a:rPr lang="it-IT" u="sng" dirty="0">
                <a:solidFill>
                  <a:schemeClr val="bg1"/>
                </a:solidFill>
                <a:highlight>
                  <a:srgbClr val="FF0000"/>
                </a:highlight>
                <a:latin typeface="Comic Sans MS" panose="030F0702030302020204" pitchFamily="66" charset="0"/>
                <a:cs typeface="Times New Roman" panose="02020603050405020304" pitchFamily="18" charset="0"/>
              </a:rPr>
              <a:t>pubblicazione</a:t>
            </a:r>
            <a:r>
              <a:rPr lang="it-IT" u="sng" dirty="0">
                <a:highlight>
                  <a:srgbClr val="FF0000"/>
                </a:highlight>
                <a:latin typeface="Comic Sans MS" panose="030F0702030302020204" pitchFamily="66" charset="0"/>
                <a:cs typeface="Times New Roman" panose="02020603050405020304" pitchFamily="18" charset="0"/>
              </a:rPr>
              <a:t> </a:t>
            </a:r>
            <a:r>
              <a:rPr lang="it-IT" dirty="0">
                <a:latin typeface="Comic Sans MS" panose="030F0702030302020204" pitchFamily="66" charset="0"/>
                <a:cs typeface="Times New Roman" panose="02020603050405020304" pitchFamily="18" charset="0"/>
              </a:rPr>
              <a:t>al </a:t>
            </a:r>
            <a:r>
              <a:rPr lang="it-IT" dirty="0" err="1">
                <a:latin typeface="Comic Sans MS" panose="030F0702030302020204" pitchFamily="66" charset="0"/>
                <a:cs typeface="Times New Roman" panose="02020603050405020304" pitchFamily="18" charset="0"/>
              </a:rPr>
              <a:t>r.i.</a:t>
            </a:r>
            <a:r>
              <a:rPr lang="it-IT" dirty="0">
                <a:latin typeface="Comic Sans MS" panose="030F0702030302020204" pitchFamily="66" charset="0"/>
                <a:cs typeface="Times New Roman" panose="02020603050405020304" pitchFamily="18" charset="0"/>
              </a:rPr>
              <a:t> (art. 6.1)</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Espone al Tribunale l’attività svolta, lo stato delle trattative l’esito del test e le altre informazioni richieste</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In </a:t>
            </a:r>
            <a:r>
              <a:rPr lang="it-IT" i="1" dirty="0">
                <a:latin typeface="Comic Sans MS" panose="030F0702030302020204" pitchFamily="66" charset="0"/>
                <a:cs typeface="Times New Roman" panose="02020603050405020304" pitchFamily="18" charset="0"/>
              </a:rPr>
              <a:t>caso di proroga</a:t>
            </a:r>
            <a:r>
              <a:rPr lang="it-IT" dirty="0">
                <a:latin typeface="Comic Sans MS" panose="030F0702030302020204" pitchFamily="66" charset="0"/>
                <a:cs typeface="Times New Roman" panose="02020603050405020304" pitchFamily="18" charset="0"/>
              </a:rPr>
              <a:t>: esprime il parere sulla praticabilità del risanamento</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Segnala ogni elemento per la revoca delle misure se non sono più funzionali per assicurare il buon esito delle trattative o sproporzionate rispetto agli interessi dei creditori.</a:t>
            </a: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13</a:t>
            </a:fld>
            <a:endParaRPr lang="it-IT" altLang="it-IT" dirty="0">
              <a:solidFill>
                <a:srgbClr val="000000"/>
              </a:solidFill>
            </a:endParaRPr>
          </a:p>
        </p:txBody>
      </p:sp>
      <p:sp>
        <p:nvSpPr>
          <p:cNvPr id="4" name="Esplosione: 14 punte 3">
            <a:extLst>
              <a:ext uri="{FF2B5EF4-FFF2-40B4-BE49-F238E27FC236}">
                <a16:creationId xmlns:a16="http://schemas.microsoft.com/office/drawing/2014/main" id="{F71ACEEE-3391-4451-8FBC-4440396C9788}"/>
              </a:ext>
            </a:extLst>
          </p:cNvPr>
          <p:cNvSpPr/>
          <p:nvPr/>
        </p:nvSpPr>
        <p:spPr>
          <a:xfrm>
            <a:off x="6421471" y="3280296"/>
            <a:ext cx="1691397" cy="6633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Importante</a:t>
            </a:r>
          </a:p>
        </p:txBody>
      </p:sp>
      <p:sp>
        <p:nvSpPr>
          <p:cNvPr id="13" name="Esplosione: 14 punte 12">
            <a:extLst>
              <a:ext uri="{FF2B5EF4-FFF2-40B4-BE49-F238E27FC236}">
                <a16:creationId xmlns:a16="http://schemas.microsoft.com/office/drawing/2014/main" id="{D5D1B464-5E26-4128-9370-3891798F69A7}"/>
              </a:ext>
            </a:extLst>
          </p:cNvPr>
          <p:cNvSpPr/>
          <p:nvPr/>
        </p:nvSpPr>
        <p:spPr>
          <a:xfrm>
            <a:off x="6175037" y="1765000"/>
            <a:ext cx="1691397" cy="66338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Importante</a:t>
            </a:r>
          </a:p>
        </p:txBody>
      </p:sp>
      <p:cxnSp>
        <p:nvCxnSpPr>
          <p:cNvPr id="15" name="Connettore curvo 14">
            <a:extLst>
              <a:ext uri="{FF2B5EF4-FFF2-40B4-BE49-F238E27FC236}">
                <a16:creationId xmlns:a16="http://schemas.microsoft.com/office/drawing/2014/main" id="{C0347B80-1A13-4EA8-8E9B-611B11FA948C}"/>
              </a:ext>
            </a:extLst>
          </p:cNvPr>
          <p:cNvCxnSpPr/>
          <p:nvPr/>
        </p:nvCxnSpPr>
        <p:spPr>
          <a:xfrm rot="16200000" flipH="1">
            <a:off x="4440677" y="3127442"/>
            <a:ext cx="2130357" cy="4669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8271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67618" y="1459616"/>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7. La gestione dell’impresa in pendenza della composizione negoziata …</a:t>
            </a:r>
            <a:endParaRPr lang="it-IT" i="1"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 spetta all’imprenditore (art. 9, c. 1)! Ma deve avvisare l’esperto previamente e tramite la piattaforma quando intende compiere atti di STRAORDINARIA o fare pagamenti NON COERENTI.</a:t>
            </a:r>
          </a:p>
          <a:p>
            <a:pPr algn="just">
              <a:lnSpc>
                <a:spcPct val="100000"/>
              </a:lnSpc>
            </a:pPr>
            <a:r>
              <a:rPr lang="it-IT" dirty="0">
                <a:latin typeface="Comic Sans MS" panose="030F0702030302020204" pitchFamily="66" charset="0"/>
                <a:cs typeface="Times New Roman" panose="02020603050405020304" pitchFamily="18" charset="0"/>
              </a:rPr>
              <a:t>Esempi: </a:t>
            </a:r>
            <a:r>
              <a:rPr lang="it-IT" dirty="0" err="1">
                <a:latin typeface="Comic Sans MS" panose="030F0702030302020204" pitchFamily="66" charset="0"/>
                <a:cs typeface="Times New Roman" panose="02020603050405020304" pitchFamily="18" charset="0"/>
              </a:rPr>
              <a:t>str</a:t>
            </a:r>
            <a:r>
              <a:rPr lang="it-IT" dirty="0">
                <a:latin typeface="Comic Sans MS" panose="030F0702030302020204" pitchFamily="66" charset="0"/>
                <a:cs typeface="Times New Roman" panose="02020603050405020304" pitchFamily="18" charset="0"/>
              </a:rPr>
              <a:t>: operazioni sul capitale, pagamenti anticipati, erogazione di finanziamenti (gruppo!!?), atti dispositivi (?)</a:t>
            </a:r>
          </a:p>
          <a:p>
            <a:pPr algn="just">
              <a:lnSpc>
                <a:spcPct val="100000"/>
              </a:lnSpc>
            </a:pPr>
            <a:r>
              <a:rPr lang="it-IT" dirty="0" err="1">
                <a:latin typeface="Comic Sans MS" panose="030F0702030302020204" pitchFamily="66" charset="0"/>
                <a:cs typeface="Times New Roman" panose="02020603050405020304" pitchFamily="18" charset="0"/>
              </a:rPr>
              <a:t>Ord</a:t>
            </a:r>
            <a:r>
              <a:rPr lang="it-IT" dirty="0">
                <a:latin typeface="Comic Sans MS" panose="030F0702030302020204" pitchFamily="66" charset="0"/>
                <a:cs typeface="Times New Roman" panose="02020603050405020304" pitchFamily="18" charset="0"/>
              </a:rPr>
              <a:t>: retribuzioni, provvigioni, pagamento tributi, pagamenti d’uso…</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L’</a:t>
            </a:r>
            <a:r>
              <a:rPr lang="it-IT" b="1" dirty="0">
                <a:latin typeface="Comic Sans MS" panose="030F0702030302020204" pitchFamily="66" charset="0"/>
                <a:cs typeface="Times New Roman" panose="02020603050405020304" pitchFamily="18" charset="0"/>
              </a:rPr>
              <a:t>esperto </a:t>
            </a:r>
            <a:r>
              <a:rPr lang="it-IT" dirty="0">
                <a:latin typeface="Comic Sans MS" panose="030F0702030302020204" pitchFamily="66" charset="0"/>
                <a:cs typeface="Times New Roman" panose="02020603050405020304" pitchFamily="18" charset="0"/>
              </a:rPr>
              <a:t>ricorda all’imprenditore che deve gestire evitando pregiudizi.</a:t>
            </a:r>
          </a:p>
          <a:p>
            <a:pPr algn="just">
              <a:lnSpc>
                <a:spcPct val="100000"/>
              </a:lnSpc>
              <a:spcBef>
                <a:spcPts val="0"/>
              </a:spcBef>
            </a:pPr>
            <a:endParaRPr lang="it-IT" dirty="0">
              <a:latin typeface="Comic Sans MS" panose="030F0702030302020204" pitchFamily="66" charset="0"/>
              <a:cs typeface="Times New Roman" panose="02020603050405020304" pitchFamily="18" charset="0"/>
            </a:endParaRPr>
          </a:p>
          <a:p>
            <a:pPr algn="just">
              <a:lnSpc>
                <a:spcPct val="100000"/>
              </a:lnSpc>
              <a:spcBef>
                <a:spcPts val="0"/>
              </a:spcBef>
            </a:pPr>
            <a:r>
              <a:rPr lang="it-IT" dirty="0">
                <a:latin typeface="Comic Sans MS" panose="030F0702030302020204" pitchFamily="66" charset="0"/>
                <a:cs typeface="Times New Roman" panose="02020603050405020304" pitchFamily="18" charset="0"/>
              </a:rPr>
              <a:t>Se ravvisa </a:t>
            </a:r>
            <a:r>
              <a:rPr lang="it-IT" u="sng" dirty="0">
                <a:latin typeface="Comic Sans MS" panose="030F0702030302020204" pitchFamily="66" charset="0"/>
                <a:cs typeface="Times New Roman" panose="02020603050405020304" pitchFamily="18" charset="0"/>
              </a:rPr>
              <a:t>pregiudizi</a:t>
            </a:r>
            <a:r>
              <a:rPr lang="it-IT" dirty="0">
                <a:latin typeface="Comic Sans MS" panose="030F0702030302020204" pitchFamily="66" charset="0"/>
                <a:cs typeface="Times New Roman" panose="02020603050405020304" pitchFamily="18" charset="0"/>
              </a:rPr>
              <a:t> da atti dell’imprenditore, lo segnala </a:t>
            </a:r>
          </a:p>
          <a:p>
            <a:pPr algn="just">
              <a:lnSpc>
                <a:spcPct val="100000"/>
              </a:lnSpc>
              <a:spcBef>
                <a:spcPts val="0"/>
              </a:spcBef>
            </a:pPr>
            <a:r>
              <a:rPr lang="it-IT" dirty="0">
                <a:latin typeface="Comic Sans MS" panose="030F0702030302020204" pitchFamily="66" charset="0"/>
                <a:cs typeface="Times New Roman" panose="02020603050405020304" pitchFamily="18" charset="0"/>
              </a:rPr>
              <a:t>per </a:t>
            </a:r>
            <a:r>
              <a:rPr lang="it-IT" u="sng" dirty="0">
                <a:latin typeface="Comic Sans MS" panose="030F0702030302020204" pitchFamily="66" charset="0"/>
                <a:cs typeface="Times New Roman" panose="02020603050405020304" pitchFamily="18" charset="0"/>
              </a:rPr>
              <a:t>iscritto e tramite la piattaforma </a:t>
            </a:r>
            <a:r>
              <a:rPr lang="it-IT" dirty="0">
                <a:latin typeface="Comic Sans MS" panose="030F0702030302020204" pitchFamily="66" charset="0"/>
                <a:cs typeface="Times New Roman" panose="02020603050405020304" pitchFamily="18" charset="0"/>
              </a:rPr>
              <a:t>all’imprenditore stesso</a:t>
            </a:r>
          </a:p>
          <a:p>
            <a:pPr algn="just">
              <a:lnSpc>
                <a:spcPct val="100000"/>
              </a:lnSpc>
              <a:spcBef>
                <a:spcPts val="0"/>
              </a:spcBef>
            </a:pPr>
            <a:r>
              <a:rPr lang="it-IT" dirty="0">
                <a:latin typeface="Comic Sans MS" panose="030F0702030302020204" pitchFamily="66" charset="0"/>
                <a:cs typeface="Times New Roman" panose="02020603050405020304" pitchFamily="18" charset="0"/>
              </a:rPr>
              <a:t>e all’’organo di controllo.</a:t>
            </a:r>
          </a:p>
          <a:p>
            <a:pPr algn="just">
              <a:lnSpc>
                <a:spcPct val="100000"/>
              </a:lnSpc>
            </a:pPr>
            <a:r>
              <a:rPr lang="it-IT" dirty="0">
                <a:latin typeface="Comic Sans MS" panose="030F0702030302020204" pitchFamily="66" charset="0"/>
                <a:cs typeface="Times New Roman" panose="02020603050405020304" pitchFamily="18" charset="0"/>
              </a:rPr>
              <a:t>Se non avvisato, l’</a:t>
            </a:r>
            <a:r>
              <a:rPr lang="it-IT" b="1" dirty="0">
                <a:latin typeface="Comic Sans MS" panose="030F0702030302020204" pitchFamily="66" charset="0"/>
                <a:cs typeface="Times New Roman" panose="02020603050405020304" pitchFamily="18" charset="0"/>
              </a:rPr>
              <a:t>esperto può esprimere il dissenso non appena viene a conoscenza dell’atto pregiudizievole, mediante l’iscrizione al </a:t>
            </a:r>
            <a:r>
              <a:rPr lang="it-IT" b="1" dirty="0" err="1">
                <a:latin typeface="Comic Sans MS" panose="030F0702030302020204" pitchFamily="66" charset="0"/>
                <a:cs typeface="Times New Roman" panose="02020603050405020304" pitchFamily="18" charset="0"/>
              </a:rPr>
              <a:t>r.i.</a:t>
            </a: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14</a:t>
            </a:fld>
            <a:endParaRPr lang="it-IT" altLang="it-IT" dirty="0">
              <a:solidFill>
                <a:srgbClr val="000000"/>
              </a:solidFill>
            </a:endParaRPr>
          </a:p>
        </p:txBody>
      </p:sp>
      <p:sp>
        <p:nvSpPr>
          <p:cNvPr id="13" name="Esplosione: 14 punte 12">
            <a:extLst>
              <a:ext uri="{FF2B5EF4-FFF2-40B4-BE49-F238E27FC236}">
                <a16:creationId xmlns:a16="http://schemas.microsoft.com/office/drawing/2014/main" id="{D5D1B464-5E26-4128-9370-3891798F69A7}"/>
              </a:ext>
            </a:extLst>
          </p:cNvPr>
          <p:cNvSpPr/>
          <p:nvPr/>
        </p:nvSpPr>
        <p:spPr>
          <a:xfrm>
            <a:off x="6457950" y="4477180"/>
            <a:ext cx="1691397" cy="66338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Importante</a:t>
            </a:r>
          </a:p>
        </p:txBody>
      </p:sp>
    </p:spTree>
    <p:extLst>
      <p:ext uri="{BB962C8B-B14F-4D97-AF65-F5344CB8AC3E}">
        <p14:creationId xmlns:p14="http://schemas.microsoft.com/office/powerpoint/2010/main" val="67539777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73755" y="1459616"/>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8. Svolgimento delle trattative con le parti interessate</a:t>
            </a:r>
          </a:p>
          <a:p>
            <a:pPr algn="just">
              <a:lnSpc>
                <a:spcPct val="100000"/>
              </a:lnSpc>
            </a:pPr>
            <a:r>
              <a:rPr lang="it-IT" sz="1400" dirty="0">
                <a:latin typeface="Comic Sans MS" panose="030F0702030302020204" pitchFamily="66" charset="0"/>
                <a:cs typeface="Times New Roman" panose="02020603050405020304" pitchFamily="18" charset="0"/>
              </a:rPr>
              <a:t>L’</a:t>
            </a:r>
            <a:r>
              <a:rPr lang="it-IT" sz="1400" b="1" dirty="0">
                <a:latin typeface="Comic Sans MS" panose="030F0702030302020204" pitchFamily="66" charset="0"/>
                <a:cs typeface="Times New Roman" panose="02020603050405020304" pitchFamily="18" charset="0"/>
              </a:rPr>
              <a:t>esperto                              </a:t>
            </a:r>
            <a:r>
              <a:rPr lang="it-IT" sz="1400" b="1" u="sng" dirty="0">
                <a:latin typeface="Comic Sans MS" panose="030F0702030302020204" pitchFamily="66" charset="0"/>
                <a:cs typeface="Times New Roman" panose="02020603050405020304" pitchFamily="18" charset="0"/>
              </a:rPr>
              <a:t>AGEVOLA</a:t>
            </a:r>
            <a:r>
              <a:rPr lang="it-IT" sz="1400" dirty="0">
                <a:latin typeface="Comic Sans MS" panose="030F0702030302020204" pitchFamily="66" charset="0"/>
                <a:cs typeface="Times New Roman" panose="02020603050405020304" pitchFamily="18" charset="0"/>
              </a:rPr>
              <a:t> le trattative, </a:t>
            </a:r>
          </a:p>
          <a:p>
            <a:pPr algn="just">
              <a:lnSpc>
                <a:spcPct val="100000"/>
              </a:lnSpc>
            </a:pPr>
            <a:endParaRPr lang="it-IT" sz="1400" dirty="0">
              <a:latin typeface="Comic Sans MS" panose="030F0702030302020204" pitchFamily="66" charset="0"/>
              <a:cs typeface="Times New Roman" panose="02020603050405020304" pitchFamily="18" charset="0"/>
            </a:endParaRPr>
          </a:p>
          <a:p>
            <a:pPr algn="just">
              <a:lnSpc>
                <a:spcPct val="100000"/>
              </a:lnSpc>
            </a:pPr>
            <a:endParaRPr lang="it-IT" sz="1400" dirty="0">
              <a:latin typeface="Comic Sans MS" panose="030F0702030302020204" pitchFamily="66" charset="0"/>
              <a:cs typeface="Times New Roman" panose="02020603050405020304" pitchFamily="18" charset="0"/>
            </a:endParaRPr>
          </a:p>
          <a:p>
            <a:pPr algn="just">
              <a:lnSpc>
                <a:spcPct val="100000"/>
              </a:lnSpc>
            </a:pPr>
            <a:r>
              <a:rPr lang="it-IT" sz="1400" dirty="0">
                <a:latin typeface="Comic Sans MS" panose="030F0702030302020204" pitchFamily="66" charset="0"/>
                <a:cs typeface="Times New Roman" panose="02020603050405020304" pitchFamily="18" charset="0"/>
              </a:rPr>
              <a:t>è </a:t>
            </a:r>
            <a:r>
              <a:rPr lang="it-IT" sz="1400" b="1" dirty="0">
                <a:latin typeface="Comic Sans MS" panose="030F0702030302020204" pitchFamily="66" charset="0"/>
                <a:cs typeface="Times New Roman" panose="02020603050405020304" pitchFamily="18" charset="0"/>
              </a:rPr>
              <a:t>terzo </a:t>
            </a:r>
            <a:r>
              <a:rPr lang="it-IT" sz="1400" dirty="0">
                <a:latin typeface="Comic Sans MS" panose="030F0702030302020204" pitchFamily="66" charset="0"/>
                <a:cs typeface="Times New Roman" panose="02020603050405020304" pitchFamily="18" charset="0"/>
              </a:rPr>
              <a:t>rispetto a tutti (non è un consulente dell’impresa: se pur deve puntare a salvare l’impresa anche in via indiretta, non è un TIFOSO!).</a:t>
            </a:r>
          </a:p>
          <a:p>
            <a:pPr algn="just">
              <a:lnSpc>
                <a:spcPct val="100000"/>
              </a:lnSpc>
            </a:pPr>
            <a:r>
              <a:rPr lang="it-IT" sz="1400" dirty="0">
                <a:latin typeface="Comic Sans MS" panose="030F0702030302020204" pitchFamily="66" charset="0"/>
                <a:cs typeface="Times New Roman" panose="02020603050405020304" pitchFamily="18" charset="0"/>
              </a:rPr>
              <a:t>opera in modo </a:t>
            </a:r>
            <a:r>
              <a:rPr lang="it-IT" sz="1400" b="1" dirty="0">
                <a:latin typeface="Comic Sans MS" panose="030F0702030302020204" pitchFamily="66" charset="0"/>
                <a:cs typeface="Times New Roman" panose="02020603050405020304" pitchFamily="18" charset="0"/>
              </a:rPr>
              <a:t>professionale, riservato</a:t>
            </a:r>
          </a:p>
          <a:p>
            <a:pPr algn="just">
              <a:lnSpc>
                <a:spcPct val="100000"/>
              </a:lnSpc>
            </a:pPr>
            <a:r>
              <a:rPr lang="it-IT" sz="1400" b="1" dirty="0">
                <a:latin typeface="Comic Sans MS" panose="030F0702030302020204" pitchFamily="66" charset="0"/>
                <a:cs typeface="Times New Roman" panose="02020603050405020304" pitchFamily="18" charset="0"/>
              </a:rPr>
              <a:t>non è tenuto a deporre sul contenuto delle dichiarazioni</a:t>
            </a:r>
          </a:p>
          <a:p>
            <a:pPr algn="just">
              <a:lnSpc>
                <a:spcPct val="100000"/>
              </a:lnSpc>
            </a:pPr>
            <a:endParaRPr lang="it-IT" sz="1400" b="1" dirty="0">
              <a:latin typeface="Comic Sans MS" panose="030F0702030302020204" pitchFamily="66" charset="0"/>
              <a:cs typeface="Times New Roman" panose="02020603050405020304" pitchFamily="18" charset="0"/>
            </a:endParaRPr>
          </a:p>
          <a:p>
            <a:pPr algn="just">
              <a:lnSpc>
                <a:spcPct val="100000"/>
              </a:lnSpc>
            </a:pPr>
            <a:r>
              <a:rPr lang="it-IT" sz="1400" b="1" dirty="0">
                <a:latin typeface="Comic Sans MS" panose="030F0702030302020204" pitchFamily="66" charset="0"/>
                <a:cs typeface="Times New Roman" panose="02020603050405020304" pitchFamily="18" charset="0"/>
              </a:rPr>
              <a:t>provvede</a:t>
            </a:r>
            <a:r>
              <a:rPr lang="it-IT" sz="1400" dirty="0">
                <a:latin typeface="Comic Sans MS" panose="030F0702030302020204" pitchFamily="66" charset="0"/>
                <a:cs typeface="Times New Roman" panose="02020603050405020304" pitchFamily="18" charset="0"/>
              </a:rPr>
              <a:t> al censimento nella piattaforma delle parti che partecipano alle trattative, </a:t>
            </a:r>
            <a:r>
              <a:rPr lang="it-IT" sz="1400" b="1" dirty="0">
                <a:latin typeface="Comic Sans MS" panose="030F0702030302020204" pitchFamily="66" charset="0"/>
                <a:cs typeface="Times New Roman" panose="02020603050405020304" pitchFamily="18" charset="0"/>
              </a:rPr>
              <a:t>ricorda</a:t>
            </a:r>
            <a:r>
              <a:rPr lang="it-IT" sz="1400" dirty="0">
                <a:latin typeface="Comic Sans MS" panose="030F0702030302020204" pitchFamily="66" charset="0"/>
                <a:cs typeface="Times New Roman" panose="02020603050405020304" pitchFamily="18" charset="0"/>
              </a:rPr>
              <a:t> alle parti che, in caso di misure protettive, non potranno unilateralmente rifiutare l’adempimento dei contratti pendenti, risolverli anticiparne la scadenza o modificarli a danno del creditore </a:t>
            </a:r>
          </a:p>
          <a:p>
            <a:pPr algn="just">
              <a:lnSpc>
                <a:spcPct val="100000"/>
              </a:lnSpc>
            </a:pPr>
            <a:r>
              <a:rPr lang="it-IT" sz="1400" dirty="0">
                <a:latin typeface="Comic Sans MS" panose="030F0702030302020204" pitchFamily="66" charset="0"/>
                <a:cs typeface="Times New Roman" panose="02020603050405020304" pitchFamily="18" charset="0"/>
              </a:rPr>
              <a:t>L’esperto può avvalersi di soggetti dotati di specifica competenza e di un revisore contabile, ma … se li deve pagare </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15</a:t>
            </a:fld>
            <a:endParaRPr lang="it-IT" altLang="it-IT" dirty="0">
              <a:solidFill>
                <a:srgbClr val="000000"/>
              </a:solidFill>
            </a:endParaRPr>
          </a:p>
        </p:txBody>
      </p:sp>
      <p:sp>
        <p:nvSpPr>
          <p:cNvPr id="13" name="Esplosione: 14 punte 12">
            <a:extLst>
              <a:ext uri="{FF2B5EF4-FFF2-40B4-BE49-F238E27FC236}">
                <a16:creationId xmlns:a16="http://schemas.microsoft.com/office/drawing/2014/main" id="{D5D1B464-5E26-4128-9370-3891798F69A7}"/>
              </a:ext>
            </a:extLst>
          </p:cNvPr>
          <p:cNvSpPr/>
          <p:nvPr/>
        </p:nvSpPr>
        <p:spPr>
          <a:xfrm>
            <a:off x="5894986" y="3515874"/>
            <a:ext cx="1691397" cy="66338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Importante</a:t>
            </a:r>
          </a:p>
        </p:txBody>
      </p:sp>
      <p:pic>
        <p:nvPicPr>
          <p:cNvPr id="6" name="Immagine 5" descr="Immagine che contiene persona, vicino&#10;&#10;Descrizione generata automaticamente">
            <a:extLst>
              <a:ext uri="{FF2B5EF4-FFF2-40B4-BE49-F238E27FC236}">
                <a16:creationId xmlns:a16="http://schemas.microsoft.com/office/drawing/2014/main" id="{785389E5-16DC-4445-B9ED-6C9624A6D9BE}"/>
              </a:ext>
            </a:extLst>
          </p:cNvPr>
          <p:cNvPicPr>
            <a:picLocks noChangeAspect="1"/>
          </p:cNvPicPr>
          <p:nvPr/>
        </p:nvPicPr>
        <p:blipFill>
          <a:blip r:embed="rId4"/>
          <a:stretch>
            <a:fillRect/>
          </a:stretch>
        </p:blipFill>
        <p:spPr>
          <a:xfrm>
            <a:off x="2061183" y="1781378"/>
            <a:ext cx="1606144" cy="903456"/>
          </a:xfrm>
          <a:prstGeom prst="rect">
            <a:avLst/>
          </a:prstGeom>
        </p:spPr>
      </p:pic>
      <p:pic>
        <p:nvPicPr>
          <p:cNvPr id="7" name="Immagine 6">
            <a:extLst>
              <a:ext uri="{FF2B5EF4-FFF2-40B4-BE49-F238E27FC236}">
                <a16:creationId xmlns:a16="http://schemas.microsoft.com/office/drawing/2014/main" id="{C6E38D4B-EE37-4732-91AC-8776D21FB48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704289" y="5661171"/>
            <a:ext cx="2295728" cy="573132"/>
          </a:xfrm>
          <a:prstGeom prst="rect">
            <a:avLst/>
          </a:prstGeom>
        </p:spPr>
      </p:pic>
    </p:spTree>
    <p:extLst>
      <p:ext uri="{BB962C8B-B14F-4D97-AF65-F5344CB8AC3E}">
        <p14:creationId xmlns:p14="http://schemas.microsoft.com/office/powerpoint/2010/main" val="319544073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48134" y="1415526"/>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lnSpcReduction="10000"/>
          </a:bodyPr>
          <a:lstStyle/>
          <a:p>
            <a:pPr algn="just">
              <a:lnSpc>
                <a:spcPct val="100000"/>
              </a:lnSpc>
            </a:pPr>
            <a:r>
              <a:rPr lang="it-IT" b="1" dirty="0">
                <a:latin typeface="Comic Sans MS" panose="030F0702030302020204" pitchFamily="66" charset="0"/>
                <a:cs typeface="Times New Roman" panose="02020603050405020304" pitchFamily="18" charset="0"/>
              </a:rPr>
              <a:t>8 (segue) Svolgimento delle trattative con le parti interessate</a:t>
            </a:r>
          </a:p>
          <a:p>
            <a:pPr algn="just">
              <a:lnSpc>
                <a:spcPct val="100000"/>
              </a:lnSpc>
            </a:pPr>
            <a:r>
              <a:rPr lang="it-IT" b="1" dirty="0">
                <a:latin typeface="Comic Sans MS" panose="030F0702030302020204" pitchFamily="66" charset="0"/>
                <a:cs typeface="Times New Roman" panose="02020603050405020304" pitchFamily="18" charset="0"/>
              </a:rPr>
              <a:t>L’esperto </a:t>
            </a:r>
            <a:r>
              <a:rPr lang="it-IT" dirty="0">
                <a:latin typeface="Comic Sans MS" panose="030F0702030302020204" pitchFamily="66" charset="0"/>
                <a:cs typeface="Times New Roman" panose="02020603050405020304" pitchFamily="18" charset="0"/>
              </a:rPr>
              <a:t>partecipa alle consultazioni sindacali e quando l’imprenditore intende avvalersi della facoltà art. 14. 4 c. (misure premiali – rateazione) </a:t>
            </a:r>
          </a:p>
          <a:p>
            <a:pPr algn="just">
              <a:lnSpc>
                <a:spcPct val="100000"/>
              </a:lnSpc>
            </a:pPr>
            <a:endParaRPr lang="it-IT" b="1" dirty="0">
              <a:latin typeface="Comic Sans MS" panose="030F0702030302020204" pitchFamily="66"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sottoscrive </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l’istanza del debitore quando </a:t>
            </a:r>
            <a:r>
              <a:rPr lang="it-IT" u="sng" dirty="0">
                <a:latin typeface="Comic Sans MS" panose="030F0702030302020204" pitchFamily="66" charset="0"/>
                <a:cs typeface="Times New Roman" panose="02020603050405020304" pitchFamily="18" charset="0"/>
              </a:rPr>
              <a:t>ritiene che sussistano concrete prospettive  di risanamento dell'impresa.</a:t>
            </a:r>
          </a:p>
          <a:p>
            <a:pPr algn="just">
              <a:lnSpc>
                <a:spcPct val="100000"/>
              </a:lnSpc>
            </a:pPr>
            <a:r>
              <a:rPr lang="it-IT" dirty="0">
                <a:latin typeface="Comic Sans MS" panose="030F0702030302020204" pitchFamily="66" charset="0"/>
                <a:cs typeface="Times New Roman" panose="02020603050405020304" pitchFamily="18" charset="0"/>
              </a:rPr>
              <a:t>Quando </a:t>
            </a:r>
            <a:r>
              <a:rPr lang="it-IT" b="1" dirty="0">
                <a:latin typeface="Comic Sans MS" panose="030F0702030302020204" pitchFamily="66" charset="0"/>
                <a:cs typeface="Times New Roman" panose="02020603050405020304" pitchFamily="18" charset="0"/>
              </a:rPr>
              <a:t>l'esperto</a:t>
            </a:r>
            <a:r>
              <a:rPr lang="it-IT" dirty="0">
                <a:latin typeface="Comic Sans MS" panose="030F0702030302020204" pitchFamily="66" charset="0"/>
                <a:cs typeface="Times New Roman" panose="02020603050405020304" pitchFamily="18" charset="0"/>
              </a:rPr>
              <a:t> intende procedere con l'archiviazione avverte l'imprenditore che redigerà una </a:t>
            </a:r>
            <a:r>
              <a:rPr lang="it-IT" u="sng" dirty="0">
                <a:latin typeface="Comic Sans MS" panose="030F0702030302020204" pitchFamily="66" charset="0"/>
                <a:cs typeface="Times New Roman" panose="02020603050405020304" pitchFamily="18" charset="0"/>
              </a:rPr>
              <a:t>relazione finale </a:t>
            </a:r>
            <a:r>
              <a:rPr lang="it-IT" dirty="0">
                <a:latin typeface="Comic Sans MS" panose="030F0702030302020204" pitchFamily="66" charset="0"/>
                <a:cs typeface="Times New Roman" panose="02020603050405020304" pitchFamily="18" charset="0"/>
              </a:rPr>
              <a:t>e la inserirà nella piattaforma e la comunicherà all'imprenditore nonché, in presenza di misure cautelari, </a:t>
            </a:r>
            <a:r>
              <a:rPr lang="it-IT" u="sng" dirty="0">
                <a:latin typeface="Comic Sans MS" panose="030F0702030302020204" pitchFamily="66" charset="0"/>
                <a:cs typeface="Times New Roman" panose="02020603050405020304" pitchFamily="18" charset="0"/>
              </a:rPr>
              <a:t>al tribunale.</a:t>
            </a:r>
          </a:p>
          <a:p>
            <a:pPr algn="just">
              <a:lnSpc>
                <a:spcPct val="100000"/>
              </a:lnSpc>
            </a:pPr>
            <a:r>
              <a:rPr lang="it-IT" dirty="0">
                <a:latin typeface="Comic Sans MS" panose="030F0702030302020204" pitchFamily="66" charset="0"/>
                <a:cs typeface="Times New Roman" panose="02020603050405020304" pitchFamily="18" charset="0"/>
              </a:rPr>
              <a:t>La relazione non va comunicata agli altri soggetti intervenuti nelle trattative.</a:t>
            </a:r>
          </a:p>
          <a:p>
            <a:pPr algn="just">
              <a:lnSpc>
                <a:spcPct val="100000"/>
              </a:lnSpc>
            </a:pPr>
            <a:r>
              <a:rPr lang="it-IT" dirty="0">
                <a:latin typeface="Comic Sans MS" panose="030F0702030302020204" pitchFamily="66" charset="0"/>
                <a:cs typeface="Times New Roman" panose="02020603050405020304" pitchFamily="18" charset="0"/>
              </a:rPr>
              <a:t>Se l'imprenditore insiste per la prosecuzione della composizione negoziata è indispensabile esaminare la concretezza delle novità apportate .</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16</a:t>
            </a:fld>
            <a:endParaRPr lang="it-IT" altLang="it-IT" dirty="0">
              <a:solidFill>
                <a:srgbClr val="000000"/>
              </a:solidFill>
            </a:endParaRPr>
          </a:p>
        </p:txBody>
      </p:sp>
      <p:sp>
        <p:nvSpPr>
          <p:cNvPr id="13" name="Esplosione: 14 punte 12">
            <a:extLst>
              <a:ext uri="{FF2B5EF4-FFF2-40B4-BE49-F238E27FC236}">
                <a16:creationId xmlns:a16="http://schemas.microsoft.com/office/drawing/2014/main" id="{D5D1B464-5E26-4128-9370-3891798F69A7}"/>
              </a:ext>
            </a:extLst>
          </p:cNvPr>
          <p:cNvSpPr/>
          <p:nvPr/>
        </p:nvSpPr>
        <p:spPr>
          <a:xfrm>
            <a:off x="4951403" y="2501112"/>
            <a:ext cx="2110878" cy="130175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Importante</a:t>
            </a:r>
          </a:p>
        </p:txBody>
      </p:sp>
      <p:pic>
        <p:nvPicPr>
          <p:cNvPr id="8" name="Immagine 7">
            <a:extLst>
              <a:ext uri="{FF2B5EF4-FFF2-40B4-BE49-F238E27FC236}">
                <a16:creationId xmlns:a16="http://schemas.microsoft.com/office/drawing/2014/main" id="{78A05319-6555-4EEE-9CD0-DF35DC4C2AF1}"/>
              </a:ext>
            </a:extLst>
          </p:cNvPr>
          <p:cNvPicPr>
            <a:picLocks noChangeAspect="1"/>
          </p:cNvPicPr>
          <p:nvPr/>
        </p:nvPicPr>
        <p:blipFill>
          <a:blip r:embed="rId4"/>
          <a:stretch>
            <a:fillRect/>
          </a:stretch>
        </p:blipFill>
        <p:spPr>
          <a:xfrm>
            <a:off x="2336261" y="2375756"/>
            <a:ext cx="1378083" cy="1301758"/>
          </a:xfrm>
          <a:prstGeom prst="rect">
            <a:avLst/>
          </a:prstGeom>
        </p:spPr>
      </p:pic>
    </p:spTree>
    <p:extLst>
      <p:ext uri="{BB962C8B-B14F-4D97-AF65-F5344CB8AC3E}">
        <p14:creationId xmlns:p14="http://schemas.microsoft.com/office/powerpoint/2010/main" val="299084440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06912"/>
            <a:ext cx="7847732" cy="494424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lnSpcReduction="10000"/>
          </a:bodyPr>
          <a:lstStyle/>
          <a:p>
            <a:pPr algn="just">
              <a:lnSpc>
                <a:spcPct val="100000"/>
              </a:lnSpc>
            </a:pPr>
            <a:r>
              <a:rPr lang="it-IT" b="1" dirty="0">
                <a:latin typeface="Comic Sans MS" panose="030F0702030302020204" pitchFamily="66" charset="0"/>
                <a:cs typeface="Times New Roman" panose="02020603050405020304" pitchFamily="18" charset="0"/>
              </a:rPr>
              <a:t>9. Formulazione delle proposte dell'imprenditore e delle parti interessate </a:t>
            </a:r>
          </a:p>
          <a:p>
            <a:pPr algn="just">
              <a:lnSpc>
                <a:spcPct val="100000"/>
              </a:lnSpc>
            </a:pPr>
            <a:r>
              <a:rPr lang="it-IT" dirty="0">
                <a:latin typeface="Comic Sans MS" panose="030F0702030302020204" pitchFamily="66" charset="0"/>
                <a:cs typeface="Times New Roman" panose="02020603050405020304" pitchFamily="18" charset="0"/>
              </a:rPr>
              <a:t>L'</a:t>
            </a:r>
            <a:r>
              <a:rPr lang="it-IT" b="1" dirty="0">
                <a:latin typeface="Comic Sans MS" panose="030F0702030302020204" pitchFamily="66" charset="0"/>
                <a:cs typeface="Times New Roman" panose="02020603050405020304" pitchFamily="18" charset="0"/>
              </a:rPr>
              <a:t>esperto</a:t>
            </a:r>
            <a:r>
              <a:rPr lang="it-IT" dirty="0">
                <a:latin typeface="Comic Sans MS" panose="030F0702030302020204" pitchFamily="66" charset="0"/>
                <a:cs typeface="Times New Roman" panose="02020603050405020304" pitchFamily="18" charset="0"/>
              </a:rPr>
              <a:t> stimola la formulazione di proposte concrete da parte dell'imprenditore e della parte interessata </a:t>
            </a:r>
          </a:p>
          <a:p>
            <a:pPr algn="just">
              <a:lnSpc>
                <a:spcPct val="100000"/>
              </a:lnSpc>
            </a:pPr>
            <a:r>
              <a:rPr lang="it-IT" u="sng" dirty="0">
                <a:latin typeface="Comic Sans MS" panose="030F0702030302020204" pitchFamily="66" charset="0"/>
                <a:cs typeface="Times New Roman" panose="02020603050405020304" pitchFamily="18" charset="0"/>
              </a:rPr>
              <a:t>rappresenta </a:t>
            </a:r>
            <a:r>
              <a:rPr lang="it-IT" dirty="0">
                <a:latin typeface="Comic Sans MS" panose="030F0702030302020204" pitchFamily="66" charset="0"/>
                <a:cs typeface="Times New Roman" panose="02020603050405020304" pitchFamily="18" charset="0"/>
              </a:rPr>
              <a:t>l'esigenza che assicura l’equilibrio dei sacrifici richiesti alle singole parti in modo equilibrato </a:t>
            </a:r>
          </a:p>
          <a:p>
            <a:pPr algn="just">
              <a:lnSpc>
                <a:spcPct val="100000"/>
              </a:lnSpc>
            </a:pPr>
            <a:r>
              <a:rPr lang="it-IT" u="sng" dirty="0">
                <a:latin typeface="Comic Sans MS" panose="030F0702030302020204" pitchFamily="66" charset="0"/>
                <a:cs typeface="Times New Roman" panose="02020603050405020304" pitchFamily="18" charset="0"/>
              </a:rPr>
              <a:t>ricorda </a:t>
            </a:r>
            <a:r>
              <a:rPr lang="it-IT" dirty="0">
                <a:latin typeface="Comic Sans MS" panose="030F0702030302020204" pitchFamily="66" charset="0"/>
                <a:cs typeface="Times New Roman" panose="02020603050405020304" pitchFamily="18" charset="0"/>
              </a:rPr>
              <a:t>la necessità che le proposte siano idonee al rispetto del minimo legale del capitale sociale al momento della conclusione dell'accordo </a:t>
            </a:r>
          </a:p>
          <a:p>
            <a:pPr algn="just">
              <a:lnSpc>
                <a:spcPct val="100000"/>
              </a:lnSpc>
            </a:pPr>
            <a:r>
              <a:rPr lang="it-IT" u="sng" dirty="0">
                <a:latin typeface="Comic Sans MS" panose="030F0702030302020204" pitchFamily="66" charset="0"/>
                <a:cs typeface="Times New Roman" panose="02020603050405020304" pitchFamily="18" charset="0"/>
              </a:rPr>
              <a:t>può proporre </a:t>
            </a:r>
            <a:r>
              <a:rPr lang="it-IT" dirty="0">
                <a:latin typeface="Comic Sans MS" panose="030F0702030302020204" pitchFamily="66" charset="0"/>
                <a:cs typeface="Times New Roman" panose="02020603050405020304" pitchFamily="18" charset="0"/>
              </a:rPr>
              <a:t>che venga nominato un CRO </a:t>
            </a:r>
            <a:r>
              <a:rPr lang="it-IT" i="1" dirty="0">
                <a:latin typeface="Comic Sans MS" panose="030F0702030302020204" pitchFamily="66" charset="0"/>
                <a:cs typeface="Times New Roman" panose="02020603050405020304" pitchFamily="18" charset="0"/>
              </a:rPr>
              <a:t>chief restrutturing officer (in questo caso non paga l’esperto …)</a:t>
            </a:r>
          </a:p>
          <a:p>
            <a:pPr algn="just">
              <a:lnSpc>
                <a:spcPct val="100000"/>
              </a:lnSpc>
            </a:pPr>
            <a:r>
              <a:rPr lang="it-IT" dirty="0">
                <a:latin typeface="Comic Sans MS" panose="030F0702030302020204" pitchFamily="66" charset="0"/>
                <a:cs typeface="Times New Roman" panose="02020603050405020304" pitchFamily="18" charset="0"/>
              </a:rPr>
              <a:t>quando ritiene che per assicurare la continuità aziendale e il miglior soddisfacimento dei creditori sia prospettabile </a:t>
            </a:r>
            <a:r>
              <a:rPr lang="it-IT" u="sng" dirty="0">
                <a:latin typeface="Comic Sans MS" panose="030F0702030302020204" pitchFamily="66" charset="0"/>
                <a:cs typeface="Times New Roman" panose="02020603050405020304" pitchFamily="18" charset="0"/>
              </a:rPr>
              <a:t>unicamente</a:t>
            </a:r>
            <a:r>
              <a:rPr lang="it-IT" dirty="0">
                <a:latin typeface="Comic Sans MS" panose="030F0702030302020204" pitchFamily="66" charset="0"/>
                <a:cs typeface="Times New Roman" panose="02020603050405020304" pitchFamily="18" charset="0"/>
              </a:rPr>
              <a:t> la cessione dell'azienda o di rami di essa, l'esperto </a:t>
            </a:r>
            <a:r>
              <a:rPr lang="it-IT" u="sng" dirty="0">
                <a:latin typeface="Comic Sans MS" panose="030F0702030302020204" pitchFamily="66" charset="0"/>
                <a:cs typeface="Times New Roman" panose="02020603050405020304" pitchFamily="18" charset="0"/>
              </a:rPr>
              <a:t>ricorda</a:t>
            </a:r>
            <a:r>
              <a:rPr lang="it-IT" dirty="0">
                <a:latin typeface="Comic Sans MS" panose="030F0702030302020204" pitchFamily="66" charset="0"/>
                <a:cs typeface="Times New Roman" panose="02020603050405020304" pitchFamily="18" charset="0"/>
              </a:rPr>
              <a:t> alle parti la possibilità di derogare all'articolo 2560 secondo comma c.c. previa autorizzazione del giudice; è preferibile fare ricorso a procedure competitive </a:t>
            </a:r>
          </a:p>
          <a:p>
            <a:pPr algn="just">
              <a:lnSpc>
                <a:spcPct val="100000"/>
              </a:lnSpc>
            </a:pPr>
            <a:r>
              <a:rPr lang="it-IT" dirty="0">
                <a:latin typeface="Comic Sans MS" panose="030F0702030302020204" pitchFamily="66" charset="0"/>
                <a:cs typeface="Times New Roman" panose="02020603050405020304" pitchFamily="18" charset="0"/>
              </a:rPr>
              <a:t>L’esperto </a:t>
            </a:r>
            <a:r>
              <a:rPr lang="it-IT" u="sng" dirty="0">
                <a:latin typeface="Comic Sans MS" panose="030F0702030302020204" pitchFamily="66" charset="0"/>
                <a:cs typeface="Times New Roman" panose="02020603050405020304" pitchFamily="18" charset="0"/>
              </a:rPr>
              <a:t>ricorda</a:t>
            </a:r>
            <a:r>
              <a:rPr lang="it-IT" dirty="0">
                <a:latin typeface="Comic Sans MS" panose="030F0702030302020204" pitchFamily="66" charset="0"/>
                <a:cs typeface="Times New Roman" panose="02020603050405020304" pitchFamily="18" charset="0"/>
              </a:rPr>
              <a:t> alle parti la necessità di pubblicazione nel registro delle imprese </a:t>
            </a:r>
            <a:r>
              <a:rPr lang="it-IT" u="sng" dirty="0">
                <a:latin typeface="Comic Sans MS" panose="030F0702030302020204" pitchFamily="66" charset="0"/>
                <a:cs typeface="Times New Roman" panose="02020603050405020304" pitchFamily="18" charset="0"/>
              </a:rPr>
              <a:t>del contratto  </a:t>
            </a:r>
            <a:r>
              <a:rPr lang="it-IT" dirty="0">
                <a:latin typeface="Comic Sans MS" panose="030F0702030302020204" pitchFamily="66" charset="0"/>
                <a:cs typeface="Times New Roman" panose="02020603050405020304" pitchFamily="18" charset="0"/>
              </a:rPr>
              <a:t>e dell'accordo di cui l'articolo 11 comma 1 lettere a) e c) per consentire la fruizione dei benefici fiscali </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17</a:t>
            </a:fld>
            <a:endParaRPr lang="it-IT" altLang="it-IT" dirty="0">
              <a:solidFill>
                <a:srgbClr val="000000"/>
              </a:solidFill>
            </a:endParaRPr>
          </a:p>
        </p:txBody>
      </p:sp>
    </p:spTree>
    <p:extLst>
      <p:ext uri="{BB962C8B-B14F-4D97-AF65-F5344CB8AC3E}">
        <p14:creationId xmlns:p14="http://schemas.microsoft.com/office/powerpoint/2010/main" val="50247274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06912"/>
            <a:ext cx="7847732" cy="503279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10. Parere dell’esperto in caso di nuovi finanziamenti prededucibili (art. 10) </a:t>
            </a:r>
          </a:p>
          <a:p>
            <a:pPr algn="just">
              <a:lnSpc>
                <a:spcPct val="100000"/>
              </a:lnSpc>
            </a:pPr>
            <a:r>
              <a:rPr lang="it-IT" b="1" dirty="0">
                <a:latin typeface="Comic Sans MS" panose="030F0702030302020204" pitchFamily="66" charset="0"/>
                <a:cs typeface="Times New Roman" panose="02020603050405020304" pitchFamily="18" charset="0"/>
              </a:rPr>
              <a:t>L'esperto </a:t>
            </a:r>
            <a:r>
              <a:rPr lang="it-IT" dirty="0">
                <a:latin typeface="Comic Sans MS" panose="030F0702030302020204" pitchFamily="66" charset="0"/>
                <a:cs typeface="Times New Roman" panose="02020603050405020304" pitchFamily="18" charset="0"/>
              </a:rPr>
              <a:t>potrà tener conto delle seguenti circostanze nella valutazione dell'utilità del finanziamento prededucibile, utilità del finanziamento ad evitare un danno grave ed irreparabile alla continuità aziendale:</a:t>
            </a: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18</a:t>
            </a:fld>
            <a:endParaRPr lang="it-IT" altLang="it-IT" dirty="0">
              <a:solidFill>
                <a:srgbClr val="000000"/>
              </a:solidFill>
            </a:endParaRPr>
          </a:p>
        </p:txBody>
      </p:sp>
      <p:graphicFrame>
        <p:nvGraphicFramePr>
          <p:cNvPr id="4" name="Diagramma 3">
            <a:extLst>
              <a:ext uri="{FF2B5EF4-FFF2-40B4-BE49-F238E27FC236}">
                <a16:creationId xmlns:a16="http://schemas.microsoft.com/office/drawing/2014/main" id="{11C2E7B2-25DE-437C-A783-82D68B40A6C1}"/>
              </a:ext>
            </a:extLst>
          </p:cNvPr>
          <p:cNvGraphicFramePr/>
          <p:nvPr>
            <p:extLst>
              <p:ext uri="{D42A27DB-BD31-4B8C-83A1-F6EECF244321}">
                <p14:modId xmlns:p14="http://schemas.microsoft.com/office/powerpoint/2010/main" val="4075355154"/>
              </p:ext>
            </p:extLst>
          </p:nvPr>
        </p:nvGraphicFramePr>
        <p:xfrm>
          <a:off x="1390650" y="2606387"/>
          <a:ext cx="6096000" cy="3662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62993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06912"/>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11. Rinegoziazione dei contratti (art. 10 c. 2)</a:t>
            </a:r>
          </a:p>
          <a:p>
            <a:pPr algn="just">
              <a:lnSpc>
                <a:spcPct val="100000"/>
              </a:lnSpc>
            </a:pPr>
            <a:r>
              <a:rPr lang="it-IT" dirty="0">
                <a:latin typeface="Comic Sans MS" panose="030F0702030302020204" pitchFamily="66" charset="0"/>
                <a:cs typeface="Times New Roman" panose="02020603050405020304" pitchFamily="18" charset="0"/>
              </a:rPr>
              <a:t>L'</a:t>
            </a:r>
            <a:r>
              <a:rPr lang="it-IT" b="1" dirty="0">
                <a:latin typeface="Comic Sans MS" panose="030F0702030302020204" pitchFamily="66" charset="0"/>
                <a:cs typeface="Times New Roman" panose="02020603050405020304" pitchFamily="18" charset="0"/>
              </a:rPr>
              <a:t>esperto</a:t>
            </a:r>
            <a:r>
              <a:rPr lang="it-IT" dirty="0">
                <a:latin typeface="Comic Sans MS" panose="030F0702030302020204" pitchFamily="66" charset="0"/>
                <a:cs typeface="Times New Roman" panose="02020603050405020304" pitchFamily="18" charset="0"/>
              </a:rPr>
              <a:t> </a:t>
            </a:r>
            <a:r>
              <a:rPr lang="it-IT" u="sng" dirty="0">
                <a:latin typeface="Comic Sans MS" panose="030F0702030302020204" pitchFamily="66" charset="0"/>
                <a:cs typeface="Times New Roman" panose="02020603050405020304" pitchFamily="18" charset="0"/>
              </a:rPr>
              <a:t>convoca </a:t>
            </a:r>
            <a:r>
              <a:rPr lang="it-IT" dirty="0">
                <a:latin typeface="Comic Sans MS" panose="030F0702030302020204" pitchFamily="66" charset="0"/>
                <a:cs typeface="Times New Roman" panose="02020603050405020304" pitchFamily="18" charset="0"/>
              </a:rPr>
              <a:t>le parti per rinegoziare i contratti divenuti eccessivamente onerosi a </a:t>
            </a:r>
            <a:r>
              <a:rPr lang="it-IT" u="sng" dirty="0">
                <a:latin typeface="Comic Sans MS" panose="030F0702030302020204" pitchFamily="66" charset="0"/>
                <a:cs typeface="Times New Roman" panose="02020603050405020304" pitchFamily="18" charset="0"/>
              </a:rPr>
              <a:t>causa della pandemia </a:t>
            </a:r>
            <a:r>
              <a:rPr lang="it-IT" dirty="0">
                <a:latin typeface="Comic Sans MS" panose="030F0702030302020204" pitchFamily="66" charset="0"/>
                <a:cs typeface="Times New Roman" panose="02020603050405020304" pitchFamily="18" charset="0"/>
              </a:rPr>
              <a:t>e discutere sulle ipotesi di soluzione evitando il tribunale.</a:t>
            </a:r>
          </a:p>
          <a:p>
            <a:pPr algn="just">
              <a:lnSpc>
                <a:spcPct val="100000"/>
              </a:lnSpc>
            </a:pPr>
            <a:r>
              <a:rPr lang="it-IT" dirty="0">
                <a:latin typeface="Comic Sans MS" panose="030F0702030302020204" pitchFamily="66" charset="0"/>
                <a:cs typeface="Times New Roman" panose="02020603050405020304" pitchFamily="18" charset="0"/>
              </a:rPr>
              <a:t>Già dal primo incontro richiede alle parti se, in caso di insuccesso della rinegoziazione, acconsentano che l'esito delle trattative e le motivazioni del mancato accoglimento delle proposte vengano riferiti al tribunale. </a:t>
            </a:r>
          </a:p>
          <a:p>
            <a:pPr algn="just">
              <a:lnSpc>
                <a:spcPct val="100000"/>
              </a:lnSpc>
            </a:pPr>
            <a:r>
              <a:rPr lang="it-IT" u="sng" dirty="0">
                <a:latin typeface="Comic Sans MS" panose="030F0702030302020204" pitchFamily="66" charset="0"/>
                <a:cs typeface="Times New Roman" panose="02020603050405020304" pitchFamily="18" charset="0"/>
              </a:rPr>
              <a:t>In caso di insuccesso</a:t>
            </a:r>
            <a:r>
              <a:rPr lang="it-IT" dirty="0">
                <a:latin typeface="Comic Sans MS" panose="030F0702030302020204" pitchFamily="66" charset="0"/>
                <a:cs typeface="Times New Roman" panose="02020603050405020304" pitchFamily="18" charset="0"/>
              </a:rPr>
              <a:t>: se l'imprenditore chiede al tribunale di rideterminare equamente le condizioni del contratto, l’esperto rende un parere in merito: </a:t>
            </a:r>
          </a:p>
          <a:p>
            <a:pPr marL="285750" indent="-285750" algn="just">
              <a:lnSpc>
                <a:spcPct val="100000"/>
              </a:lnSpc>
              <a:buFont typeface="Wingdings" panose="05000000000000000000" pitchFamily="2" charset="2"/>
              <a:buChar char="v"/>
            </a:pPr>
            <a:r>
              <a:rPr lang="it-IT" dirty="0">
                <a:latin typeface="Comic Sans MS" panose="030F0702030302020204" pitchFamily="66" charset="0"/>
                <a:cs typeface="Times New Roman" panose="02020603050405020304" pitchFamily="18" charset="0"/>
              </a:rPr>
              <a:t>al fatto che la misura richiesta nel ricorso consenta effettivamente di assicurare la continuità aziendale e</a:t>
            </a:r>
          </a:p>
          <a:p>
            <a:pPr marL="285750" indent="-285750" algn="just">
              <a:lnSpc>
                <a:spcPct val="100000"/>
              </a:lnSpc>
              <a:buFont typeface="Wingdings" panose="05000000000000000000" pitchFamily="2" charset="2"/>
              <a:buChar char="v"/>
            </a:pPr>
            <a:r>
              <a:rPr lang="it-IT" dirty="0">
                <a:latin typeface="Comic Sans MS" panose="030F0702030302020204" pitchFamily="66" charset="0"/>
                <a:cs typeface="Times New Roman" panose="02020603050405020304" pitchFamily="18" charset="0"/>
              </a:rPr>
              <a:t>sul tempo minimo necessario perché ciò avvenga. </a:t>
            </a:r>
          </a:p>
          <a:p>
            <a:pPr algn="just">
              <a:lnSpc>
                <a:spcPct val="100000"/>
              </a:lnSpc>
            </a:pPr>
            <a:r>
              <a:rPr lang="it-IT" dirty="0">
                <a:latin typeface="Comic Sans MS" panose="030F0702030302020204" pitchFamily="66" charset="0"/>
                <a:cs typeface="Times New Roman" panose="02020603050405020304" pitchFamily="18" charset="0"/>
              </a:rPr>
              <a:t>Se le parti vi hanno acconsentito, il parere potrà contenere anche indicazioni circa le ragioni del fallimento e, quando sentito dal tribunale, potrà esprimersi sulle ragioni dei soggetti incisi dal provvedimento.</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19</a:t>
            </a:fld>
            <a:endParaRPr lang="it-IT" altLang="it-IT" dirty="0">
              <a:solidFill>
                <a:srgbClr val="000000"/>
              </a:solidFill>
            </a:endParaRPr>
          </a:p>
        </p:txBody>
      </p:sp>
      <mc:AlternateContent xmlns:mc="http://schemas.openxmlformats.org/markup-compatibility/2006">
        <mc:Choice xmlns:p14="http://schemas.microsoft.com/office/powerpoint/2010/main" Requires="p14">
          <p:contentPart p14:bwMode="auto" r:id="rId4">
            <p14:nvContentPartPr>
              <p14:cNvPr id="4" name="Input penna 3">
                <a:extLst>
                  <a:ext uri="{FF2B5EF4-FFF2-40B4-BE49-F238E27FC236}">
                    <a16:creationId xmlns:a16="http://schemas.microsoft.com/office/drawing/2014/main" id="{709831C4-72DF-4906-85EA-AA15DC12009A}"/>
                  </a:ext>
                </a:extLst>
              </p14:cNvPr>
              <p14:cNvContentPartPr/>
              <p14:nvPr/>
            </p14:nvContentPartPr>
            <p14:xfrm>
              <a:off x="1614577" y="2119190"/>
              <a:ext cx="2054160" cy="217080"/>
            </p14:xfrm>
          </p:contentPart>
        </mc:Choice>
        <mc:Fallback>
          <p:pic>
            <p:nvPicPr>
              <p:cNvPr id="4" name="Input penna 3">
                <a:extLst>
                  <a:ext uri="{FF2B5EF4-FFF2-40B4-BE49-F238E27FC236}">
                    <a16:creationId xmlns:a16="http://schemas.microsoft.com/office/drawing/2014/main" id="{709831C4-72DF-4906-85EA-AA15DC12009A}"/>
                  </a:ext>
                </a:extLst>
              </p:cNvPr>
              <p:cNvPicPr/>
              <p:nvPr/>
            </p:nvPicPr>
            <p:blipFill>
              <a:blip r:embed="rId5"/>
              <a:stretch>
                <a:fillRect/>
              </a:stretch>
            </p:blipFill>
            <p:spPr>
              <a:xfrm>
                <a:off x="1560577" y="2011190"/>
                <a:ext cx="2161800" cy="432720"/>
              </a:xfrm>
              <a:prstGeom prst="rect">
                <a:avLst/>
              </a:prstGeom>
            </p:spPr>
          </p:pic>
        </mc:Fallback>
      </mc:AlternateContent>
    </p:spTree>
    <p:extLst>
      <p:ext uri="{BB962C8B-B14F-4D97-AF65-F5344CB8AC3E}">
        <p14:creationId xmlns:p14="http://schemas.microsoft.com/office/powerpoint/2010/main" val="51158569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a:t>
            </a:fld>
            <a:endParaRPr lang="it-IT" altLang="it-IT" dirty="0">
              <a:solidFill>
                <a:srgbClr val="000000"/>
              </a:solidFill>
            </a:endParaRPr>
          </a:p>
        </p:txBody>
      </p:sp>
      <p:sp>
        <p:nvSpPr>
          <p:cNvPr id="11" name="CasellaDiTesto 10">
            <a:extLst>
              <a:ext uri="{FF2B5EF4-FFF2-40B4-BE49-F238E27FC236}">
                <a16:creationId xmlns:a16="http://schemas.microsoft.com/office/drawing/2014/main" id="{6B3C69AF-976D-4732-9551-AEC680B568CB}"/>
              </a:ext>
            </a:extLst>
          </p:cNvPr>
          <p:cNvSpPr txBox="1"/>
          <p:nvPr/>
        </p:nvSpPr>
        <p:spPr>
          <a:xfrm>
            <a:off x="4071051" y="3055306"/>
            <a:ext cx="5141043" cy="3170099"/>
          </a:xfrm>
          <a:prstGeom prst="rect">
            <a:avLst/>
          </a:prstGeom>
          <a:noFill/>
        </p:spPr>
        <p:txBody>
          <a:bodyPr wrap="square" rtlCol="0">
            <a:spAutoFit/>
          </a:bodyPr>
          <a:lstStyle/>
          <a:p>
            <a:pPr>
              <a:lnSpc>
                <a:spcPts val="4040"/>
              </a:lnSpc>
            </a:pPr>
            <a:r>
              <a:rPr lang="it-IT"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Verdana" panose="020B0604030504040204" pitchFamily="34" charset="0"/>
                <a:cs typeface="Arial" panose="020B0604020202020204" pitchFamily="34" charset="0"/>
              </a:rPr>
              <a:t>La scienza è l’arte del dubbio: quella economica lo è a maggior ragione, perché non è dimostrabile e non è ripetibile.</a:t>
            </a:r>
          </a:p>
          <a:p>
            <a:pPr>
              <a:lnSpc>
                <a:spcPts val="4040"/>
              </a:lnSpc>
            </a:pPr>
            <a:endParaRPr lang="it-IT" sz="3700" b="1" spc="-50" dirty="0">
              <a:solidFill>
                <a:srgbClr val="005781"/>
              </a:solidFill>
              <a:latin typeface="Arial" panose="020B0604020202020204" pitchFamily="34" charset="0"/>
              <a:ea typeface="Verdana" panose="020B0604030504040204" pitchFamily="34" charset="0"/>
              <a:cs typeface="Arial" panose="020B0604020202020204" pitchFamily="34" charset="0"/>
            </a:endParaRPr>
          </a:p>
        </p:txBody>
      </p:sp>
      <p:sp>
        <p:nvSpPr>
          <p:cNvPr id="3" name="Stella a 6 punte 2">
            <a:extLst>
              <a:ext uri="{FF2B5EF4-FFF2-40B4-BE49-F238E27FC236}">
                <a16:creationId xmlns:a16="http://schemas.microsoft.com/office/drawing/2014/main" id="{056DD511-FBF9-45E8-84C3-2B2CF9D32646}"/>
              </a:ext>
            </a:extLst>
          </p:cNvPr>
          <p:cNvSpPr/>
          <p:nvPr/>
        </p:nvSpPr>
        <p:spPr>
          <a:xfrm>
            <a:off x="700391" y="3479473"/>
            <a:ext cx="2791839" cy="2250134"/>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a:ln w="6600">
                  <a:solidFill>
                    <a:schemeClr val="accent2"/>
                  </a:solidFill>
                  <a:prstDash val="solid"/>
                </a:ln>
                <a:solidFill>
                  <a:srgbClr val="FFFFFF"/>
                </a:solidFill>
                <a:effectLst>
                  <a:outerShdw dist="38100" dir="2700000" algn="tl" rotWithShape="0">
                    <a:schemeClr val="accent2"/>
                  </a:outerShdw>
                </a:effectLst>
              </a:rPr>
              <a:t>Dedicato a chi ci critica!</a:t>
            </a:r>
          </a:p>
        </p:txBody>
      </p:sp>
      <p:cxnSp>
        <p:nvCxnSpPr>
          <p:cNvPr id="5" name="Connettore 2 4">
            <a:extLst>
              <a:ext uri="{FF2B5EF4-FFF2-40B4-BE49-F238E27FC236}">
                <a16:creationId xmlns:a16="http://schemas.microsoft.com/office/drawing/2014/main" id="{7BAF4A17-09B4-4F8A-90D4-40ECF13FBE27}"/>
              </a:ext>
            </a:extLst>
          </p:cNvPr>
          <p:cNvCxnSpPr/>
          <p:nvPr/>
        </p:nvCxnSpPr>
        <p:spPr>
          <a:xfrm flipH="1">
            <a:off x="2096310" y="2304465"/>
            <a:ext cx="1240277" cy="202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1DC95712-CD58-49D6-BA5E-F4665776D23F}"/>
              </a:ext>
            </a:extLst>
          </p:cNvPr>
          <p:cNvSpPr txBox="1"/>
          <p:nvPr/>
        </p:nvSpPr>
        <p:spPr>
          <a:xfrm>
            <a:off x="2911001" y="1250918"/>
            <a:ext cx="4136689" cy="1077218"/>
          </a:xfrm>
          <a:prstGeom prst="rect">
            <a:avLst/>
          </a:prstGeom>
          <a:noFill/>
        </p:spPr>
        <p:txBody>
          <a:bodyPr wrap="square" rtlCol="0">
            <a:spAutoFit/>
          </a:bodyPr>
          <a:lstStyle/>
          <a:p>
            <a:r>
              <a:rPr lang="it-IT"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Verdana" panose="020B0604030504040204" pitchFamily="34" charset="0"/>
                <a:cs typeface="Arial" panose="020B0604020202020204" pitchFamily="34" charset="0"/>
              </a:rPr>
              <a:t>DOTTORI COMMERCIALISTI</a:t>
            </a:r>
          </a:p>
        </p:txBody>
      </p:sp>
    </p:spTree>
    <p:extLst>
      <p:ext uri="{BB962C8B-B14F-4D97-AF65-F5344CB8AC3E}">
        <p14:creationId xmlns:p14="http://schemas.microsoft.com/office/powerpoint/2010/main" val="1228025532"/>
      </p:ext>
    </p:extLst>
  </p:cSld>
  <p:clrMapOvr>
    <a:overrideClrMapping bg1="lt1" tx1="dk1" bg2="lt2" tx2="dk2" accent1="accent1" accent2="accent2" accent3="accent3" accent4="accent4" accent5="accent5" accent6="accent6" hlink="hlink" folHlink="folHlink"/>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57640"/>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12. Cessione dell'azienda nella composizione negoziata o nell'ambito del concordato semplificato nella fase tra domanda e omologa </a:t>
            </a:r>
          </a:p>
          <a:p>
            <a:pPr algn="just">
              <a:lnSpc>
                <a:spcPct val="100000"/>
              </a:lnSpc>
            </a:pPr>
            <a:r>
              <a:rPr lang="it-IT" b="1" dirty="0">
                <a:latin typeface="Comic Sans MS" panose="030F0702030302020204" pitchFamily="66" charset="0"/>
                <a:cs typeface="Times New Roman" panose="02020603050405020304" pitchFamily="18" charset="0"/>
              </a:rPr>
              <a:t>L'esperto </a:t>
            </a:r>
            <a:r>
              <a:rPr lang="it-IT" dirty="0">
                <a:latin typeface="Comic Sans MS" panose="030F0702030302020204" pitchFamily="66" charset="0"/>
                <a:cs typeface="Times New Roman" panose="02020603050405020304" pitchFamily="18" charset="0"/>
              </a:rPr>
              <a:t>avrà cura di far presente all’imprenditore l'utilità e l'opportunità del ricorso a procedure competitive.</a:t>
            </a:r>
          </a:p>
          <a:p>
            <a:pPr algn="just">
              <a:lnSpc>
                <a:spcPct val="100000"/>
              </a:lnSpc>
            </a:pPr>
            <a:r>
              <a:rPr lang="it-IT" dirty="0">
                <a:latin typeface="Comic Sans MS" panose="030F0702030302020204" pitchFamily="66" charset="0"/>
                <a:cs typeface="Times New Roman" panose="02020603050405020304" pitchFamily="18" charset="0"/>
              </a:rPr>
              <a:t>Gli potrà essere richiesto …</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20</a:t>
            </a:fld>
            <a:endParaRPr lang="it-IT" altLang="it-IT" dirty="0">
              <a:solidFill>
                <a:srgbClr val="000000"/>
              </a:solidFill>
            </a:endParaRPr>
          </a:p>
        </p:txBody>
      </p:sp>
      <p:graphicFrame>
        <p:nvGraphicFramePr>
          <p:cNvPr id="4" name="Diagramma 3">
            <a:extLst>
              <a:ext uri="{FF2B5EF4-FFF2-40B4-BE49-F238E27FC236}">
                <a16:creationId xmlns:a16="http://schemas.microsoft.com/office/drawing/2014/main" id="{26194194-F7A8-44DF-A6F3-69D9AB6AF078}"/>
              </a:ext>
            </a:extLst>
          </p:cNvPr>
          <p:cNvGraphicFramePr/>
          <p:nvPr>
            <p:extLst>
              <p:ext uri="{D42A27DB-BD31-4B8C-83A1-F6EECF244321}">
                <p14:modId xmlns:p14="http://schemas.microsoft.com/office/powerpoint/2010/main" val="3463611623"/>
              </p:ext>
            </p:extLst>
          </p:nvPr>
        </p:nvGraphicFramePr>
        <p:xfrm>
          <a:off x="1505706" y="3083668"/>
          <a:ext cx="6441791" cy="3029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802699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57640"/>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12 (segue). Cessione dell'azienda nella composizione negoziata o nell'ambito del concordato semplificato nella fase tra domanda e omologa </a:t>
            </a:r>
          </a:p>
          <a:p>
            <a:pPr algn="just">
              <a:lnSpc>
                <a:spcPct val="100000"/>
              </a:lnSpc>
            </a:pPr>
            <a:r>
              <a:rPr lang="it-IT" b="1" dirty="0">
                <a:latin typeface="Comic Sans MS" panose="030F0702030302020204" pitchFamily="66" charset="0"/>
                <a:cs typeface="Times New Roman" panose="02020603050405020304" pitchFamily="18" charset="0"/>
              </a:rPr>
              <a:t>L'esperto </a:t>
            </a:r>
            <a:r>
              <a:rPr lang="it-IT" b="1" strike="sngStrike" dirty="0">
                <a:latin typeface="Comic Sans MS" panose="030F0702030302020204" pitchFamily="66" charset="0"/>
                <a:cs typeface="Times New Roman" panose="02020603050405020304" pitchFamily="18" charset="0"/>
              </a:rPr>
              <a:t>avrà cura </a:t>
            </a:r>
            <a:r>
              <a:rPr lang="it-IT" b="1" dirty="0">
                <a:latin typeface="Comic Sans MS" panose="030F0702030302020204" pitchFamily="66" charset="0"/>
                <a:cs typeface="Times New Roman" panose="02020603050405020304" pitchFamily="18" charset="0"/>
              </a:rPr>
              <a:t>  DOVRA’ </a:t>
            </a:r>
            <a:r>
              <a:rPr lang="it-IT" dirty="0">
                <a:latin typeface="Comic Sans MS" panose="030F0702030302020204" pitchFamily="66" charset="0"/>
                <a:cs typeface="Times New Roman" panose="02020603050405020304" pitchFamily="18" charset="0"/>
              </a:rPr>
              <a:t>ricordare all'imprenditore l'opportunità che </a:t>
            </a:r>
            <a:r>
              <a:rPr lang="it-IT" u="sng" dirty="0">
                <a:latin typeface="Comic Sans MS" panose="030F0702030302020204" pitchFamily="66" charset="0"/>
                <a:cs typeface="Times New Roman" panose="02020603050405020304" pitchFamily="18" charset="0"/>
              </a:rPr>
              <a:t>le offerte</a:t>
            </a:r>
            <a:r>
              <a:rPr lang="it-IT" dirty="0">
                <a:latin typeface="Comic Sans MS" panose="030F0702030302020204" pitchFamily="66" charset="0"/>
                <a:cs typeface="Times New Roman" panose="02020603050405020304" pitchFamily="18" charset="0"/>
              </a:rPr>
              <a:t> siano quanto più possibile a contenuto</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L'esperto può essere chiamato ad esprimersi sulle modalità con le quali si è arrivati all'individuazione dell'acquirente nell'ambito del procedimento autorizzativo ai fini della deroga all'articolo 2560 codice civile.</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21</a:t>
            </a:fld>
            <a:endParaRPr lang="it-IT" altLang="it-IT" dirty="0">
              <a:solidFill>
                <a:srgbClr val="000000"/>
              </a:solidFill>
            </a:endParaRPr>
          </a:p>
        </p:txBody>
      </p:sp>
      <p:graphicFrame>
        <p:nvGraphicFramePr>
          <p:cNvPr id="6" name="Diagramma 5">
            <a:extLst>
              <a:ext uri="{FF2B5EF4-FFF2-40B4-BE49-F238E27FC236}">
                <a16:creationId xmlns:a16="http://schemas.microsoft.com/office/drawing/2014/main" id="{F1DC9A35-CC29-49C5-AD33-B5557BD60AE1}"/>
              </a:ext>
            </a:extLst>
          </p:cNvPr>
          <p:cNvGraphicFramePr/>
          <p:nvPr>
            <p:extLst>
              <p:ext uri="{D42A27DB-BD31-4B8C-83A1-F6EECF244321}">
                <p14:modId xmlns:p14="http://schemas.microsoft.com/office/powerpoint/2010/main" val="29958859"/>
              </p:ext>
            </p:extLst>
          </p:nvPr>
        </p:nvGraphicFramePr>
        <p:xfrm>
          <a:off x="1741250" y="2661596"/>
          <a:ext cx="5256179" cy="2348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e 6">
            <a:extLst>
              <a:ext uri="{FF2B5EF4-FFF2-40B4-BE49-F238E27FC236}">
                <a16:creationId xmlns:a16="http://schemas.microsoft.com/office/drawing/2014/main" id="{A0534B1D-77C7-4C2B-820A-C0F62742FA8A}"/>
              </a:ext>
            </a:extLst>
          </p:cNvPr>
          <p:cNvSpPr/>
          <p:nvPr/>
        </p:nvSpPr>
        <p:spPr>
          <a:xfrm>
            <a:off x="300412" y="3018547"/>
            <a:ext cx="1741250" cy="81712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a:t>Quasi un capitolato?</a:t>
            </a:r>
          </a:p>
        </p:txBody>
      </p:sp>
    </p:spTree>
    <p:extLst>
      <p:ext uri="{BB962C8B-B14F-4D97-AF65-F5344CB8AC3E}">
        <p14:creationId xmlns:p14="http://schemas.microsoft.com/office/powerpoint/2010/main" val="62624761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06912"/>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13. Stima della liquidazione dell'intero patrimonio  </a:t>
            </a:r>
          </a:p>
          <a:p>
            <a:pPr algn="just">
              <a:lnSpc>
                <a:spcPct val="100000"/>
              </a:lnSpc>
            </a:pPr>
            <a:r>
              <a:rPr lang="it-IT" dirty="0">
                <a:latin typeface="Comic Sans MS" panose="030F0702030302020204" pitchFamily="66" charset="0"/>
                <a:cs typeface="Times New Roman" panose="02020603050405020304" pitchFamily="18" charset="0"/>
              </a:rPr>
              <a:t>E’ opportuno che </a:t>
            </a:r>
            <a:r>
              <a:rPr lang="it-IT" b="1" dirty="0">
                <a:latin typeface="Comic Sans MS" panose="030F0702030302020204" pitchFamily="66" charset="0"/>
                <a:cs typeface="Times New Roman" panose="02020603050405020304" pitchFamily="18" charset="0"/>
              </a:rPr>
              <a:t>l’esperto </a:t>
            </a:r>
            <a:r>
              <a:rPr lang="it-IT" dirty="0">
                <a:latin typeface="Comic Sans MS" panose="030F0702030302020204" pitchFamily="66" charset="0"/>
                <a:cs typeface="Times New Roman" panose="02020603050405020304" pitchFamily="18" charset="0"/>
              </a:rPr>
              <a:t>proceda alla stima.</a:t>
            </a:r>
          </a:p>
          <a:p>
            <a:pPr algn="just">
              <a:lnSpc>
                <a:spcPct val="100000"/>
              </a:lnSpc>
            </a:pPr>
            <a:r>
              <a:rPr lang="it-IT" dirty="0">
                <a:latin typeface="Comic Sans MS" panose="030F0702030302020204" pitchFamily="66" charset="0"/>
                <a:cs typeface="Times New Roman" panose="02020603050405020304" pitchFamily="18" charset="0"/>
              </a:rPr>
              <a:t>Può chiedere la nomina di un soggetto di comune fiducia</a:t>
            </a:r>
          </a:p>
          <a:p>
            <a:pPr algn="just">
              <a:lnSpc>
                <a:spcPct val="100000"/>
              </a:lnSpc>
            </a:pPr>
            <a:r>
              <a:rPr lang="it-IT" dirty="0">
                <a:latin typeface="Comic Sans MS" panose="030F0702030302020204" pitchFamily="66" charset="0"/>
                <a:cs typeface="Times New Roman" panose="02020603050405020304" pitchFamily="18" charset="0"/>
              </a:rPr>
              <a:t>con spese a carico delle parti (non paga lui!)</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dirty="0">
                <a:latin typeface="Comic Sans MS" panose="030F0702030302020204" pitchFamily="66" charset="0"/>
                <a:cs typeface="Times New Roman" panose="02020603050405020304" pitchFamily="18" charset="0"/>
              </a:rPr>
              <a:t>Lo </a:t>
            </a:r>
            <a:r>
              <a:rPr lang="it-IT" b="1" u="sng" dirty="0">
                <a:latin typeface="Comic Sans MS" panose="030F0702030302020204" pitchFamily="66" charset="0"/>
                <a:cs typeface="Times New Roman" panose="02020603050405020304" pitchFamily="18" charset="0"/>
              </a:rPr>
              <a:t>scopo</a:t>
            </a:r>
            <a:r>
              <a:rPr lang="it-IT" dirty="0">
                <a:latin typeface="Comic Sans MS" panose="030F0702030302020204" pitchFamily="66" charset="0"/>
                <a:cs typeface="Times New Roman" panose="02020603050405020304" pitchFamily="18" charset="0"/>
              </a:rPr>
              <a:t> è quello di porre a disposizione delle parti le utilità che deriverebbero in caso di liquidazione nel rispetto dell’ordine delle prelazioni, anche in caso di concordato semplificato, dove il Tribunale potrà chiedere il parere sui presumibili risultati della liquidazione.</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22</a:t>
            </a:fld>
            <a:endParaRPr lang="it-IT" altLang="it-IT" dirty="0">
              <a:solidFill>
                <a:srgbClr val="000000"/>
              </a:solidFill>
            </a:endParaRPr>
          </a:p>
        </p:txBody>
      </p:sp>
      <p:sp>
        <p:nvSpPr>
          <p:cNvPr id="13" name="Esplosione: 14 punte 12">
            <a:extLst>
              <a:ext uri="{FF2B5EF4-FFF2-40B4-BE49-F238E27FC236}">
                <a16:creationId xmlns:a16="http://schemas.microsoft.com/office/drawing/2014/main" id="{D5D1B464-5E26-4128-9370-3891798F69A7}"/>
              </a:ext>
            </a:extLst>
          </p:cNvPr>
          <p:cNvSpPr/>
          <p:nvPr/>
        </p:nvSpPr>
        <p:spPr>
          <a:xfrm>
            <a:off x="5145956" y="2220759"/>
            <a:ext cx="2110878" cy="130175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Importante</a:t>
            </a:r>
          </a:p>
        </p:txBody>
      </p:sp>
      <p:sp>
        <p:nvSpPr>
          <p:cNvPr id="4" name="Freccia in giù 3">
            <a:extLst>
              <a:ext uri="{FF2B5EF4-FFF2-40B4-BE49-F238E27FC236}">
                <a16:creationId xmlns:a16="http://schemas.microsoft.com/office/drawing/2014/main" id="{4F4A397D-BEEB-410E-93D3-F96938200BDC}"/>
              </a:ext>
            </a:extLst>
          </p:cNvPr>
          <p:cNvSpPr/>
          <p:nvPr/>
        </p:nvSpPr>
        <p:spPr>
          <a:xfrm>
            <a:off x="3249038" y="2976664"/>
            <a:ext cx="1128409" cy="98249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7667482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91909" y="1432240"/>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14. Conclusione dell'incarico e relazione dell'esperto</a:t>
            </a:r>
          </a:p>
          <a:p>
            <a:pPr algn="just">
              <a:lnSpc>
                <a:spcPct val="100000"/>
              </a:lnSpc>
            </a:pPr>
            <a:r>
              <a:rPr lang="it-IT" b="1" dirty="0">
                <a:latin typeface="Comic Sans MS" panose="030F0702030302020204" pitchFamily="66" charset="0"/>
                <a:cs typeface="Times New Roman" panose="02020603050405020304" pitchFamily="18" charset="0"/>
              </a:rPr>
              <a:t> </a:t>
            </a: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23</a:t>
            </a:fld>
            <a:endParaRPr lang="it-IT" altLang="it-IT" dirty="0">
              <a:solidFill>
                <a:srgbClr val="000000"/>
              </a:solidFill>
            </a:endParaRPr>
          </a:p>
        </p:txBody>
      </p:sp>
      <p:pic>
        <p:nvPicPr>
          <p:cNvPr id="4" name="Immagine 3">
            <a:extLst>
              <a:ext uri="{FF2B5EF4-FFF2-40B4-BE49-F238E27FC236}">
                <a16:creationId xmlns:a16="http://schemas.microsoft.com/office/drawing/2014/main" id="{AC179206-EE6A-4565-93CE-8058483F3771}"/>
              </a:ext>
            </a:extLst>
          </p:cNvPr>
          <p:cNvPicPr>
            <a:picLocks noChangeAspect="1"/>
          </p:cNvPicPr>
          <p:nvPr/>
        </p:nvPicPr>
        <p:blipFill>
          <a:blip r:embed="rId4"/>
          <a:stretch>
            <a:fillRect/>
          </a:stretch>
        </p:blipFill>
        <p:spPr>
          <a:xfrm>
            <a:off x="3146934" y="1905112"/>
            <a:ext cx="3122579" cy="1595413"/>
          </a:xfrm>
          <a:prstGeom prst="rect">
            <a:avLst/>
          </a:prstGeom>
        </p:spPr>
      </p:pic>
      <p:sp>
        <p:nvSpPr>
          <p:cNvPr id="7" name="Rettangolo con angoli arrotondati 6">
            <a:extLst>
              <a:ext uri="{FF2B5EF4-FFF2-40B4-BE49-F238E27FC236}">
                <a16:creationId xmlns:a16="http://schemas.microsoft.com/office/drawing/2014/main" id="{ED429F3F-1707-4D31-9244-E81D6E3B16B7}"/>
              </a:ext>
            </a:extLst>
          </p:cNvPr>
          <p:cNvSpPr/>
          <p:nvPr/>
        </p:nvSpPr>
        <p:spPr>
          <a:xfrm>
            <a:off x="1238364" y="3624623"/>
            <a:ext cx="2959068" cy="10444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dirty="0">
                <a:latin typeface="Comic Sans MS" panose="030F0702030302020204" pitchFamily="66" charset="0"/>
              </a:rPr>
              <a:t>Quando l'imprenditore non compare senza giustificazioni </a:t>
            </a:r>
          </a:p>
        </p:txBody>
      </p:sp>
      <p:sp>
        <p:nvSpPr>
          <p:cNvPr id="10" name="Rettangolo con angoli arrotondati 9">
            <a:extLst>
              <a:ext uri="{FF2B5EF4-FFF2-40B4-BE49-F238E27FC236}">
                <a16:creationId xmlns:a16="http://schemas.microsoft.com/office/drawing/2014/main" id="{B85DA467-2B40-47FB-9676-C9586FCECAA3}"/>
              </a:ext>
            </a:extLst>
          </p:cNvPr>
          <p:cNvSpPr/>
          <p:nvPr/>
        </p:nvSpPr>
        <p:spPr>
          <a:xfrm>
            <a:off x="1285165" y="4747585"/>
            <a:ext cx="2886163" cy="14593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dirty="0">
                <a:latin typeface="Comic Sans MS" panose="030F0702030302020204" pitchFamily="66" charset="0"/>
              </a:rPr>
              <a:t>In qualunque momento in cui l'esperto ritenga che non sussista o sia venuta meno ogni concreta prospettiva di risanamento (art. 5 c. 5) </a:t>
            </a:r>
          </a:p>
        </p:txBody>
      </p:sp>
      <p:sp>
        <p:nvSpPr>
          <p:cNvPr id="11" name="Rettangolo con angoli arrotondati 10">
            <a:extLst>
              <a:ext uri="{FF2B5EF4-FFF2-40B4-BE49-F238E27FC236}">
                <a16:creationId xmlns:a16="http://schemas.microsoft.com/office/drawing/2014/main" id="{BC6DBD9E-04EA-4BDD-B829-559C6A7063A9}"/>
              </a:ext>
            </a:extLst>
          </p:cNvPr>
          <p:cNvSpPr/>
          <p:nvPr/>
        </p:nvSpPr>
        <p:spPr>
          <a:xfrm>
            <a:off x="5082062" y="3624622"/>
            <a:ext cx="3122579" cy="10444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dirty="0">
                <a:latin typeface="Comic Sans MS" panose="030F0702030302020204" pitchFamily="66" charset="0"/>
              </a:rPr>
              <a:t>Alla decorrenza del termine di 180 giorni o nel maggior termine se concessa (art. 5 c. 7)</a:t>
            </a:r>
          </a:p>
        </p:txBody>
      </p:sp>
      <p:sp>
        <p:nvSpPr>
          <p:cNvPr id="12" name="Rettangolo con angoli arrotondati 11">
            <a:extLst>
              <a:ext uri="{FF2B5EF4-FFF2-40B4-BE49-F238E27FC236}">
                <a16:creationId xmlns:a16="http://schemas.microsoft.com/office/drawing/2014/main" id="{79E4D9E6-F860-4C64-840F-7CC14A1C3C11}"/>
              </a:ext>
            </a:extLst>
          </p:cNvPr>
          <p:cNvSpPr/>
          <p:nvPr/>
        </p:nvSpPr>
        <p:spPr>
          <a:xfrm>
            <a:off x="5082062" y="4771009"/>
            <a:ext cx="3122579" cy="11752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dirty="0">
                <a:latin typeface="Comic Sans MS" panose="030F0702030302020204" pitchFamily="66" charset="0"/>
              </a:rPr>
              <a:t>Quando anche prima del termine dei 180 giorni viene individuata una delle soluzioni di cui all'articolo 11 </a:t>
            </a:r>
          </a:p>
        </p:txBody>
      </p:sp>
      <p:sp>
        <p:nvSpPr>
          <p:cNvPr id="8" name="Callout: freccia a incrocio 7">
            <a:extLst>
              <a:ext uri="{FF2B5EF4-FFF2-40B4-BE49-F238E27FC236}">
                <a16:creationId xmlns:a16="http://schemas.microsoft.com/office/drawing/2014/main" id="{C941C535-B8CA-4F2A-AB5C-0E7CE6044980}"/>
              </a:ext>
            </a:extLst>
          </p:cNvPr>
          <p:cNvSpPr/>
          <p:nvPr/>
        </p:nvSpPr>
        <p:spPr>
          <a:xfrm>
            <a:off x="4171328" y="4357554"/>
            <a:ext cx="884630" cy="724946"/>
          </a:xfrm>
          <a:prstGeom prst="quad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2489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48134" y="979135"/>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a:t>
            </a:r>
            <a:r>
              <a:rPr lang="it-IT" altLang="it-IT" sz="2000" b="1" dirty="0">
                <a:solidFill>
                  <a:prstClr val="black"/>
                </a:solidFill>
                <a:highlight>
                  <a:srgbClr val="00FFFF"/>
                </a:highlight>
                <a:latin typeface="Times New Roman" panose="02020603050405020304" pitchFamily="18"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48134" y="1438657"/>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14 (segue). Conclusione dell'incarico e relazione dell'esperto</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 </a:t>
            </a: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24</a:t>
            </a:fld>
            <a:endParaRPr lang="it-IT" altLang="it-IT" dirty="0">
              <a:solidFill>
                <a:srgbClr val="000000"/>
              </a:solidFill>
            </a:endParaRPr>
          </a:p>
        </p:txBody>
      </p:sp>
      <p:graphicFrame>
        <p:nvGraphicFramePr>
          <p:cNvPr id="15" name="Diagramma 14">
            <a:extLst>
              <a:ext uri="{FF2B5EF4-FFF2-40B4-BE49-F238E27FC236}">
                <a16:creationId xmlns:a16="http://schemas.microsoft.com/office/drawing/2014/main" id="{7A7E90F5-A4FB-448A-9767-8191E5F2A5E9}"/>
              </a:ext>
            </a:extLst>
          </p:cNvPr>
          <p:cNvGraphicFramePr/>
          <p:nvPr>
            <p:extLst>
              <p:ext uri="{D42A27DB-BD31-4B8C-83A1-F6EECF244321}">
                <p14:modId xmlns:p14="http://schemas.microsoft.com/office/powerpoint/2010/main" val="1982081410"/>
              </p:ext>
            </p:extLst>
          </p:nvPr>
        </p:nvGraphicFramePr>
        <p:xfrm>
          <a:off x="1524000" y="1912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71890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48134" y="979135"/>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48134" y="1438657"/>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14 (segue). Conclusione dell'incarico e relazione dell'esperto</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 </a:t>
            </a: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25</a:t>
            </a:fld>
            <a:endParaRPr lang="it-IT" altLang="it-IT" dirty="0">
              <a:solidFill>
                <a:srgbClr val="000000"/>
              </a:solidFill>
            </a:endParaRPr>
          </a:p>
        </p:txBody>
      </p:sp>
      <p:graphicFrame>
        <p:nvGraphicFramePr>
          <p:cNvPr id="15" name="Diagramma 14">
            <a:extLst>
              <a:ext uri="{FF2B5EF4-FFF2-40B4-BE49-F238E27FC236}">
                <a16:creationId xmlns:a16="http://schemas.microsoft.com/office/drawing/2014/main" id="{7A7E90F5-A4FB-448A-9767-8191E5F2A5E9}"/>
              </a:ext>
            </a:extLst>
          </p:cNvPr>
          <p:cNvGraphicFramePr/>
          <p:nvPr>
            <p:extLst>
              <p:ext uri="{D42A27DB-BD31-4B8C-83A1-F6EECF244321}">
                <p14:modId xmlns:p14="http://schemas.microsoft.com/office/powerpoint/2010/main" val="948788553"/>
              </p:ext>
            </p:extLst>
          </p:nvPr>
        </p:nvGraphicFramePr>
        <p:xfrm>
          <a:off x="1524000" y="1912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811792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48134" y="979135"/>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1453953"/>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14 (segue). Conclusione dell'incarico e relazione dell'esperto</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 </a:t>
            </a: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26</a:t>
            </a:fld>
            <a:endParaRPr lang="it-IT" altLang="it-IT" dirty="0">
              <a:solidFill>
                <a:srgbClr val="000000"/>
              </a:solidFill>
            </a:endParaRPr>
          </a:p>
        </p:txBody>
      </p:sp>
      <p:graphicFrame>
        <p:nvGraphicFramePr>
          <p:cNvPr id="15" name="Diagramma 14">
            <a:extLst>
              <a:ext uri="{FF2B5EF4-FFF2-40B4-BE49-F238E27FC236}">
                <a16:creationId xmlns:a16="http://schemas.microsoft.com/office/drawing/2014/main" id="{7A7E90F5-A4FB-448A-9767-8191E5F2A5E9}"/>
              </a:ext>
            </a:extLst>
          </p:cNvPr>
          <p:cNvGraphicFramePr/>
          <p:nvPr>
            <p:extLst>
              <p:ext uri="{D42A27DB-BD31-4B8C-83A1-F6EECF244321}">
                <p14:modId xmlns:p14="http://schemas.microsoft.com/office/powerpoint/2010/main" val="3874228829"/>
              </p:ext>
            </p:extLst>
          </p:nvPr>
        </p:nvGraphicFramePr>
        <p:xfrm>
          <a:off x="1524000" y="1912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magine 6">
            <a:extLst>
              <a:ext uri="{FF2B5EF4-FFF2-40B4-BE49-F238E27FC236}">
                <a16:creationId xmlns:a16="http://schemas.microsoft.com/office/drawing/2014/main" id="{E053659C-32BC-47B6-8648-E53989CABE84}"/>
              </a:ext>
            </a:extLst>
          </p:cNvPr>
          <p:cNvPicPr>
            <a:picLocks noChangeAspect="1"/>
          </p:cNvPicPr>
          <p:nvPr/>
        </p:nvPicPr>
        <p:blipFill>
          <a:blip r:embed="rId9"/>
          <a:stretch>
            <a:fillRect/>
          </a:stretch>
        </p:blipFill>
        <p:spPr>
          <a:xfrm>
            <a:off x="3001174" y="5195377"/>
            <a:ext cx="474194" cy="447931"/>
          </a:xfrm>
          <a:prstGeom prst="rect">
            <a:avLst/>
          </a:prstGeom>
        </p:spPr>
      </p:pic>
      <p:pic>
        <p:nvPicPr>
          <p:cNvPr id="8" name="Immagine 7">
            <a:extLst>
              <a:ext uri="{FF2B5EF4-FFF2-40B4-BE49-F238E27FC236}">
                <a16:creationId xmlns:a16="http://schemas.microsoft.com/office/drawing/2014/main" id="{B46E4C3F-2A52-4D88-917A-5AE87EC21CCF}"/>
              </a:ext>
            </a:extLst>
          </p:cNvPr>
          <p:cNvPicPr>
            <a:picLocks noChangeAspect="1"/>
          </p:cNvPicPr>
          <p:nvPr/>
        </p:nvPicPr>
        <p:blipFill>
          <a:blip r:embed="rId9"/>
          <a:stretch>
            <a:fillRect/>
          </a:stretch>
        </p:blipFill>
        <p:spPr>
          <a:xfrm>
            <a:off x="4952542" y="5121145"/>
            <a:ext cx="474194" cy="447931"/>
          </a:xfrm>
          <a:prstGeom prst="rect">
            <a:avLst/>
          </a:prstGeom>
        </p:spPr>
      </p:pic>
    </p:spTree>
    <p:extLst>
      <p:ext uri="{BB962C8B-B14F-4D97-AF65-F5344CB8AC3E}">
        <p14:creationId xmlns:p14="http://schemas.microsoft.com/office/powerpoint/2010/main" val="156959462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48134" y="979135"/>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48134" y="1438657"/>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14 (segue). Conclusione dell'incarico e relazione dell'esperto</a:t>
            </a:r>
          </a:p>
          <a:p>
            <a:pPr algn="just">
              <a:lnSpc>
                <a:spcPct val="100000"/>
              </a:lnSpc>
            </a:pPr>
            <a:endParaRPr lang="it-IT" dirty="0">
              <a:latin typeface="Comic Sans MS" panose="030F0702030302020204" pitchFamily="66"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 </a:t>
            </a:r>
          </a:p>
          <a:p>
            <a:pPr algn="just">
              <a:lnSpc>
                <a:spcPct val="100000"/>
              </a:lnSpc>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27</a:t>
            </a:fld>
            <a:endParaRPr lang="it-IT" altLang="it-IT" dirty="0">
              <a:solidFill>
                <a:srgbClr val="000000"/>
              </a:solidFill>
            </a:endParaRPr>
          </a:p>
        </p:txBody>
      </p:sp>
      <p:graphicFrame>
        <p:nvGraphicFramePr>
          <p:cNvPr id="15" name="Diagramma 14">
            <a:extLst>
              <a:ext uri="{FF2B5EF4-FFF2-40B4-BE49-F238E27FC236}">
                <a16:creationId xmlns:a16="http://schemas.microsoft.com/office/drawing/2014/main" id="{7A7E90F5-A4FB-448A-9767-8191E5F2A5E9}"/>
              </a:ext>
            </a:extLst>
          </p:cNvPr>
          <p:cNvGraphicFramePr/>
          <p:nvPr>
            <p:extLst>
              <p:ext uri="{D42A27DB-BD31-4B8C-83A1-F6EECF244321}">
                <p14:modId xmlns:p14="http://schemas.microsoft.com/office/powerpoint/2010/main" val="507732599"/>
              </p:ext>
            </p:extLst>
          </p:nvPr>
        </p:nvGraphicFramePr>
        <p:xfrm>
          <a:off x="1524000" y="1912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08126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8650" y="1406912"/>
            <a:ext cx="7847732" cy="477468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15. Imprese sotto-soglia (ex art. 1 l.f.)</a:t>
            </a:r>
          </a:p>
          <a:p>
            <a:pPr algn="just">
              <a:lnSpc>
                <a:spcPct val="100000"/>
              </a:lnSpc>
            </a:pPr>
            <a:r>
              <a:rPr lang="it-IT" b="1" dirty="0">
                <a:latin typeface="Comic Sans MS" panose="030F0702030302020204" pitchFamily="66" charset="0"/>
                <a:cs typeface="Times New Roman" panose="02020603050405020304" pitchFamily="18" charset="0"/>
              </a:rPr>
              <a:t> </a:t>
            </a:r>
          </a:p>
          <a:p>
            <a:pPr algn="just">
              <a:lnSpc>
                <a:spcPct val="100000"/>
              </a:lnSpc>
            </a:pPr>
            <a:r>
              <a:rPr lang="it-IT" dirty="0">
                <a:latin typeface="Comic Sans MS" panose="030F0702030302020204" pitchFamily="66" charset="0"/>
                <a:cs typeface="Times New Roman" panose="02020603050405020304" pitchFamily="18" charset="0"/>
              </a:rPr>
              <a:t> </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28</a:t>
            </a:fld>
            <a:endParaRPr lang="it-IT" altLang="it-IT" dirty="0">
              <a:solidFill>
                <a:srgbClr val="000000"/>
              </a:solidFill>
            </a:endParaRPr>
          </a:p>
        </p:txBody>
      </p:sp>
      <p:graphicFrame>
        <p:nvGraphicFramePr>
          <p:cNvPr id="4" name="Diagramma 3">
            <a:extLst>
              <a:ext uri="{FF2B5EF4-FFF2-40B4-BE49-F238E27FC236}">
                <a16:creationId xmlns:a16="http://schemas.microsoft.com/office/drawing/2014/main" id="{04404DF7-9DF1-401E-967F-E26F7DD68C18}"/>
              </a:ext>
            </a:extLst>
          </p:cNvPr>
          <p:cNvGraphicFramePr/>
          <p:nvPr>
            <p:extLst>
              <p:ext uri="{D42A27DB-BD31-4B8C-83A1-F6EECF244321}">
                <p14:modId xmlns:p14="http://schemas.microsoft.com/office/powerpoint/2010/main" val="2193946951"/>
              </p:ext>
            </p:extLst>
          </p:nvPr>
        </p:nvGraphicFramePr>
        <p:xfrm>
          <a:off x="1403384" y="19116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04376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1927425" y="1318760"/>
            <a:ext cx="8229600" cy="44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it-IT" altLang="it-IT" sz="2000" b="1" dirty="0">
              <a:highlight>
                <a:srgbClr val="00FFFF"/>
              </a:highlight>
              <a:latin typeface="Times New Roman" panose="02020603050405020304" pitchFamily="18" charset="0"/>
              <a:cs typeface="Times New Roman" panose="02020603050405020304" pitchFamily="18" charset="0"/>
            </a:endParaRPr>
          </a:p>
          <a:p>
            <a:pPr algn="just" eaLnBrk="1" hangingPunct="1">
              <a:buNone/>
            </a:pPr>
            <a:endParaRPr lang="it-IT" altLang="it-IT" sz="1600" dirty="0">
              <a:latin typeface="Times New Roman" panose="02020603050405020304" pitchFamily="18" charset="0"/>
              <a:cs typeface="Times New Roman" panose="02020603050405020304" pitchFamily="18" charset="0"/>
            </a:endParaRPr>
          </a:p>
        </p:txBody>
      </p:sp>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245" y="1126400"/>
            <a:ext cx="7885509" cy="103904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marL="0" marR="0" lvl="0" indent="0" algn="ctr" defTabSz="457200" rtl="0" eaLnBrk="1" fontAlgn="auto" latinLnBrk="0" hangingPunct="1">
              <a:lnSpc>
                <a:spcPct val="100000"/>
              </a:lnSpc>
              <a:spcBef>
                <a:spcPts val="0"/>
              </a:spcBef>
              <a:spcAft>
                <a:spcPts val="0"/>
              </a:spcAft>
              <a:tabLst/>
              <a:defRPr/>
            </a:pPr>
            <a:r>
              <a:rPr kumimoji="0" lang="it-IT" altLang="it-IT" sz="31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Il D.L. 118/2021 e il decreto dirigenziale</a:t>
            </a: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2422376"/>
            <a:ext cx="7847732" cy="380114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ctr"/>
            <a:endParaRPr lang="it-IT" sz="2400" dirty="0">
              <a:latin typeface="Times New Roman" panose="02020603050405020304" pitchFamily="18" charset="0"/>
              <a:cs typeface="Times New Roman" panose="02020603050405020304" pitchFamily="18" charset="0"/>
            </a:endParaRPr>
          </a:p>
          <a:p>
            <a:pPr algn="ctr">
              <a:lnSpc>
                <a:spcPct val="200000"/>
              </a:lnSpc>
            </a:pPr>
            <a:r>
              <a:rPr lang="it-IT" sz="2400" dirty="0">
                <a:latin typeface="Times New Roman" panose="02020603050405020304" pitchFamily="18" charset="0"/>
                <a:cs typeface="Times New Roman" panose="02020603050405020304" pitchFamily="18" charset="0"/>
              </a:rPr>
              <a:t>Il Decreto dirigenziale ha introdotto un test (v. slides del 10/12/2021) e </a:t>
            </a:r>
          </a:p>
          <a:p>
            <a:pPr algn="ctr">
              <a:lnSpc>
                <a:spcPct val="200000"/>
              </a:lnSpc>
            </a:pPr>
            <a:r>
              <a:rPr lang="it-IT" sz="2800" b="1" u="sng" dirty="0">
                <a:latin typeface="Times New Roman" panose="02020603050405020304" pitchFamily="18" charset="0"/>
                <a:cs typeface="Times New Roman" panose="02020603050405020304" pitchFamily="18" charset="0"/>
              </a:rPr>
              <a:t>una check </a:t>
            </a:r>
            <a:r>
              <a:rPr lang="it-IT" sz="2800" b="1" u="sng">
                <a:latin typeface="Times New Roman" panose="02020603050405020304" pitchFamily="18" charset="0"/>
                <a:cs typeface="Times New Roman" panose="02020603050405020304" pitchFamily="18" charset="0"/>
              </a:rPr>
              <a:t>list particolareggiata</a:t>
            </a:r>
            <a:endParaRPr lang="it-IT" sz="2800" b="1" u="sng" dirty="0">
              <a:highlight>
                <a:srgbClr val="FFFF00"/>
              </a:highlight>
              <a:latin typeface="Times New Roman" panose="02020603050405020304" pitchFamily="18"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29</a:t>
            </a:fld>
            <a:endParaRPr lang="it-IT" altLang="it-IT" dirty="0">
              <a:solidFill>
                <a:srgbClr val="000000"/>
              </a:solidFill>
            </a:endParaRPr>
          </a:p>
        </p:txBody>
      </p:sp>
    </p:spTree>
    <p:extLst>
      <p:ext uri="{BB962C8B-B14F-4D97-AF65-F5344CB8AC3E}">
        <p14:creationId xmlns:p14="http://schemas.microsoft.com/office/powerpoint/2010/main" val="354899782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3BF57B2-EB8C-4C6C-A0A1-65C5224E0EAD}"/>
              </a:ext>
            </a:extLst>
          </p:cNvPr>
          <p:cNvSpPr/>
          <p:nvPr/>
        </p:nvSpPr>
        <p:spPr>
          <a:xfrm>
            <a:off x="1533086" y="2350243"/>
            <a:ext cx="5836596" cy="1437333"/>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dirty="0"/>
          </a:p>
        </p:txBody>
      </p:sp>
      <p:sp>
        <p:nvSpPr>
          <p:cNvPr id="5122" name="Rectangle 3"/>
          <p:cNvSpPr txBox="1">
            <a:spLocks noChangeArrowheads="1"/>
          </p:cNvSpPr>
          <p:nvPr/>
        </p:nvSpPr>
        <p:spPr bwMode="auto">
          <a:xfrm>
            <a:off x="457537" y="1360431"/>
            <a:ext cx="822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it-IT" altLang="it-IT" b="1" dirty="0">
                <a:solidFill>
                  <a:srgbClr val="008FFF"/>
                </a:solidFill>
                <a:latin typeface="Times New Roman" panose="02020603050405020304" pitchFamily="18" charset="0"/>
                <a:cs typeface="Times New Roman" panose="02020603050405020304" pitchFamily="18" charset="0"/>
              </a:rPr>
              <a:t>I DESTINATARI DEL PIANO </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a:t>
            </a:fld>
            <a:endParaRPr lang="it-IT" altLang="it-IT" dirty="0">
              <a:solidFill>
                <a:srgbClr val="000000"/>
              </a:solidFill>
            </a:endParaRPr>
          </a:p>
        </p:txBody>
      </p:sp>
      <p:sp>
        <p:nvSpPr>
          <p:cNvPr id="4" name="CasellaDiTesto 3">
            <a:extLst>
              <a:ext uri="{FF2B5EF4-FFF2-40B4-BE49-F238E27FC236}">
                <a16:creationId xmlns:a16="http://schemas.microsoft.com/office/drawing/2014/main" id="{B81A72F3-2A34-4E5C-9188-1D64F7DBCE49}"/>
              </a:ext>
            </a:extLst>
          </p:cNvPr>
          <p:cNvSpPr txBox="1"/>
          <p:nvPr/>
        </p:nvSpPr>
        <p:spPr>
          <a:xfrm>
            <a:off x="2258641" y="2678987"/>
            <a:ext cx="4626718" cy="707886"/>
          </a:xfrm>
          <a:prstGeom prst="rect">
            <a:avLst/>
          </a:prstGeom>
          <a:noFill/>
        </p:spPr>
        <p:txBody>
          <a:bodyPr wrap="square" rtlCol="0">
            <a:spAutoFit/>
          </a:bodyPr>
          <a:lstStyle/>
          <a:p>
            <a:pPr algn="ctr"/>
            <a:r>
              <a:rPr lang="it-IT" sz="2000" dirty="0">
                <a:solidFill>
                  <a:schemeClr val="bg1"/>
                </a:solidFill>
              </a:rPr>
              <a:t>Interni: organo amministrativo, dipendenti, soci </a:t>
            </a:r>
          </a:p>
        </p:txBody>
      </p:sp>
      <p:sp>
        <p:nvSpPr>
          <p:cNvPr id="22" name="Ovale 21">
            <a:extLst>
              <a:ext uri="{FF2B5EF4-FFF2-40B4-BE49-F238E27FC236}">
                <a16:creationId xmlns:a16="http://schemas.microsoft.com/office/drawing/2014/main" id="{EB6A1FFE-D939-41F1-B4BF-CE646771F57E}"/>
              </a:ext>
            </a:extLst>
          </p:cNvPr>
          <p:cNvSpPr/>
          <p:nvPr/>
        </p:nvSpPr>
        <p:spPr>
          <a:xfrm>
            <a:off x="457200" y="3804837"/>
            <a:ext cx="3122916" cy="143733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just"/>
            <a:r>
              <a:rPr lang="it-IT" dirty="0"/>
              <a:t>Co-makers: sindaci, revisore, sindacati</a:t>
            </a:r>
          </a:p>
        </p:txBody>
      </p:sp>
      <p:sp>
        <p:nvSpPr>
          <p:cNvPr id="23" name="Ovale 22">
            <a:extLst>
              <a:ext uri="{FF2B5EF4-FFF2-40B4-BE49-F238E27FC236}">
                <a16:creationId xmlns:a16="http://schemas.microsoft.com/office/drawing/2014/main" id="{5A8C2F85-F8B9-4BD0-AB65-71086760C8DA}"/>
              </a:ext>
            </a:extLst>
          </p:cNvPr>
          <p:cNvSpPr/>
          <p:nvPr/>
        </p:nvSpPr>
        <p:spPr>
          <a:xfrm>
            <a:off x="3855802" y="3978337"/>
            <a:ext cx="5171466" cy="2027069"/>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just"/>
            <a:r>
              <a:rPr lang="it-IT" dirty="0"/>
              <a:t>Esterni fornitori, banche, clienti, enti e istituzioni pubbliche, creditori in genere, professionisti (avvocati, </a:t>
            </a:r>
            <a:r>
              <a:rPr lang="it-IT" dirty="0" err="1"/>
              <a:t>CdL</a:t>
            </a:r>
            <a:r>
              <a:rPr lang="it-IT" dirty="0"/>
              <a:t>) magistratura, stampa economica…</a:t>
            </a:r>
          </a:p>
        </p:txBody>
      </p:sp>
      <mc:AlternateContent xmlns:mc="http://schemas.openxmlformats.org/markup-compatibility/2006" xmlns:p14="http://schemas.microsoft.com/office/powerpoint/2010/main">
        <mc:Choice Requires="p14">
          <p:contentPart p14:bwMode="auto" r:id="rId3">
            <p14:nvContentPartPr>
              <p14:cNvPr id="24" name="Input penna 23">
                <a:extLst>
                  <a:ext uri="{FF2B5EF4-FFF2-40B4-BE49-F238E27FC236}">
                    <a16:creationId xmlns:a16="http://schemas.microsoft.com/office/drawing/2014/main" id="{84307FF9-D366-4820-8479-EBC4D1113386}"/>
                  </a:ext>
                </a:extLst>
              </p14:cNvPr>
              <p14:cNvContentPartPr/>
              <p14:nvPr/>
            </p14:nvContentPartPr>
            <p14:xfrm>
              <a:off x="2892870" y="1958988"/>
              <a:ext cx="3565080" cy="177480"/>
            </p14:xfrm>
          </p:contentPart>
        </mc:Choice>
        <mc:Fallback xmlns="">
          <p:pic>
            <p:nvPicPr>
              <p:cNvPr id="24" name="Input penna 23">
                <a:extLst>
                  <a:ext uri="{FF2B5EF4-FFF2-40B4-BE49-F238E27FC236}">
                    <a16:creationId xmlns:a16="http://schemas.microsoft.com/office/drawing/2014/main" id="{84307FF9-D366-4820-8479-EBC4D1113386}"/>
                  </a:ext>
                </a:extLst>
              </p:cNvPr>
              <p:cNvPicPr/>
              <p:nvPr/>
            </p:nvPicPr>
            <p:blipFill>
              <a:blip r:embed="rId4"/>
              <a:stretch>
                <a:fillRect/>
              </a:stretch>
            </p:blipFill>
            <p:spPr>
              <a:xfrm>
                <a:off x="2838875" y="1850988"/>
                <a:ext cx="3672709"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Input penna 29">
                <a:extLst>
                  <a:ext uri="{FF2B5EF4-FFF2-40B4-BE49-F238E27FC236}">
                    <a16:creationId xmlns:a16="http://schemas.microsoft.com/office/drawing/2014/main" id="{F54D0F20-D484-46AF-8DC2-8265774B17DF}"/>
                  </a:ext>
                </a:extLst>
              </p14:cNvPr>
              <p14:cNvContentPartPr/>
              <p14:nvPr/>
            </p14:nvContentPartPr>
            <p14:xfrm>
              <a:off x="2935710" y="1124864"/>
              <a:ext cx="3522240" cy="177480"/>
            </p14:xfrm>
          </p:contentPart>
        </mc:Choice>
        <mc:Fallback xmlns="">
          <p:pic>
            <p:nvPicPr>
              <p:cNvPr id="30" name="Input penna 29">
                <a:extLst>
                  <a:ext uri="{FF2B5EF4-FFF2-40B4-BE49-F238E27FC236}">
                    <a16:creationId xmlns:a16="http://schemas.microsoft.com/office/drawing/2014/main" id="{F54D0F20-D484-46AF-8DC2-8265774B17DF}"/>
                  </a:ext>
                </a:extLst>
              </p:cNvPr>
              <p:cNvPicPr/>
              <p:nvPr/>
            </p:nvPicPr>
            <p:blipFill>
              <a:blip r:embed="rId6"/>
              <a:stretch>
                <a:fillRect/>
              </a:stretch>
            </p:blipFill>
            <p:spPr>
              <a:xfrm>
                <a:off x="2882070" y="1017224"/>
                <a:ext cx="3629880" cy="393120"/>
              </a:xfrm>
              <a:prstGeom prst="rect">
                <a:avLst/>
              </a:prstGeom>
            </p:spPr>
          </p:pic>
        </mc:Fallback>
      </mc:AlternateContent>
    </p:spTree>
    <p:extLst>
      <p:ext uri="{BB962C8B-B14F-4D97-AF65-F5344CB8AC3E}">
        <p14:creationId xmlns:p14="http://schemas.microsoft.com/office/powerpoint/2010/main" val="6959740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30</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6631734"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2. Rilevazione della situazione contabile e dell’andamento corrente</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1925674"/>
            <a:ext cx="8201608" cy="1342057"/>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2.1. L’impresa dispone di una situazione contabile recante le rettifiche di competenza e gli assestamenti di chiusura, nel rispetto del principio contabile OIC 30, quanto più possibile aggiornata e comunque non anteriore di oltre 120 giorni? (a cura dell’imprenditore). In mancanza l’imprenditore deve redigerla quale presupposto necessario per la predisposizione del piano. La situazione contabile dovrà essere aggiornata all’occorrenza nel corso delle trattative anche per accertare le cause di eventuali scostamenti rispetto alle attese.</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71499" y="3590270"/>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2.2. La situazione debitoria è completa ed affidabile? Il valore contabile dei cespiti non è superiore al maggiore tra il valore recuperabile e quelli di mercato? (a cura dell’imprenditore). In difetto, occorre quanto meno appostare con prudenza adeguati fondi rischi e fondi per l’adeguamento delle attività e delle passività.</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571499" y="4740072"/>
            <a:ext cx="8201608" cy="135281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2.3. È disponibile un prospetto recante l’anzianità dei crediti commerciali e le cause del ritardo di incasso tale da consentire una valutazione oggettiva dei rischi di perdite sui crediti e una stima prudente dei tempi di incasso? (a cura dell’imprenditore). In difetto, è opportuno che i crediti commerciali siano suddivisi in relazione alla loro anzianità. Per gli scaduti che superano la fisiologia (tempi ordinari di pagamento, pur oltre la scadenza contrattuale, che caratterizzano il settore) occorre che la stima del momento dell’incasso sia particolarmente prudente.</a:t>
            </a:r>
          </a:p>
        </p:txBody>
      </p:sp>
    </p:spTree>
    <p:extLst>
      <p:ext uri="{BB962C8B-B14F-4D97-AF65-F5344CB8AC3E}">
        <p14:creationId xmlns:p14="http://schemas.microsoft.com/office/powerpoint/2010/main" val="30505127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31</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6753032"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2. Rilevazione della situazione contabile e dell’andamento corrente</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71499" y="2200506"/>
            <a:ext cx="8201608" cy="100873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2.4. È disponibile un prospetto recante le </a:t>
            </a:r>
            <a:r>
              <a:rPr lang="it-IT" sz="1400" dirty="0">
                <a:ln w="0"/>
                <a:solidFill>
                  <a:srgbClr val="00B0F0"/>
                </a:solidFill>
                <a:effectLst>
                  <a:outerShdw blurRad="38100" dist="19050" dir="2700000" algn="tl" rotWithShape="0">
                    <a:schemeClr val="dk1">
                      <a:alpha val="40000"/>
                    </a:schemeClr>
                  </a:outerShdw>
                </a:effectLst>
              </a:rPr>
              <a:t>rimanenze di magazzino </a:t>
            </a:r>
            <a:r>
              <a:rPr lang="it-IT" sz="1400" dirty="0">
                <a:ln w="0"/>
                <a:solidFill>
                  <a:schemeClr val="tx1"/>
                </a:solidFill>
                <a:effectLst>
                  <a:outerShdw blurRad="38100" dist="19050" dir="2700000" algn="tl" rotWithShape="0">
                    <a:schemeClr val="dk1">
                      <a:alpha val="40000"/>
                    </a:schemeClr>
                  </a:outerShdw>
                </a:effectLst>
              </a:rPr>
              <a:t>con i tempi di movimentazione che consenta di individuare le giacenze oggetto di lenta rotazione? (a cura dell’imprenditore). In caso contrario, è opportuno che l’imprenditore isoli le giacenze di magazzino a lenta rotazione per consentire una stima corretta degli approvvigionamenti necessari.</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71499" y="3739319"/>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2.5. I debiti risultanti dalla contabilità sono riconciliati con quanto risultante dal certificato unico dei </a:t>
            </a:r>
            <a:r>
              <a:rPr lang="it-IT" sz="1400" dirty="0">
                <a:ln w="0"/>
                <a:solidFill>
                  <a:srgbClr val="00B0F0"/>
                </a:solidFill>
                <a:effectLst>
                  <a:outerShdw blurRad="38100" dist="19050" dir="2700000" algn="tl" rotWithShape="0">
                    <a:schemeClr val="dk1">
                      <a:alpha val="40000"/>
                    </a:schemeClr>
                  </a:outerShdw>
                </a:effectLst>
              </a:rPr>
              <a:t>debiti tributari</a:t>
            </a:r>
            <a:r>
              <a:rPr lang="it-IT" sz="1400" dirty="0">
                <a:ln w="0"/>
                <a:solidFill>
                  <a:schemeClr val="tx1"/>
                </a:solidFill>
                <a:effectLst>
                  <a:outerShdw blurRad="38100" dist="19050" dir="2700000" algn="tl" rotWithShape="0">
                    <a:schemeClr val="dk1">
                      <a:alpha val="40000"/>
                    </a:schemeClr>
                  </a:outerShdw>
                </a:effectLst>
              </a:rPr>
              <a:t>, dalla situazione debitoria complessiva dell’Agente della Riscossione, dal certificato dei debiti contributivi e per premi assicurativi e dall’estratto della Centrale Rischi? (a cura dell’imprenditore). In caso contrario, è necessario individuare le cause delle differenze significative.</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571499" y="5129324"/>
            <a:ext cx="8201608" cy="64716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2.6. Si è tenuto adeguatamente conto dei rischi di </a:t>
            </a:r>
            <a:r>
              <a:rPr lang="it-IT" sz="1400" dirty="0">
                <a:ln w="0"/>
                <a:solidFill>
                  <a:srgbClr val="00B0F0"/>
                </a:solidFill>
                <a:effectLst>
                  <a:outerShdw blurRad="38100" dist="19050" dir="2700000" algn="tl" rotWithShape="0">
                    <a:schemeClr val="dk1">
                      <a:alpha val="40000"/>
                    </a:schemeClr>
                  </a:outerShdw>
                </a:effectLst>
              </a:rPr>
              <a:t>passività potenziali</a:t>
            </a:r>
            <a:r>
              <a:rPr lang="it-IT" sz="1400" dirty="0">
                <a:ln w="0"/>
                <a:solidFill>
                  <a:schemeClr val="tx1"/>
                </a:solidFill>
                <a:effectLst>
                  <a:outerShdw blurRad="38100" dist="19050" dir="2700000" algn="tl" rotWithShape="0">
                    <a:schemeClr val="dk1">
                      <a:alpha val="40000"/>
                    </a:schemeClr>
                  </a:outerShdw>
                </a:effectLst>
              </a:rPr>
              <a:t>, anche derivanti dalle garanzie concesse? (a cura dell’imprenditore). In difetto, anche con l’aiuto dei professionisti che assistono l’impresa, occorre stimare entità e momento del pagamento di eventuali passività potenziali.</a:t>
            </a:r>
          </a:p>
        </p:txBody>
      </p:sp>
    </p:spTree>
    <p:extLst>
      <p:ext uri="{BB962C8B-B14F-4D97-AF65-F5344CB8AC3E}">
        <p14:creationId xmlns:p14="http://schemas.microsoft.com/office/powerpoint/2010/main" val="42367298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32</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6818346"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2. Rilevazione della situazione contabile e dell’andamento corrente</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479452" y="3701644"/>
            <a:ext cx="8201608" cy="795711"/>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2.8. Sono disponibili informazioni sull’andamento corrente in termini di ricavi, portafoglio ordini, costi e flussi</a:t>
            </a:r>
          </a:p>
          <a:p>
            <a:pPr algn="just"/>
            <a:r>
              <a:rPr lang="it-IT" sz="1400" dirty="0">
                <a:ln w="0"/>
                <a:solidFill>
                  <a:schemeClr val="tx1"/>
                </a:solidFill>
                <a:effectLst>
                  <a:outerShdw blurRad="38100" dist="19050" dir="2700000" algn="tl" rotWithShape="0">
                    <a:schemeClr val="dk1">
                      <a:alpha val="40000"/>
                    </a:schemeClr>
                  </a:outerShdw>
                </a:effectLst>
              </a:rPr>
              <a:t>finanziari? È disponibile un confronto con lo stesso periodo del precedente esercizio? (a cura dell’imprenditore).</a:t>
            </a:r>
          </a:p>
        </p:txBody>
      </p:sp>
      <p:pic>
        <p:nvPicPr>
          <p:cNvPr id="3" name="Immagine 2">
            <a:extLst>
              <a:ext uri="{FF2B5EF4-FFF2-40B4-BE49-F238E27FC236}">
                <a16:creationId xmlns:a16="http://schemas.microsoft.com/office/drawing/2014/main" id="{CE786356-D8E2-41BE-9F8C-501806CF4994}"/>
              </a:ext>
            </a:extLst>
          </p:cNvPr>
          <p:cNvPicPr>
            <a:picLocks noChangeAspect="1"/>
          </p:cNvPicPr>
          <p:nvPr/>
        </p:nvPicPr>
        <p:blipFill>
          <a:blip r:embed="rId4"/>
          <a:stretch>
            <a:fillRect/>
          </a:stretch>
        </p:blipFill>
        <p:spPr>
          <a:xfrm>
            <a:off x="479452" y="2026798"/>
            <a:ext cx="8218120" cy="1402202"/>
          </a:xfrm>
          <a:prstGeom prst="rect">
            <a:avLst/>
          </a:prstGeom>
        </p:spPr>
      </p:pic>
    </p:spTree>
    <p:extLst>
      <p:ext uri="{BB962C8B-B14F-4D97-AF65-F5344CB8AC3E}">
        <p14:creationId xmlns:p14="http://schemas.microsoft.com/office/powerpoint/2010/main" val="23031299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33</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8189946"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3. Individuazione delle strategie di intervento atte a rimuovere le cause della crisi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1925674"/>
            <a:ext cx="8201608" cy="7058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3.1. Perché l’imprenditore ha percepito uno stato di crisi o uno squilibrio patrimoniale o economico-finanziario che la rende probabile? (a cura dell’imprenditore). Quali sono le manifestazioni esteriori di tale stato? (a cura dell’esperto).</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59837" y="2956042"/>
            <a:ext cx="8201608" cy="182644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3.2. Tenuto conto delle manifestazioni sub 3.1, </a:t>
            </a:r>
            <a:r>
              <a:rPr lang="it-IT" sz="1400" b="1" dirty="0">
                <a:ln w="0"/>
                <a:solidFill>
                  <a:schemeClr val="tx1"/>
                </a:solidFill>
                <a:effectLst>
                  <a:outerShdw blurRad="38100" dist="19050" dir="2700000" algn="tl" rotWithShape="0">
                    <a:schemeClr val="dk1">
                      <a:alpha val="40000"/>
                    </a:schemeClr>
                  </a:outerShdw>
                </a:effectLst>
              </a:rPr>
              <a:t>quali ne sono le cause</a:t>
            </a:r>
            <a:r>
              <a:rPr lang="it-IT" sz="1400" dirty="0">
                <a:ln w="0"/>
                <a:solidFill>
                  <a:schemeClr val="tx1"/>
                </a:solidFill>
                <a:effectLst>
                  <a:outerShdw blurRad="38100" dist="19050" dir="2700000" algn="tl" rotWithShape="0">
                    <a:schemeClr val="dk1">
                      <a:alpha val="40000"/>
                    </a:schemeClr>
                  </a:outerShdw>
                </a:effectLst>
              </a:rPr>
              <a:t>? (a cura dell’imprenditore). Qualora non siano individuate cause coerenti con le manifestazioni esteriori dello stato di crisi o dello squilibrio patrimoniale o economico-finanziario che la rende probabile è quantomeno opportuno che l’imprenditore predisponga la comparazione storica degli stati patrimoniali e dei conti economici di un numero adeguato di anni; la comparazione dei dati economici dovrebbe essere svolta anche sulla base dei rendiconti gestionali, se disponibili. Da tale comparazione l’esperto, anche attraverso l’intervista delle principali funzioni aziendali</a:t>
            </a:r>
          </a:p>
          <a:p>
            <a:pPr algn="just"/>
            <a:r>
              <a:rPr lang="it-IT" sz="1400" dirty="0">
                <a:ln w="0"/>
                <a:solidFill>
                  <a:schemeClr val="tx1"/>
                </a:solidFill>
                <a:effectLst>
                  <a:outerShdw blurRad="38100" dist="19050" dir="2700000" algn="tl" rotWithShape="0">
                    <a:schemeClr val="dk1">
                      <a:alpha val="40000"/>
                    </a:schemeClr>
                  </a:outerShdw>
                </a:effectLst>
              </a:rPr>
              <a:t>(commerciale, operativa, risorse umane, contabile), si forma il convincimento sulle cause del declino dell’andamento aziendale (a cura dell’esperto).</a:t>
            </a:r>
          </a:p>
        </p:txBody>
      </p:sp>
    </p:spTree>
    <p:extLst>
      <p:ext uri="{BB962C8B-B14F-4D97-AF65-F5344CB8AC3E}">
        <p14:creationId xmlns:p14="http://schemas.microsoft.com/office/powerpoint/2010/main" val="175351986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34</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8189946"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3. Individuazione delle strategie di intervento atte a rimuovere le cause della crisi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2794855"/>
            <a:ext cx="8201608" cy="7058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3.4. Quali sono le strategie di intervento e quali le iniziative industriali che l’imprenditore intende adottare? Nel caso in cui l’imprenditore non sia in grado di individuarle, quali sono le strategie adottate dalle imprese</a:t>
            </a:r>
          </a:p>
          <a:p>
            <a:pPr algn="just"/>
            <a:r>
              <a:rPr lang="it-IT" sz="1400" dirty="0">
                <a:ln w="0"/>
                <a:solidFill>
                  <a:schemeClr val="tx1"/>
                </a:solidFill>
                <a:effectLst>
                  <a:outerShdw blurRad="38100" dist="19050" dir="2700000" algn="tl" rotWithShape="0">
                    <a:schemeClr val="dk1">
                      <a:alpha val="40000"/>
                    </a:schemeClr>
                  </a:outerShdw>
                </a:effectLst>
              </a:rPr>
              <a:t>concorrenti che hanno maggiore successo? Esse sono replicabili dall’imprenditore? (a cura dell’imprenditore).</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71499" y="5258615"/>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a:ln w="0"/>
                <a:solidFill>
                  <a:schemeClr val="tx1"/>
                </a:solidFill>
                <a:effectLst>
                  <a:outerShdw blurRad="38100" dist="19050" dir="2700000" algn="tl" rotWithShape="0">
                    <a:schemeClr val="dk1">
                      <a:alpha val="40000"/>
                    </a:schemeClr>
                  </a:outerShdw>
                </a:effectLst>
              </a:rPr>
              <a:t>3.7. Sono prospettabili iniziative alternative nel caso in cui le iniziative dovessero dimostrarsi inefficaci e si</a:t>
            </a:r>
          </a:p>
          <a:p>
            <a:pPr algn="just"/>
            <a:r>
              <a:rPr lang="it-IT" sz="1400">
                <a:ln w="0"/>
                <a:solidFill>
                  <a:schemeClr val="tx1"/>
                </a:solidFill>
                <a:effectLst>
                  <a:outerShdw blurRad="38100" dist="19050" dir="2700000" algn="tl" rotWithShape="0">
                    <a:schemeClr val="dk1">
                      <a:alpha val="40000"/>
                    </a:schemeClr>
                  </a:outerShdw>
                </a:effectLst>
              </a:rPr>
              <a:t>manifestassero scostamenti tra gli obiettivi pianificati e quelli raggiunti? (a cura dell’imprenditore)</a:t>
            </a:r>
            <a:endParaRPr lang="it-IT" sz="1400" dirty="0">
              <a:ln w="0"/>
              <a:solidFill>
                <a:schemeClr val="tx1"/>
              </a:solidFill>
              <a:effectLst>
                <a:outerShdw blurRad="38100" dist="19050" dir="2700000" algn="tl" rotWithShape="0">
                  <a:schemeClr val="dk1">
                    <a:alpha val="40000"/>
                  </a:schemeClr>
                </a:outerShdw>
              </a:effectLst>
            </a:endParaRPr>
          </a:p>
        </p:txBody>
      </p:sp>
      <p:sp>
        <p:nvSpPr>
          <p:cNvPr id="24" name="Rettangolo con angoli arrotondati 23">
            <a:extLst>
              <a:ext uri="{FF2B5EF4-FFF2-40B4-BE49-F238E27FC236}">
                <a16:creationId xmlns:a16="http://schemas.microsoft.com/office/drawing/2014/main" id="{A607D81B-C3B7-4EFA-BA6C-7690E6489613}"/>
              </a:ext>
            </a:extLst>
          </p:cNvPr>
          <p:cNvSpPr/>
          <p:nvPr/>
        </p:nvSpPr>
        <p:spPr>
          <a:xfrm>
            <a:off x="571499" y="4452207"/>
            <a:ext cx="8201608" cy="64716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3.6. Quali sono i tempi e i relativi effetti in termini di ricavi, di costi e di investimenti delle iniziative da adottare e quali le relative funzioni aziendali responsabili? (a cura dell’imprenditore)</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559837" y="3710235"/>
            <a:ext cx="8201608" cy="495801"/>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3.5. L’impresa dispone delle capacità e delle competenze manageriali per realizzare le iniziative industriali? (a cura dell’imprenditore).</a:t>
            </a:r>
          </a:p>
        </p:txBody>
      </p:sp>
      <p:sp>
        <p:nvSpPr>
          <p:cNvPr id="11" name="Rettangolo con angoli arrotondati 10">
            <a:extLst>
              <a:ext uri="{FF2B5EF4-FFF2-40B4-BE49-F238E27FC236}">
                <a16:creationId xmlns:a16="http://schemas.microsoft.com/office/drawing/2014/main" id="{25F044EE-E056-4A3B-B6ED-CD9F6344D68D}"/>
              </a:ext>
            </a:extLst>
          </p:cNvPr>
          <p:cNvSpPr/>
          <p:nvPr/>
        </p:nvSpPr>
        <p:spPr>
          <a:xfrm>
            <a:off x="571499" y="1844282"/>
            <a:ext cx="8201608" cy="76142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3.3. L’organo di controllo ed il revisore, quando in carica, ritengono che il quadro fornito dall’imprenditore sia</a:t>
            </a:r>
          </a:p>
          <a:p>
            <a:pPr algn="just"/>
            <a:r>
              <a:rPr lang="it-IT" sz="1400" dirty="0">
                <a:ln w="0"/>
                <a:solidFill>
                  <a:schemeClr val="tx1"/>
                </a:solidFill>
                <a:effectLst>
                  <a:outerShdw blurRad="38100" dist="19050" dir="2700000" algn="tl" rotWithShape="0">
                    <a:schemeClr val="dk1">
                      <a:alpha val="40000"/>
                    </a:schemeClr>
                  </a:outerShdw>
                </a:effectLst>
              </a:rPr>
              <a:t>completo e adeguato? (a cura dell’esperto)</a:t>
            </a:r>
          </a:p>
        </p:txBody>
      </p:sp>
    </p:spTree>
    <p:extLst>
      <p:ext uri="{BB962C8B-B14F-4D97-AF65-F5344CB8AC3E}">
        <p14:creationId xmlns:p14="http://schemas.microsoft.com/office/powerpoint/2010/main" val="8579751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35</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8189946"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3. Individuazione delle strategie di intervento atte a rimuovere le cause della crisi</a:t>
            </a:r>
          </a:p>
        </p:txBody>
      </p:sp>
      <p:sp>
        <p:nvSpPr>
          <p:cNvPr id="3" name="Ovale 2">
            <a:extLst>
              <a:ext uri="{FF2B5EF4-FFF2-40B4-BE49-F238E27FC236}">
                <a16:creationId xmlns:a16="http://schemas.microsoft.com/office/drawing/2014/main" id="{3E5B8F26-212A-4974-B8A4-E2CDCFAD5201}"/>
              </a:ext>
            </a:extLst>
          </p:cNvPr>
          <p:cNvSpPr/>
          <p:nvPr/>
        </p:nvSpPr>
        <p:spPr>
          <a:xfrm>
            <a:off x="1823935" y="1921800"/>
            <a:ext cx="5496127" cy="107004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DUE ELEMENTI FONDAMETALI: </a:t>
            </a:r>
          </a:p>
          <a:p>
            <a:pPr algn="ctr"/>
            <a:r>
              <a:rPr lang="it-IT" dirty="0"/>
              <a:t>LE CAUSE E LA CREDIBILITA’ DEL PIANO</a:t>
            </a:r>
          </a:p>
        </p:txBody>
      </p:sp>
      <p:sp>
        <p:nvSpPr>
          <p:cNvPr id="6" name="CasellaDiTesto 5">
            <a:extLst>
              <a:ext uri="{FF2B5EF4-FFF2-40B4-BE49-F238E27FC236}">
                <a16:creationId xmlns:a16="http://schemas.microsoft.com/office/drawing/2014/main" id="{CAF2C530-4043-4493-99E1-1C9AE978B002}"/>
              </a:ext>
            </a:extLst>
          </p:cNvPr>
          <p:cNvSpPr txBox="1"/>
          <p:nvPr/>
        </p:nvSpPr>
        <p:spPr>
          <a:xfrm>
            <a:off x="496110" y="3278221"/>
            <a:ext cx="4075889" cy="2523768"/>
          </a:xfrm>
          <a:prstGeom prst="rect">
            <a:avLst/>
          </a:prstGeom>
          <a:noFill/>
          <a:ln w="9525">
            <a:solidFill>
              <a:schemeClr val="tx1"/>
            </a:solidFill>
          </a:ln>
        </p:spPr>
        <p:txBody>
          <a:bodyPr wrap="square" rtlCol="0">
            <a:spAutoFit/>
          </a:bodyPr>
          <a:lstStyle/>
          <a:p>
            <a:r>
              <a:rPr lang="it-IT" b="1" i="1" dirty="0"/>
              <a:t>Le cause: (v. nota 11)</a:t>
            </a:r>
          </a:p>
          <a:p>
            <a:r>
              <a:rPr lang="it-IT" dirty="0"/>
              <a:t>Misure sanitarie</a:t>
            </a:r>
          </a:p>
          <a:p>
            <a:r>
              <a:rPr lang="it-IT" dirty="0"/>
              <a:t>Riduzione della domanda</a:t>
            </a:r>
          </a:p>
          <a:p>
            <a:r>
              <a:rPr lang="it-IT" dirty="0"/>
              <a:t>Riduzione del margine di contribuzione</a:t>
            </a:r>
          </a:p>
          <a:p>
            <a:r>
              <a:rPr lang="it-IT" dirty="0"/>
              <a:t>C.V.P. (ciclo di vita del prodotto)</a:t>
            </a:r>
          </a:p>
          <a:p>
            <a:pPr algn="ctr"/>
            <a:r>
              <a:rPr lang="it-IT" sz="1400" dirty="0"/>
              <a:t>Ma anche …</a:t>
            </a:r>
          </a:p>
          <a:p>
            <a:r>
              <a:rPr lang="it-IT" dirty="0"/>
              <a:t>Errato posizionamento strategico</a:t>
            </a:r>
          </a:p>
          <a:p>
            <a:r>
              <a:rPr lang="it-IT" dirty="0"/>
              <a:t>Mancata innovazione</a:t>
            </a:r>
          </a:p>
          <a:p>
            <a:r>
              <a:rPr lang="it-IT" dirty="0"/>
              <a:t>Demotivazione del management ….</a:t>
            </a:r>
          </a:p>
        </p:txBody>
      </p:sp>
      <p:sp>
        <p:nvSpPr>
          <p:cNvPr id="16" name="CasellaDiTesto 15">
            <a:extLst>
              <a:ext uri="{FF2B5EF4-FFF2-40B4-BE49-F238E27FC236}">
                <a16:creationId xmlns:a16="http://schemas.microsoft.com/office/drawing/2014/main" id="{8660042A-074C-447A-8A79-9A2F9027A7EC}"/>
              </a:ext>
            </a:extLst>
          </p:cNvPr>
          <p:cNvSpPr txBox="1"/>
          <p:nvPr/>
        </p:nvSpPr>
        <p:spPr>
          <a:xfrm>
            <a:off x="4685556" y="3291012"/>
            <a:ext cx="4075889" cy="1477328"/>
          </a:xfrm>
          <a:prstGeom prst="rect">
            <a:avLst/>
          </a:prstGeom>
          <a:noFill/>
          <a:ln w="9525">
            <a:solidFill>
              <a:schemeClr val="tx1"/>
            </a:solidFill>
          </a:ln>
        </p:spPr>
        <p:txBody>
          <a:bodyPr wrap="square" rtlCol="0">
            <a:spAutoFit/>
          </a:bodyPr>
          <a:lstStyle/>
          <a:p>
            <a:r>
              <a:rPr lang="it-IT" b="1" i="1" dirty="0"/>
              <a:t>Credibilità: (v. punto 3.9)</a:t>
            </a:r>
          </a:p>
          <a:p>
            <a:r>
              <a:rPr lang="it-IT" dirty="0"/>
              <a:t>Un piano non credibile può rendere la soluzione della crisi irreversibile e portare l’impresa verso la liquidazione forzata</a:t>
            </a:r>
          </a:p>
          <a:p>
            <a:r>
              <a:rPr lang="it-IT" dirty="0"/>
              <a:t>(concordato semplificato, fallimento, …)</a:t>
            </a:r>
          </a:p>
        </p:txBody>
      </p:sp>
      <p:cxnSp>
        <p:nvCxnSpPr>
          <p:cNvPr id="11" name="Connettore 2 10">
            <a:extLst>
              <a:ext uri="{FF2B5EF4-FFF2-40B4-BE49-F238E27FC236}">
                <a16:creationId xmlns:a16="http://schemas.microsoft.com/office/drawing/2014/main" id="{AB4C9F7B-B03C-4DBE-AB20-D2702B06FD80}"/>
              </a:ext>
            </a:extLst>
          </p:cNvPr>
          <p:cNvCxnSpPr>
            <a:cxnSpLocks/>
          </p:cNvCxnSpPr>
          <p:nvPr/>
        </p:nvCxnSpPr>
        <p:spPr>
          <a:xfrm flipH="1">
            <a:off x="1332689" y="2752954"/>
            <a:ext cx="2023354" cy="525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F65BD528-1E52-4831-A5C3-114533CF9C38}"/>
              </a:ext>
            </a:extLst>
          </p:cNvPr>
          <p:cNvCxnSpPr/>
          <p:nvPr/>
        </p:nvCxnSpPr>
        <p:spPr>
          <a:xfrm>
            <a:off x="4815191" y="2752954"/>
            <a:ext cx="466928" cy="525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19413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36</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8189946"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3. Individuazione delle strategie di intervento atte a rimuovere le cause della crisi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3735501"/>
            <a:ext cx="8201608" cy="1797241"/>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3.9. </a:t>
            </a:r>
            <a:r>
              <a:rPr lang="it-IT" sz="1400" b="1" dirty="0">
                <a:ln w="0"/>
                <a:solidFill>
                  <a:schemeClr val="tx1"/>
                </a:solidFill>
                <a:effectLst>
                  <a:outerShdw blurRad="38100" dist="19050" dir="2700000" algn="tl" rotWithShape="0">
                    <a:schemeClr val="dk1">
                      <a:alpha val="40000"/>
                    </a:schemeClr>
                  </a:outerShdw>
                </a:effectLst>
              </a:rPr>
              <a:t>Il piano appare credibile</a:t>
            </a:r>
            <a:r>
              <a:rPr lang="it-IT" sz="1400" dirty="0">
                <a:ln w="0"/>
                <a:solidFill>
                  <a:schemeClr val="tx1"/>
                </a:solidFill>
                <a:effectLst>
                  <a:outerShdw blurRad="38100" dist="19050" dir="2700000" algn="tl" rotWithShape="0">
                    <a:schemeClr val="dk1">
                      <a:alpha val="40000"/>
                    </a:schemeClr>
                  </a:outerShdw>
                </a:effectLst>
              </a:rPr>
              <a:t>? Il piano è fondato su intenzioni strategiche chiare e razionali, condivisibili da parte di un lettore informato quale è l’esperto, coerenti con la situazione di fatto dell’impresa e del contesto in cui opera? Le strategie di intervento e le iniziative industriali individuate dall’imprenditore appaiono appropriate per il superamento delle cause della crisi? E in caso contrario quali sarebbero quelle da adottare? (a cura dell’esperto)</a:t>
            </a:r>
          </a:p>
        </p:txBody>
      </p:sp>
      <p:sp>
        <p:nvSpPr>
          <p:cNvPr id="13" name="Rettangolo con angoli arrotondati 12">
            <a:extLst>
              <a:ext uri="{FF2B5EF4-FFF2-40B4-BE49-F238E27FC236}">
                <a16:creationId xmlns:a16="http://schemas.microsoft.com/office/drawing/2014/main" id="{C54CDCC7-0C7E-4AE9-8510-E30EDA5F3A68}"/>
              </a:ext>
            </a:extLst>
          </p:cNvPr>
          <p:cNvSpPr/>
          <p:nvPr/>
        </p:nvSpPr>
        <p:spPr>
          <a:xfrm>
            <a:off x="559837" y="2333735"/>
            <a:ext cx="8201608" cy="76142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3.8. Il piano è coerente con i piani redatti in precedenza? Quali sono le differenze? Nel caso ve ne siano, a cosa sono dovute? (a cura dell’imprenditore)</a:t>
            </a:r>
          </a:p>
        </p:txBody>
      </p:sp>
    </p:spTree>
    <p:extLst>
      <p:ext uri="{BB962C8B-B14F-4D97-AF65-F5344CB8AC3E}">
        <p14:creationId xmlns:p14="http://schemas.microsoft.com/office/powerpoint/2010/main" val="66382885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37</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4000501"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4. Le proiezioni dei flussi finanziari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2020415"/>
            <a:ext cx="8201608" cy="396596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4.1. La stima delle proiezioni dei flussi finanziari del piano è, salvo deroghe giustificate dalla tipologia dell’impresa o dall’attività svolta, l’esito di un percorso che si dipana in ordinate fasi successive (a cura dell’imprenditore) così articolate:</a:t>
            </a:r>
          </a:p>
          <a:p>
            <a:pPr algn="just"/>
            <a:r>
              <a:rPr lang="it-IT" sz="1400" dirty="0">
                <a:ln w="0"/>
                <a:solidFill>
                  <a:schemeClr val="tx1"/>
                </a:solidFill>
                <a:effectLst>
                  <a:outerShdw blurRad="38100" dist="19050" dir="2700000" algn="tl" rotWithShape="0">
                    <a:schemeClr val="dk1">
                      <a:alpha val="40000"/>
                    </a:schemeClr>
                  </a:outerShdw>
                </a:effectLst>
              </a:rPr>
              <a:t>4.1.1. stima dei ricavi (punto. 4.3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4.1.2. stima dei costi variabili correlati ai ricavi (punto. 4.4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4.1.3. stima dei costi fissi (punto 4.4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4.1.4. stima degli investimenti (punto 4.6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4.1.5. stima degli effetti delle iniziative industriali che si intendono intraprendere in discontinuità rispetto al passato (punto 4.7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4.1.6. verifica di coerenza dei dati economici prognostici (punto 4.8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4.1.7. stima dell’effetto delle operazioni straordinarie, se previste (punto 4.9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4.1.8. stima del pagamento delle imposte sul reddito (punto 4.10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4.1.9. declinazione finanziaria delle grandezze economiche e determinazione dei flussi al servizio del debito (punto 4.11 della presente Sezione)</a:t>
            </a:r>
          </a:p>
          <a:p>
            <a:pPr algn="just"/>
            <a:r>
              <a:rPr lang="it-IT" sz="1400" dirty="0">
                <a:ln w="0"/>
                <a:solidFill>
                  <a:schemeClr val="tx1"/>
                </a:solidFill>
                <a:effectLst>
                  <a:outerShdw blurRad="38100" dist="19050" dir="2700000" algn="tl" rotWithShape="0">
                    <a:schemeClr val="dk1">
                      <a:alpha val="40000"/>
                    </a:schemeClr>
                  </a:outerShdw>
                </a:effectLst>
              </a:rPr>
              <a:t>4.1.10. declinazione patrimoniale muovendo dalla situazione contabile di partenza (punto 4.12 della presente sezione).</a:t>
            </a:r>
          </a:p>
        </p:txBody>
      </p:sp>
    </p:spTree>
    <p:extLst>
      <p:ext uri="{BB962C8B-B14F-4D97-AF65-F5344CB8AC3E}">
        <p14:creationId xmlns:p14="http://schemas.microsoft.com/office/powerpoint/2010/main" val="331566991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38</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3647873" y="854729"/>
            <a:ext cx="5184718"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dirigenziale Sez. II: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4749281"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dirty="0"/>
              <a:t>1. </a:t>
            </a:r>
            <a:r>
              <a:rPr lang="it-IT" b="1" dirty="0"/>
              <a:t>Il requisito dell’Organizzazione dell’impresa</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1925674"/>
            <a:ext cx="8201608" cy="550506"/>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i="0" u="none" strike="noStrike" baseline="0" dirty="0">
                <a:ln w="0"/>
                <a:solidFill>
                  <a:schemeClr val="tx1"/>
                </a:solidFill>
                <a:effectLst>
                  <a:outerShdw blurRad="38100" dist="19050" dir="2700000" algn="tl" rotWithShape="0">
                    <a:schemeClr val="dk1">
                      <a:alpha val="40000"/>
                    </a:schemeClr>
                  </a:outerShdw>
                </a:effectLst>
              </a:rPr>
              <a:t>1.1 L’impresa dispone delle risorse chiave (umane e tecniche) per la conduzione dell’attività? </a:t>
            </a:r>
            <a:r>
              <a:rPr lang="it-IT" sz="1400" i="1" u="none" strike="noStrike" baseline="0" dirty="0">
                <a:ln w="0"/>
                <a:solidFill>
                  <a:schemeClr val="tx1"/>
                </a:solidFill>
                <a:effectLst>
                  <a:outerShdw blurRad="38100" dist="19050" dir="2700000" algn="tl" rotWithShape="0">
                    <a:schemeClr val="dk1">
                      <a:alpha val="40000"/>
                    </a:schemeClr>
                  </a:outerShdw>
                </a:effectLst>
              </a:rPr>
              <a:t>(a cura dell’imprenditore). </a:t>
            </a:r>
            <a:r>
              <a:rPr lang="it-IT" sz="1400" i="0" u="none" strike="noStrike" baseline="0" dirty="0">
                <a:ln w="0"/>
                <a:solidFill>
                  <a:schemeClr val="tx1"/>
                </a:solidFill>
                <a:effectLst>
                  <a:outerShdw blurRad="38100" dist="19050" dir="2700000" algn="tl" rotWithShape="0">
                    <a:schemeClr val="dk1">
                      <a:alpha val="40000"/>
                    </a:schemeClr>
                  </a:outerShdw>
                </a:effectLst>
              </a:rPr>
              <a:t>In difetto, l’impresa individua il modo per procurarsele.</a:t>
            </a:r>
            <a:endParaRPr lang="it-IT" sz="1400" dirty="0">
              <a:ln w="0"/>
              <a:solidFill>
                <a:schemeClr val="tx1"/>
              </a:solidFill>
              <a:effectLst>
                <a:outerShdw blurRad="38100" dist="19050" dir="2700000" algn="tl" rotWithShape="0">
                  <a:schemeClr val="dk1">
                    <a:alpha val="40000"/>
                  </a:schemeClr>
                </a:outerShdw>
              </a:effectLst>
            </a:endParaRP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59837" y="2636687"/>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1.2. L’impresa dispone delle competenze tecniche occorrenti per le iniziative industriali che l’imprenditore intende adottare? (a cura dell’imprenditore). In caso contrario, l’impresa tiene conto solo delle iniziative industriali per le quali sia realisticamente in grado di disporre, eventualmente acquisendole sul mercato, delle competenze tecniche occorrenti.</a:t>
            </a:r>
          </a:p>
        </p:txBody>
      </p:sp>
      <p:sp>
        <p:nvSpPr>
          <p:cNvPr id="24" name="Rettangolo con angoli arrotondati 23">
            <a:extLst>
              <a:ext uri="{FF2B5EF4-FFF2-40B4-BE49-F238E27FC236}">
                <a16:creationId xmlns:a16="http://schemas.microsoft.com/office/drawing/2014/main" id="{A607D81B-C3B7-4EFA-BA6C-7690E6489613}"/>
              </a:ext>
            </a:extLst>
          </p:cNvPr>
          <p:cNvSpPr/>
          <p:nvPr/>
        </p:nvSpPr>
        <p:spPr>
          <a:xfrm>
            <a:off x="559837" y="3626319"/>
            <a:ext cx="8201608" cy="64716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1.3. L’impresa ha predisposto un monitoraggio continuativo dell’andamento aziendale? (a cura dell’imprenditore). In mancanza, l’impresa deve quanto meno avere attivato il confronto con i dati di andamento del precedente esercizio, in termini di ricavi, portafogli ordini, costi e posizione finanziaria netta.</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559837" y="4381821"/>
            <a:ext cx="8201608" cy="918369"/>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1.4. L’impresa è in grado di stimare l’andamento gestionale anche ricorrendo ad indicatori chiave gestionali (KPI) che consentano valutazioni rapide in continuo? (a cura dell’imprenditore). In difetto, l’impresa individua gli indicatori di produttività coerenti con il proprio modello di business ed il proprio settore di attività, e raccoglie le ulteriori informazioni per la valutazione dell’andamento tendenziale.</a:t>
            </a:r>
          </a:p>
        </p:txBody>
      </p:sp>
      <p:sp>
        <p:nvSpPr>
          <p:cNvPr id="26" name="Rettangolo con angoli arrotondati 25">
            <a:extLst>
              <a:ext uri="{FF2B5EF4-FFF2-40B4-BE49-F238E27FC236}">
                <a16:creationId xmlns:a16="http://schemas.microsoft.com/office/drawing/2014/main" id="{F1DA174E-3DBC-47B8-8C68-41AC7AFB6F7A}"/>
              </a:ext>
            </a:extLst>
          </p:cNvPr>
          <p:cNvSpPr/>
          <p:nvPr/>
        </p:nvSpPr>
        <p:spPr>
          <a:xfrm>
            <a:off x="559837" y="5452764"/>
            <a:ext cx="8201608" cy="76142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1.5. L’impresa dispone di un piano di tesoreria a 6 mesi? (a cura dell’imprenditore). In difetto l’impresa predispone un prospetto delle stime delle entrate e delle uscite finanziare almeno a 13 settimane, il cui scostamento con l’andamento corrente dovrà essere valutato a consuntivo.</a:t>
            </a:r>
          </a:p>
        </p:txBody>
      </p:sp>
    </p:spTree>
    <p:extLst>
      <p:ext uri="{BB962C8B-B14F-4D97-AF65-F5344CB8AC3E}">
        <p14:creationId xmlns:p14="http://schemas.microsoft.com/office/powerpoint/2010/main" val="1044707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3" grpId="0" animBg="1"/>
      <p:bldP spid="24" grpId="0" animBg="1"/>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39</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59838" y="1325258"/>
            <a:ext cx="4152122"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4. Le proiezioni dei flussi finanziari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1925674"/>
            <a:ext cx="8201608" cy="550506"/>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a:ln w="0"/>
                <a:solidFill>
                  <a:schemeClr val="tx1"/>
                </a:solidFill>
                <a:effectLst>
                  <a:outerShdw blurRad="38100" dist="19050" dir="2700000" algn="tl" rotWithShape="0">
                    <a:schemeClr val="dk1">
                      <a:alpha val="40000"/>
                    </a:schemeClr>
                  </a:outerShdw>
                </a:effectLst>
              </a:rPr>
              <a:t>4.2. Le proiezioni fondate su previsioni coprono un periodo massimo di 5 anni a meno che un arco temporale</a:t>
            </a:r>
          </a:p>
          <a:p>
            <a:pPr algn="just"/>
            <a:r>
              <a:rPr lang="it-IT" sz="1400">
                <a:ln w="0"/>
                <a:solidFill>
                  <a:schemeClr val="tx1"/>
                </a:solidFill>
                <a:effectLst>
                  <a:outerShdw blurRad="38100" dist="19050" dir="2700000" algn="tl" rotWithShape="0">
                    <a:schemeClr val="dk1">
                      <a:alpha val="40000"/>
                    </a:schemeClr>
                  </a:outerShdw>
                </a:effectLst>
              </a:rPr>
              <a:t>superiore sia giustificato15? (a cura dell’imprenditore)</a:t>
            </a:r>
            <a:endParaRPr lang="it-IT" sz="1400" dirty="0">
              <a:ln w="0"/>
              <a:solidFill>
                <a:schemeClr val="tx1"/>
              </a:solidFill>
              <a:effectLst>
                <a:outerShdw blurRad="38100" dist="19050" dir="2700000" algn="tl" rotWithShape="0">
                  <a:schemeClr val="dk1">
                    <a:alpha val="40000"/>
                  </a:schemeClr>
                </a:outerShdw>
              </a:effectLst>
            </a:endParaRP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59837" y="2636688"/>
            <a:ext cx="8201608" cy="125417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4.3. Le proiezioni dei ricavi sono coerenti con i dati storici e quelli correnti? (a cura dell’imprenditore)</a:t>
            </a:r>
          </a:p>
          <a:p>
            <a:pPr algn="just"/>
            <a:r>
              <a:rPr lang="it-IT" sz="1400" dirty="0">
                <a:ln w="0"/>
                <a:solidFill>
                  <a:schemeClr val="tx1"/>
                </a:solidFill>
                <a:effectLst>
                  <a:outerShdw blurRad="38100" dist="19050" dir="2700000" algn="tl" rotWithShape="0">
                    <a:schemeClr val="dk1">
                      <a:alpha val="40000"/>
                    </a:schemeClr>
                  </a:outerShdw>
                </a:effectLst>
              </a:rPr>
              <a:t>4.3.1. Le variazioni dei ricavi prospettici rispetto al dato corrente dell’esercizio in corso devono essere</a:t>
            </a:r>
          </a:p>
          <a:p>
            <a:pPr algn="just"/>
            <a:r>
              <a:rPr lang="it-IT" sz="1400" dirty="0">
                <a:ln w="0"/>
                <a:solidFill>
                  <a:schemeClr val="tx1"/>
                </a:solidFill>
                <a:effectLst>
                  <a:outerShdw blurRad="38100" dist="19050" dir="2700000" algn="tl" rotWithShape="0">
                    <a:schemeClr val="dk1">
                      <a:alpha val="40000"/>
                    </a:schemeClr>
                  </a:outerShdw>
                </a:effectLst>
              </a:rPr>
              <a:t>giustificate dall’imprenditore;</a:t>
            </a:r>
          </a:p>
          <a:p>
            <a:pPr algn="just"/>
            <a:r>
              <a:rPr lang="it-IT" sz="1400" dirty="0">
                <a:ln w="0"/>
                <a:solidFill>
                  <a:schemeClr val="tx1"/>
                </a:solidFill>
                <a:effectLst>
                  <a:outerShdw blurRad="38100" dist="19050" dir="2700000" algn="tl" rotWithShape="0">
                    <a:schemeClr val="dk1">
                      <a:alpha val="40000"/>
                    </a:schemeClr>
                  </a:outerShdw>
                </a:effectLst>
              </a:rPr>
              <a:t>4.3.2. Le variazioni dei ricavi del piano è opportuno che siano confrontate con le prospettive del settore, anche ad esito della pandemia Covid-19.</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559837" y="4079582"/>
            <a:ext cx="8201608" cy="918369"/>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4.4. La stima dei costi variabili e dei costi di struttura è coerente con la situazione in atto e con i dati storici? Quali sono i risparmi dei costi variabili e fissi e come l’imprenditore intende conseguirli? Quali sono i possibili rischi che derivano dai risparmi di costo e come intende mitigarli l’imprenditore? (a cura dell’imprenditore).</a:t>
            </a:r>
          </a:p>
        </p:txBody>
      </p:sp>
    </p:spTree>
    <p:extLst>
      <p:ext uri="{BB962C8B-B14F-4D97-AF65-F5344CB8AC3E}">
        <p14:creationId xmlns:p14="http://schemas.microsoft.com/office/powerpoint/2010/main" val="343647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425196" y="1031132"/>
            <a:ext cx="8229600" cy="78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it-IT" altLang="it-IT" sz="2000" b="0" dirty="0">
                <a:latin typeface="Times New Roman" panose="02020603050405020304" pitchFamily="18" charset="0"/>
                <a:cs typeface="Times New Roman" panose="02020603050405020304" pitchFamily="18" charset="0"/>
              </a:rPr>
              <a:t>Il processo di programmazione e di pianificazione, insieme con la stesura  dei flussi di cassa, per essere utile </a:t>
            </a:r>
            <a:r>
              <a:rPr lang="it-IT" altLang="it-IT" sz="2000" b="1" u="sng" dirty="0">
                <a:latin typeface="Times New Roman" panose="02020603050405020304" pitchFamily="18" charset="0"/>
                <a:cs typeface="Times New Roman" panose="02020603050405020304" pitchFamily="18" charset="0"/>
              </a:rPr>
              <a:t>deve risultare</a:t>
            </a:r>
            <a:r>
              <a:rPr lang="it-IT" altLang="it-IT" sz="2000" b="0" dirty="0">
                <a:latin typeface="Times New Roman" panose="02020603050405020304" pitchFamily="18" charset="0"/>
                <a:cs typeface="Times New Roman" panose="02020603050405020304" pitchFamily="18" charset="0"/>
              </a:rPr>
              <a:t>: </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a:t>
            </a:fld>
            <a:endParaRPr lang="it-IT" altLang="it-IT" dirty="0">
              <a:solidFill>
                <a:srgbClr val="000000"/>
              </a:solidFill>
            </a:endParaRPr>
          </a:p>
        </p:txBody>
      </p:sp>
      <p:sp>
        <p:nvSpPr>
          <p:cNvPr id="8" name="Text Box 7"/>
          <p:cNvSpPr txBox="1">
            <a:spLocks noChangeArrowheads="1"/>
          </p:cNvSpPr>
          <p:nvPr/>
        </p:nvSpPr>
        <p:spPr bwMode="auto">
          <a:xfrm>
            <a:off x="34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it-IT" altLang="it-IT" sz="2400" b="1" dirty="0">
                <a:solidFill>
                  <a:srgbClr val="FFFFFF"/>
                </a:solidFill>
                <a:latin typeface="Calibri" panose="020F0502020204030204" pitchFamily="34" charset="0"/>
                <a:cs typeface="Calibri" panose="020F0502020204030204" pitchFamily="34" charset="0"/>
              </a:rPr>
              <a:t>L’analisi di bilancio</a:t>
            </a:r>
          </a:p>
        </p:txBody>
      </p:sp>
      <p:sp>
        <p:nvSpPr>
          <p:cNvPr id="3" name="CasellaDiTesto 2">
            <a:extLst>
              <a:ext uri="{FF2B5EF4-FFF2-40B4-BE49-F238E27FC236}">
                <a16:creationId xmlns:a16="http://schemas.microsoft.com/office/drawing/2014/main" id="{D7E3C6FE-BCBA-40FB-83BD-0DCFF2838694}"/>
              </a:ext>
            </a:extLst>
          </p:cNvPr>
          <p:cNvSpPr txBox="1"/>
          <p:nvPr/>
        </p:nvSpPr>
        <p:spPr>
          <a:xfrm>
            <a:off x="1556424" y="1989550"/>
            <a:ext cx="7208197" cy="646331"/>
          </a:xfrm>
          <a:prstGeom prst="rect">
            <a:avLst/>
          </a:prstGeom>
          <a:noFill/>
        </p:spPr>
        <p:txBody>
          <a:bodyPr wrap="square" rtlCol="0">
            <a:spAutoFit/>
          </a:bodyPr>
          <a:lstStyle/>
          <a:p>
            <a:pPr algn="just"/>
            <a:r>
              <a:rPr lang="it-IT" b="1" u="sng" dirty="0">
                <a:solidFill>
                  <a:srgbClr val="0070C0"/>
                </a:solidFill>
                <a:latin typeface="Times New Roman" panose="02020603050405020304" pitchFamily="18" charset="0"/>
                <a:cs typeface="Times New Roman" panose="02020603050405020304" pitchFamily="18" charset="0"/>
              </a:rPr>
              <a:t>AFFIDABILE:</a:t>
            </a:r>
            <a:r>
              <a:rPr lang="it-IT" dirty="0">
                <a:latin typeface="Times New Roman" panose="02020603050405020304" pitchFamily="18" charset="0"/>
                <a:cs typeface="Times New Roman" panose="02020603050405020304" pitchFamily="18" charset="0"/>
              </a:rPr>
              <a:t> i dati di input devono derivare da fonti attendibili e gli output devono essere coerenti e funzionali agli obiettivi strategici</a:t>
            </a:r>
          </a:p>
        </p:txBody>
      </p:sp>
      <p:sp>
        <p:nvSpPr>
          <p:cNvPr id="11" name="CasellaDiTesto 10">
            <a:extLst>
              <a:ext uri="{FF2B5EF4-FFF2-40B4-BE49-F238E27FC236}">
                <a16:creationId xmlns:a16="http://schemas.microsoft.com/office/drawing/2014/main" id="{8A44D112-3EC3-4312-8812-F46573E273E6}"/>
              </a:ext>
            </a:extLst>
          </p:cNvPr>
          <p:cNvSpPr txBox="1"/>
          <p:nvPr/>
        </p:nvSpPr>
        <p:spPr>
          <a:xfrm>
            <a:off x="1556424" y="2686629"/>
            <a:ext cx="7098371" cy="92333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b="1" u="sng" dirty="0">
                <a:solidFill>
                  <a:srgbClr val="0070C0"/>
                </a:solidFill>
                <a:latin typeface="Times New Roman" panose="02020603050405020304" pitchFamily="18" charset="0"/>
                <a:cs typeface="Times New Roman" panose="02020603050405020304" pitchFamily="18" charset="0"/>
              </a:rPr>
              <a:t>CHIARO</a:t>
            </a:r>
            <a:r>
              <a:rPr kumimoji="0" lang="it-IT" sz="1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 destinatari del piano devono essere in grado di capire senza eccessive difficoltà i dati ed in particolare i fabbisogni ed i surplus di cassa, oltre che le criticità possibili, attuali e future</a:t>
            </a:r>
          </a:p>
        </p:txBody>
      </p:sp>
      <p:sp>
        <p:nvSpPr>
          <p:cNvPr id="13" name="CasellaDiTesto 12">
            <a:extLst>
              <a:ext uri="{FF2B5EF4-FFF2-40B4-BE49-F238E27FC236}">
                <a16:creationId xmlns:a16="http://schemas.microsoft.com/office/drawing/2014/main" id="{5501B3BB-3E4A-4739-AF1A-A611E66BBE37}"/>
              </a:ext>
            </a:extLst>
          </p:cNvPr>
          <p:cNvSpPr txBox="1"/>
          <p:nvPr/>
        </p:nvSpPr>
        <p:spPr>
          <a:xfrm>
            <a:off x="1586742" y="3660708"/>
            <a:ext cx="6890831" cy="120032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COMPLETO:</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 flussi di cassa devono essere complessivi; devono cioè considerare non solo quelli rivenienti dalla gestione ordinaria, ma anche  quelli straordinari, quelli della gestione atipica, della gestione finanziaria, oltre </a:t>
            </a:r>
            <a:r>
              <a:rPr lang="it-IT" dirty="0">
                <a:solidFill>
                  <a:prstClr val="black"/>
                </a:solidFill>
                <a:latin typeface="Times New Roman" panose="02020603050405020304" pitchFamily="18" charset="0"/>
                <a:cs typeface="Times New Roman" panose="02020603050405020304" pitchFamily="18" charset="0"/>
              </a:rPr>
              <a:t>al</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imposte. </a:t>
            </a:r>
          </a:p>
        </p:txBody>
      </p:sp>
      <p:sp>
        <p:nvSpPr>
          <p:cNvPr id="15" name="CasellaDiTesto 14">
            <a:extLst>
              <a:ext uri="{FF2B5EF4-FFF2-40B4-BE49-F238E27FC236}">
                <a16:creationId xmlns:a16="http://schemas.microsoft.com/office/drawing/2014/main" id="{E2475C6F-5051-44A7-AFAC-635EBF1E59C0}"/>
              </a:ext>
            </a:extLst>
          </p:cNvPr>
          <p:cNvSpPr txBox="1"/>
          <p:nvPr/>
        </p:nvSpPr>
        <p:spPr>
          <a:xfrm>
            <a:off x="1586742" y="4846676"/>
            <a:ext cx="6890830" cy="646331"/>
          </a:xfrm>
          <a:prstGeom prst="rect">
            <a:avLst/>
          </a:prstGeom>
          <a:noFill/>
        </p:spPr>
        <p:txBody>
          <a:bodyPr wrap="square">
            <a:spAutoFit/>
          </a:bodyPr>
          <a:lstStyle/>
          <a:p>
            <a:pPr algn="just"/>
            <a:r>
              <a:rPr lang="it-IT" b="1" u="sng" dirty="0">
                <a:solidFill>
                  <a:srgbClr val="0070C0"/>
                </a:solidFill>
                <a:latin typeface="Times New Roman" panose="02020603050405020304" pitchFamily="18" charset="0"/>
                <a:cs typeface="Times New Roman" panose="02020603050405020304" pitchFamily="18" charset="0"/>
              </a:rPr>
              <a:t>ELASTICO</a:t>
            </a:r>
            <a:r>
              <a:rPr kumimoji="0" lang="it-IT" sz="1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è indispensabile poter disporre della funzione di aggiornamento ed adeguamento.    </a:t>
            </a:r>
            <a:endParaRPr lang="it-IT" dirty="0"/>
          </a:p>
        </p:txBody>
      </p:sp>
      <p:sp>
        <p:nvSpPr>
          <p:cNvPr id="14" name="Freccia a destra 13">
            <a:extLst>
              <a:ext uri="{FF2B5EF4-FFF2-40B4-BE49-F238E27FC236}">
                <a16:creationId xmlns:a16="http://schemas.microsoft.com/office/drawing/2014/main" id="{7DD0ED5F-E3F1-4744-86D8-69C34AA5D625}"/>
              </a:ext>
            </a:extLst>
          </p:cNvPr>
          <p:cNvSpPr/>
          <p:nvPr/>
        </p:nvSpPr>
        <p:spPr>
          <a:xfrm>
            <a:off x="933855" y="1996377"/>
            <a:ext cx="54474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9F16FD56-D548-4DDD-B3E7-90DD749B2A89}"/>
              </a:ext>
            </a:extLst>
          </p:cNvPr>
          <p:cNvSpPr/>
          <p:nvPr/>
        </p:nvSpPr>
        <p:spPr>
          <a:xfrm>
            <a:off x="953303" y="3660708"/>
            <a:ext cx="54474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5A57D640-24E6-4064-9306-503547D93D89}"/>
              </a:ext>
            </a:extLst>
          </p:cNvPr>
          <p:cNvSpPr/>
          <p:nvPr/>
        </p:nvSpPr>
        <p:spPr>
          <a:xfrm>
            <a:off x="953303" y="2687860"/>
            <a:ext cx="54474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440113A6-090B-4F91-8775-71057F71966E}"/>
              </a:ext>
            </a:extLst>
          </p:cNvPr>
          <p:cNvSpPr/>
          <p:nvPr/>
        </p:nvSpPr>
        <p:spPr>
          <a:xfrm>
            <a:off x="933847" y="4798518"/>
            <a:ext cx="54474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BF7F3330-03D1-42C2-8115-1CBA9EA7DF68}"/>
              </a:ext>
            </a:extLst>
          </p:cNvPr>
          <p:cNvSpPr txBox="1"/>
          <p:nvPr/>
        </p:nvSpPr>
        <p:spPr>
          <a:xfrm>
            <a:off x="1586741" y="5426551"/>
            <a:ext cx="6890829" cy="923330"/>
          </a:xfrm>
          <a:prstGeom prst="rect">
            <a:avLst/>
          </a:prstGeom>
          <a:noFill/>
        </p:spPr>
        <p:txBody>
          <a:bodyPr wrap="square">
            <a:spAutoFit/>
          </a:bodyPr>
          <a:lstStyle/>
          <a:p>
            <a:pPr algn="just"/>
            <a:r>
              <a:rPr kumimoji="0" lang="it-IT" sz="18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VERIFICABILE:</a:t>
            </a: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è indispensabile poter e dover controllare gli scostamenti e valutarne le motivazioni e, ove possibile, individuare i cambi di rotta.    </a:t>
            </a:r>
            <a:endParaRPr lang="it-IT" dirty="0"/>
          </a:p>
        </p:txBody>
      </p:sp>
      <p:sp>
        <p:nvSpPr>
          <p:cNvPr id="22" name="Freccia a destra 21">
            <a:extLst>
              <a:ext uri="{FF2B5EF4-FFF2-40B4-BE49-F238E27FC236}">
                <a16:creationId xmlns:a16="http://schemas.microsoft.com/office/drawing/2014/main" id="{5F4C840E-6CEE-4FED-BC71-CA9DDC2817E1}"/>
              </a:ext>
            </a:extLst>
          </p:cNvPr>
          <p:cNvSpPr/>
          <p:nvPr/>
        </p:nvSpPr>
        <p:spPr>
          <a:xfrm>
            <a:off x="933855" y="5417846"/>
            <a:ext cx="54474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229219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40</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59838" y="1325258"/>
            <a:ext cx="4152122"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4. Le proiezioni dei flussi finanziari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3369062"/>
            <a:ext cx="8201608" cy="884546"/>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4.6. Il piano tiene conto in misura adeguata degli investimenti di mantenimento occorrenti? L’ammontare degli investimenti di mantenimento previsti nel piano è opportuno che sia quantomeno coerente con quello del passato (a cura dell’imprenditore).</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59838" y="4519963"/>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4.7. La stima degli effetti delle iniziative industriali che l’imprenditore intende intraprendere (in termini di</a:t>
            </a:r>
          </a:p>
          <a:p>
            <a:pPr algn="just"/>
            <a:r>
              <a:rPr lang="it-IT" sz="1400" dirty="0">
                <a:ln w="0"/>
                <a:solidFill>
                  <a:schemeClr val="tx1"/>
                </a:solidFill>
                <a:effectLst>
                  <a:outerShdw blurRad="38100" dist="19050" dir="2700000" algn="tl" rotWithShape="0">
                    <a:schemeClr val="dk1">
                      <a:alpha val="40000"/>
                    </a:schemeClr>
                  </a:outerShdw>
                </a:effectLst>
              </a:rPr>
              <a:t>investimenti, ricavi e costi) è coerente con le informazioni disponibili ed è ritenuta giustificata dalle diverse</a:t>
            </a:r>
          </a:p>
          <a:p>
            <a:pPr algn="just"/>
            <a:r>
              <a:rPr lang="it-IT" sz="1400" dirty="0">
                <a:ln w="0"/>
                <a:solidFill>
                  <a:schemeClr val="tx1"/>
                </a:solidFill>
                <a:effectLst>
                  <a:outerShdw blurRad="38100" dist="19050" dir="2700000" algn="tl" rotWithShape="0">
                    <a:schemeClr val="dk1">
                      <a:alpha val="40000"/>
                    </a:schemeClr>
                  </a:outerShdw>
                </a:effectLst>
              </a:rPr>
              <a:t>funzioni aziendali? (a cura dell’esperto).</a:t>
            </a:r>
          </a:p>
        </p:txBody>
      </p:sp>
      <p:pic>
        <p:nvPicPr>
          <p:cNvPr id="3" name="Immagine 2">
            <a:extLst>
              <a:ext uri="{FF2B5EF4-FFF2-40B4-BE49-F238E27FC236}">
                <a16:creationId xmlns:a16="http://schemas.microsoft.com/office/drawing/2014/main" id="{B6B8605C-7501-4D82-9BA8-D2B83CC43D84}"/>
              </a:ext>
            </a:extLst>
          </p:cNvPr>
          <p:cNvPicPr>
            <a:picLocks noChangeAspect="1"/>
          </p:cNvPicPr>
          <p:nvPr/>
        </p:nvPicPr>
        <p:blipFill>
          <a:blip r:embed="rId4"/>
          <a:stretch>
            <a:fillRect/>
          </a:stretch>
        </p:blipFill>
        <p:spPr>
          <a:xfrm>
            <a:off x="549421" y="2267611"/>
            <a:ext cx="8212024" cy="774259"/>
          </a:xfrm>
          <a:prstGeom prst="rect">
            <a:avLst/>
          </a:prstGeom>
        </p:spPr>
      </p:pic>
    </p:spTree>
    <p:extLst>
      <p:ext uri="{BB962C8B-B14F-4D97-AF65-F5344CB8AC3E}">
        <p14:creationId xmlns:p14="http://schemas.microsoft.com/office/powerpoint/2010/main" val="264886652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41</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59838" y="1325258"/>
            <a:ext cx="4152122"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4. Le proiezioni dei flussi finanziari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482235" y="4175716"/>
            <a:ext cx="8201608" cy="711013"/>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4.9. Se è stata prevista la dismissione di cespiti d’investimento, si è tenuto conto delle effettive prospettive di</a:t>
            </a:r>
          </a:p>
          <a:p>
            <a:pPr algn="just"/>
            <a:r>
              <a:rPr lang="it-IT" sz="1400" dirty="0">
                <a:ln w="0"/>
                <a:solidFill>
                  <a:schemeClr val="tx1"/>
                </a:solidFill>
                <a:effectLst>
                  <a:outerShdw blurRad="38100" dist="19050" dir="2700000" algn="tl" rotWithShape="0">
                    <a:schemeClr val="dk1">
                      <a:alpha val="40000"/>
                    </a:schemeClr>
                  </a:outerShdw>
                </a:effectLst>
              </a:rPr>
              <a:t>realizzo in termini di ammontare (al netto dei costi di dismissione) e tempi? Le relative stime sono</a:t>
            </a:r>
          </a:p>
          <a:p>
            <a:pPr algn="just"/>
            <a:r>
              <a:rPr lang="it-IT" sz="1400" dirty="0">
                <a:ln w="0"/>
                <a:solidFill>
                  <a:schemeClr val="tx1"/>
                </a:solidFill>
                <a:effectLst>
                  <a:outerShdw blurRad="38100" dist="19050" dir="2700000" algn="tl" rotWithShape="0">
                    <a:schemeClr val="dk1">
                      <a:alpha val="40000"/>
                    </a:schemeClr>
                  </a:outerShdw>
                </a:effectLst>
              </a:rPr>
              <a:t>adeguatamente suffragate? (a cura dell’imprenditore).</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482235" y="5266033"/>
            <a:ext cx="8201608" cy="71101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4.10. Nella stima del pagamento delle imposte si è tenuto conto dell’effetto delle perdite fiscali a nuovo e del</a:t>
            </a:r>
          </a:p>
          <a:p>
            <a:pPr algn="just"/>
            <a:r>
              <a:rPr lang="it-IT" sz="1400" dirty="0">
                <a:ln w="0"/>
                <a:solidFill>
                  <a:schemeClr val="tx1"/>
                </a:solidFill>
                <a:effectLst>
                  <a:outerShdw blurRad="38100" dist="19050" dir="2700000" algn="tl" rotWithShape="0">
                    <a:schemeClr val="dk1">
                      <a:alpha val="40000"/>
                    </a:schemeClr>
                  </a:outerShdw>
                </a:effectLst>
              </a:rPr>
              <a:t>periodo di imputazione fiscale dei costi e dei ricavi? (a cura dell’imprenditore).</a:t>
            </a:r>
          </a:p>
        </p:txBody>
      </p:sp>
      <p:pic>
        <p:nvPicPr>
          <p:cNvPr id="3" name="Immagine 2">
            <a:extLst>
              <a:ext uri="{FF2B5EF4-FFF2-40B4-BE49-F238E27FC236}">
                <a16:creationId xmlns:a16="http://schemas.microsoft.com/office/drawing/2014/main" id="{844163E7-87DF-492A-935B-8C08FF870037}"/>
              </a:ext>
            </a:extLst>
          </p:cNvPr>
          <p:cNvPicPr>
            <a:picLocks noChangeAspect="1"/>
          </p:cNvPicPr>
          <p:nvPr/>
        </p:nvPicPr>
        <p:blipFill>
          <a:blip r:embed="rId4"/>
          <a:stretch>
            <a:fillRect/>
          </a:stretch>
        </p:blipFill>
        <p:spPr>
          <a:xfrm>
            <a:off x="465988" y="1982088"/>
            <a:ext cx="8212024" cy="1767993"/>
          </a:xfrm>
          <a:prstGeom prst="rect">
            <a:avLst/>
          </a:prstGeom>
        </p:spPr>
      </p:pic>
    </p:spTree>
    <p:extLst>
      <p:ext uri="{BB962C8B-B14F-4D97-AF65-F5344CB8AC3E}">
        <p14:creationId xmlns:p14="http://schemas.microsoft.com/office/powerpoint/2010/main" val="6339306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42</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4159121"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a:t>4. Le proiezioni dei flussi finanziari</a:t>
            </a:r>
            <a:endParaRPr lang="it-IT" b="1" dirty="0"/>
          </a:p>
        </p:txBody>
      </p:sp>
      <p:pic>
        <p:nvPicPr>
          <p:cNvPr id="3" name="Immagine 2">
            <a:extLst>
              <a:ext uri="{FF2B5EF4-FFF2-40B4-BE49-F238E27FC236}">
                <a16:creationId xmlns:a16="http://schemas.microsoft.com/office/drawing/2014/main" id="{6112A5A0-1FCA-4668-8F14-F13F3D59F9C6}"/>
              </a:ext>
            </a:extLst>
          </p:cNvPr>
          <p:cNvPicPr>
            <a:picLocks noChangeAspect="1"/>
          </p:cNvPicPr>
          <p:nvPr/>
        </p:nvPicPr>
        <p:blipFill>
          <a:blip r:embed="rId4"/>
          <a:stretch>
            <a:fillRect/>
          </a:stretch>
        </p:blipFill>
        <p:spPr>
          <a:xfrm>
            <a:off x="465988" y="2070358"/>
            <a:ext cx="8212024" cy="3749365"/>
          </a:xfrm>
          <a:prstGeom prst="rect">
            <a:avLst/>
          </a:prstGeom>
        </p:spPr>
      </p:pic>
    </p:spTree>
    <p:extLst>
      <p:ext uri="{BB962C8B-B14F-4D97-AF65-F5344CB8AC3E}">
        <p14:creationId xmlns:p14="http://schemas.microsoft.com/office/powerpoint/2010/main" val="41099158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43</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59838" y="1325258"/>
            <a:ext cx="4152122"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4. Le proiezioni dei flussi finanziari</a:t>
            </a:r>
          </a:p>
        </p:txBody>
      </p:sp>
      <p:sp>
        <p:nvSpPr>
          <p:cNvPr id="20" name="Rettangolo con angoli arrotondati 19">
            <a:extLst>
              <a:ext uri="{FF2B5EF4-FFF2-40B4-BE49-F238E27FC236}">
                <a16:creationId xmlns:a16="http://schemas.microsoft.com/office/drawing/2014/main" id="{A11769F1-D03E-4322-93FA-361A91B64FA1}"/>
              </a:ext>
            </a:extLst>
          </p:cNvPr>
          <p:cNvSpPr/>
          <p:nvPr/>
        </p:nvSpPr>
        <p:spPr>
          <a:xfrm>
            <a:off x="559837" y="2671380"/>
            <a:ext cx="8201608" cy="198385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4.12.È opportuno che, muovendo dalle stime economiche e finanziarie, vengano determinate anche le grandezze</a:t>
            </a:r>
          </a:p>
          <a:p>
            <a:pPr algn="just"/>
            <a:r>
              <a:rPr lang="it-IT" sz="1400" dirty="0">
                <a:ln w="0"/>
                <a:solidFill>
                  <a:schemeClr val="tx1"/>
                </a:solidFill>
                <a:effectLst>
                  <a:outerShdw blurRad="38100" dist="19050" dir="2700000" algn="tl" rotWithShape="0">
                    <a:schemeClr val="dk1">
                      <a:alpha val="40000"/>
                    </a:schemeClr>
                  </a:outerShdw>
                </a:effectLst>
              </a:rPr>
              <a:t>patrimoniali. Su di esse si innesteranno le proposte alle parti interessate di cui al successivo punto 5.5 della</a:t>
            </a:r>
          </a:p>
          <a:p>
            <a:pPr algn="just"/>
            <a:r>
              <a:rPr lang="it-IT" sz="1400" dirty="0">
                <a:ln w="0"/>
                <a:solidFill>
                  <a:schemeClr val="tx1"/>
                </a:solidFill>
                <a:effectLst>
                  <a:outerShdw blurRad="38100" dist="19050" dir="2700000" algn="tl" rotWithShape="0">
                    <a:schemeClr val="dk1">
                      <a:alpha val="40000"/>
                    </a:schemeClr>
                  </a:outerShdw>
                </a:effectLst>
              </a:rPr>
              <a:t>presente Sezione e viene calcolata la stima dell’andamento del patrimonio netto l termine dei singoli anni del</a:t>
            </a:r>
          </a:p>
          <a:p>
            <a:pPr algn="just"/>
            <a:r>
              <a:rPr lang="it-IT" sz="1400" dirty="0">
                <a:ln w="0"/>
                <a:solidFill>
                  <a:schemeClr val="tx1"/>
                </a:solidFill>
                <a:effectLst>
                  <a:outerShdw blurRad="38100" dist="19050" dir="2700000" algn="tl" rotWithShape="0">
                    <a:schemeClr val="dk1">
                      <a:alpha val="40000"/>
                    </a:schemeClr>
                  </a:outerShdw>
                </a:effectLst>
              </a:rPr>
              <a:t>piano (a cura dell’imprenditore).</a:t>
            </a:r>
          </a:p>
        </p:txBody>
      </p:sp>
    </p:spTree>
    <p:extLst>
      <p:ext uri="{BB962C8B-B14F-4D97-AF65-F5344CB8AC3E}">
        <p14:creationId xmlns:p14="http://schemas.microsoft.com/office/powerpoint/2010/main" val="14942657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44</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4000501"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5. Il risanamento del debito</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71499" y="1834606"/>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5.1. L’impresa, alla luce del par. 4 della presente Sezione, è in grado in futuro di generare risorse al servizio del</a:t>
            </a:r>
          </a:p>
          <a:p>
            <a:pPr algn="just"/>
            <a:r>
              <a:rPr lang="it-IT" sz="1400" dirty="0">
                <a:ln w="0"/>
                <a:solidFill>
                  <a:schemeClr val="tx1"/>
                </a:solidFill>
                <a:effectLst>
                  <a:outerShdw blurRad="38100" dist="19050" dir="2700000" algn="tl" rotWithShape="0">
                    <a:schemeClr val="dk1">
                      <a:alpha val="40000"/>
                    </a:schemeClr>
                  </a:outerShdw>
                </a:effectLst>
              </a:rPr>
              <a:t>debito ed il risultato delle proiezioni finanziarie di cui al punto 4.10 della presente Sezione tende ad essere</a:t>
            </a:r>
          </a:p>
          <a:p>
            <a:pPr algn="just"/>
            <a:r>
              <a:rPr lang="it-IT" sz="1400" dirty="0">
                <a:ln w="0"/>
                <a:solidFill>
                  <a:schemeClr val="tx1"/>
                </a:solidFill>
                <a:effectLst>
                  <a:outerShdw blurRad="38100" dist="19050" dir="2700000" algn="tl" rotWithShape="0">
                    <a:schemeClr val="dk1">
                      <a:alpha val="40000"/>
                    </a:schemeClr>
                  </a:outerShdw>
                </a:effectLst>
              </a:rPr>
              <a:t>positivo? (a cura dell’imprenditore)</a:t>
            </a:r>
          </a:p>
        </p:txBody>
      </p:sp>
      <p:sp>
        <p:nvSpPr>
          <p:cNvPr id="24" name="Rettangolo con angoli arrotondati 23">
            <a:extLst>
              <a:ext uri="{FF2B5EF4-FFF2-40B4-BE49-F238E27FC236}">
                <a16:creationId xmlns:a16="http://schemas.microsoft.com/office/drawing/2014/main" id="{A607D81B-C3B7-4EFA-BA6C-7690E6489613}"/>
              </a:ext>
            </a:extLst>
          </p:cNvPr>
          <p:cNvSpPr/>
          <p:nvPr/>
        </p:nvSpPr>
        <p:spPr>
          <a:xfrm>
            <a:off x="559837" y="2779398"/>
            <a:ext cx="8201608" cy="102243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5.2. Il piano tiene conto, anche attraverso prove di resistenza (stress test), dei fattori di rischio e di incertezza ai quali è maggiormente esposta l’impresa? È opportuno che tali prove siano coerenti con i rischi emersi ad esito dell’intervista delle diverse funzioni aziendali e comunque avendo riguardo alle prospettive di mercato (a cura dell’esperto).</a:t>
            </a:r>
          </a:p>
        </p:txBody>
      </p:sp>
      <p:sp>
        <p:nvSpPr>
          <p:cNvPr id="25" name="Rettangolo con angoli arrotondati 24">
            <a:extLst>
              <a:ext uri="{FF2B5EF4-FFF2-40B4-BE49-F238E27FC236}">
                <a16:creationId xmlns:a16="http://schemas.microsoft.com/office/drawing/2014/main" id="{8AECD323-1D9F-48FF-8F1D-905302302454}"/>
              </a:ext>
            </a:extLst>
          </p:cNvPr>
          <p:cNvSpPr/>
          <p:nvPr/>
        </p:nvSpPr>
        <p:spPr>
          <a:xfrm>
            <a:off x="559837" y="3883610"/>
            <a:ext cx="8201608" cy="918369"/>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5.3. La generazione di flussi positivi al servizio del debito dipende solo dalle iniziative industriali? In caso affermativo, è opportuno che l’esito atteso delle iniziative industriali sia sottoposto a prove di resistenza (stress test) specifiche (a cura dell’imprenditore).</a:t>
            </a:r>
          </a:p>
        </p:txBody>
      </p:sp>
      <p:sp>
        <p:nvSpPr>
          <p:cNvPr id="26" name="Rettangolo con angoli arrotondati 25">
            <a:extLst>
              <a:ext uri="{FF2B5EF4-FFF2-40B4-BE49-F238E27FC236}">
                <a16:creationId xmlns:a16="http://schemas.microsoft.com/office/drawing/2014/main" id="{F1DA174E-3DBC-47B8-8C68-41AC7AFB6F7A}"/>
              </a:ext>
            </a:extLst>
          </p:cNvPr>
          <p:cNvSpPr/>
          <p:nvPr/>
        </p:nvSpPr>
        <p:spPr>
          <a:xfrm>
            <a:off x="559837" y="4911420"/>
            <a:ext cx="8201608" cy="133076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5.4. A quanto ammonta il debito che deve essere servito nei singoli anni del piano? (a cura dell’imprenditore) Il debito da servire corrisponde a:</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debito scaduto; debito già riscadenziato o differito;</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debito interessato da moratorie ex lege;</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o linee di credito bancarie utilizzate delle quali non ci si attende il rinnovo;</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rate di mutuo e finanziamenti in scadenza.</a:t>
            </a:r>
          </a:p>
        </p:txBody>
      </p:sp>
    </p:spTree>
    <p:extLst>
      <p:ext uri="{BB962C8B-B14F-4D97-AF65-F5344CB8AC3E}">
        <p14:creationId xmlns:p14="http://schemas.microsoft.com/office/powerpoint/2010/main" val="184158784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45</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71499" y="1325258"/>
            <a:ext cx="4000501"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5. Il risanamento del debito</a:t>
            </a:r>
          </a:p>
        </p:txBody>
      </p:sp>
      <p:sp>
        <p:nvSpPr>
          <p:cNvPr id="11" name="Rettangolo con angoli arrotondati 10">
            <a:extLst>
              <a:ext uri="{FF2B5EF4-FFF2-40B4-BE49-F238E27FC236}">
                <a16:creationId xmlns:a16="http://schemas.microsoft.com/office/drawing/2014/main" id="{D0C290D8-C61A-425E-A523-DF58D50E5238}"/>
              </a:ext>
            </a:extLst>
          </p:cNvPr>
          <p:cNvSpPr/>
          <p:nvPr/>
        </p:nvSpPr>
        <p:spPr>
          <a:xfrm>
            <a:off x="571499" y="1834606"/>
            <a:ext cx="8201608" cy="2158896"/>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5.5. Come l’imprenditore intende fronteggiare il debito che deve essere coperto nei diversi anni attraverso i flussi al servizio dello stesso? (a cura dell’imprenditore). Impatto nelle singole annualità del piano di risanamento delle proposte alle parti interessate quali (una possibile tipologia è riportata nell’Allegato 1):</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nuovi riscadenziamenti o dilazione di una parte del debito pendente;</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stralcio di parte del debito;</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la sua conversione in equity o in strumenti finanziari partecipativi;</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nuove linee di credito;</a:t>
            </a:r>
          </a:p>
          <a:p>
            <a:pPr marL="285750" indent="-285750" algn="just">
              <a:buFont typeface="Wingdings" panose="05000000000000000000" pitchFamily="2" charset="2"/>
              <a:buChar char="Ø"/>
            </a:pPr>
            <a:r>
              <a:rPr lang="it-IT" sz="1400" dirty="0">
                <a:ln w="0"/>
                <a:solidFill>
                  <a:schemeClr val="tx1"/>
                </a:solidFill>
                <a:effectLst>
                  <a:outerShdw blurRad="38100" dist="19050" dir="2700000" algn="tl" rotWithShape="0">
                    <a:schemeClr val="dk1">
                      <a:alpha val="40000"/>
                    </a:schemeClr>
                  </a:outerShdw>
                </a:effectLst>
              </a:rPr>
              <a:t> nuovi aumenti di capitale sociale a pagamento e nuovi finanziamenti anche postergati.</a:t>
            </a:r>
          </a:p>
        </p:txBody>
      </p:sp>
      <p:sp>
        <p:nvSpPr>
          <p:cNvPr id="29" name="Rettangolo con angoli arrotondati 28">
            <a:extLst>
              <a:ext uri="{FF2B5EF4-FFF2-40B4-BE49-F238E27FC236}">
                <a16:creationId xmlns:a16="http://schemas.microsoft.com/office/drawing/2014/main" id="{2B43769B-87AD-472E-9A48-0DB12EEDF27E}"/>
              </a:ext>
            </a:extLst>
          </p:cNvPr>
          <p:cNvSpPr/>
          <p:nvPr/>
        </p:nvSpPr>
        <p:spPr>
          <a:xfrm>
            <a:off x="629841" y="4452577"/>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5.6. Le proposte consentono, in via prognostica, il rispetto del minimo legale del capitale sociale al momento della conclusione dell’accordo, fatte salve le disposizioni speciali? (a cura dell’imprenditore).</a:t>
            </a:r>
          </a:p>
        </p:txBody>
      </p:sp>
    </p:spTree>
    <p:extLst>
      <p:ext uri="{BB962C8B-B14F-4D97-AF65-F5344CB8AC3E}">
        <p14:creationId xmlns:p14="http://schemas.microsoft.com/office/powerpoint/2010/main" val="38471195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46</a:t>
            </a:fld>
            <a:endParaRPr lang="it-IT" altLang="it-IT" dirty="0">
              <a:solidFill>
                <a:srgbClr val="000000"/>
              </a:solidFill>
            </a:endParaRPr>
          </a:p>
        </p:txBody>
      </p:sp>
      <p:sp>
        <p:nvSpPr>
          <p:cNvPr id="12" name="CasellaDiTesto 11">
            <a:extLst>
              <a:ext uri="{FF2B5EF4-FFF2-40B4-BE49-F238E27FC236}">
                <a16:creationId xmlns:a16="http://schemas.microsoft.com/office/drawing/2014/main" id="{4DC7EBDF-9605-49D7-954D-E916600A3087}"/>
              </a:ext>
            </a:extLst>
          </p:cNvPr>
          <p:cNvSpPr txBox="1"/>
          <p:nvPr/>
        </p:nvSpPr>
        <p:spPr>
          <a:xfrm>
            <a:off x="629841" y="326254"/>
            <a:ext cx="6386311" cy="276999"/>
          </a:xfrm>
          <a:prstGeom prst="rect">
            <a:avLst/>
          </a:prstGeom>
          <a:noFill/>
        </p:spPr>
        <p:txBody>
          <a:bodyPr wrap="square" rtlCol="0">
            <a:spAutoFit/>
          </a:bodyPr>
          <a:lstStyle/>
          <a:p>
            <a:r>
              <a:rPr lang="it-IT" sz="1200" dirty="0">
                <a:solidFill>
                  <a:srgbClr val="3AB3E5"/>
                </a:solidFill>
                <a:latin typeface="Arial" panose="020B0604020202020204" pitchFamily="34" charset="0"/>
                <a:ea typeface="Verdana" panose="020B0604030504040204" pitchFamily="34" charset="0"/>
                <a:cs typeface="Arial" panose="020B0604020202020204" pitchFamily="34" charset="0"/>
              </a:rPr>
              <a:t>GLI INDICATORI DELLA CRISI: LA PROSPETTIVA AZIENDALISTICA</a:t>
            </a:r>
          </a:p>
        </p:txBody>
      </p:sp>
      <p:sp>
        <p:nvSpPr>
          <p:cNvPr id="14" name="Titolo 13">
            <a:extLst>
              <a:ext uri="{FF2B5EF4-FFF2-40B4-BE49-F238E27FC236}">
                <a16:creationId xmlns:a16="http://schemas.microsoft.com/office/drawing/2014/main" id="{820498A4-21D4-431E-9B09-FC988EE29CF7}"/>
              </a:ext>
            </a:extLst>
          </p:cNvPr>
          <p:cNvSpPr>
            <a:spLocks noGrp="1"/>
          </p:cNvSpPr>
          <p:nvPr>
            <p:ph type="title"/>
          </p:nvPr>
        </p:nvSpPr>
        <p:spPr>
          <a:xfrm>
            <a:off x="4083309" y="854729"/>
            <a:ext cx="4749281" cy="405354"/>
          </a:xfrm>
        </p:spPr>
        <p:txBody>
          <a:bodyPr>
            <a:noAutofit/>
          </a:bodyPr>
          <a:lstStyle/>
          <a:p>
            <a:r>
              <a:rPr lang="it-IT" sz="1600" dirty="0">
                <a:ln w="0"/>
                <a:effectLst>
                  <a:outerShdw blurRad="38100" dist="19050" dir="2700000" algn="tl" rotWithShape="0">
                    <a:schemeClr val="dk1">
                      <a:alpha val="40000"/>
                    </a:schemeClr>
                  </a:outerShdw>
                </a:effectLst>
                <a:latin typeface="+mn-lt"/>
              </a:rPr>
              <a:t>Il decreto dirigenziaziale : la Check list particolareggiata</a:t>
            </a:r>
          </a:p>
        </p:txBody>
      </p:sp>
      <p:sp>
        <p:nvSpPr>
          <p:cNvPr id="15" name="Rettangolo con angoli arrotondati 14">
            <a:extLst>
              <a:ext uri="{FF2B5EF4-FFF2-40B4-BE49-F238E27FC236}">
                <a16:creationId xmlns:a16="http://schemas.microsoft.com/office/drawing/2014/main" id="{AF1CBFA5-8CFA-4C37-9651-1DAE397E8B6F}"/>
              </a:ext>
            </a:extLst>
          </p:cNvPr>
          <p:cNvSpPr/>
          <p:nvPr/>
        </p:nvSpPr>
        <p:spPr>
          <a:xfrm>
            <a:off x="599492" y="1325258"/>
            <a:ext cx="4000501" cy="4288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6. In caso di gruppi di imprese</a:t>
            </a:r>
          </a:p>
        </p:txBody>
      </p:sp>
      <p:sp>
        <p:nvSpPr>
          <p:cNvPr id="23" name="Rettangolo con angoli arrotondati 22">
            <a:extLst>
              <a:ext uri="{FF2B5EF4-FFF2-40B4-BE49-F238E27FC236}">
                <a16:creationId xmlns:a16="http://schemas.microsoft.com/office/drawing/2014/main" id="{BF9C99CE-D9A3-43B7-9555-EAB5114FEBBA}"/>
              </a:ext>
            </a:extLst>
          </p:cNvPr>
          <p:cNvSpPr/>
          <p:nvPr/>
        </p:nvSpPr>
        <p:spPr>
          <a:xfrm>
            <a:off x="571499" y="1834606"/>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a:ln w="0"/>
                <a:solidFill>
                  <a:schemeClr val="tx1"/>
                </a:solidFill>
                <a:effectLst>
                  <a:outerShdw blurRad="38100" dist="19050" dir="2700000" algn="tl" rotWithShape="0">
                    <a:schemeClr val="dk1">
                      <a:alpha val="40000"/>
                    </a:schemeClr>
                  </a:outerShdw>
                </a:effectLst>
              </a:rPr>
              <a:t>6.1. Il piano è redatto per le singole imprese? (a cura dell’imprenditore)</a:t>
            </a:r>
            <a:endParaRPr lang="it-IT" sz="1400" dirty="0">
              <a:ln w="0"/>
              <a:solidFill>
                <a:schemeClr val="tx1"/>
              </a:solidFill>
              <a:effectLst>
                <a:outerShdw blurRad="38100" dist="19050" dir="2700000" algn="tl" rotWithShape="0">
                  <a:schemeClr val="dk1">
                    <a:alpha val="40000"/>
                  </a:schemeClr>
                </a:outerShdw>
              </a:effectLst>
            </a:endParaRPr>
          </a:p>
        </p:txBody>
      </p:sp>
      <p:sp>
        <p:nvSpPr>
          <p:cNvPr id="11" name="Rettangolo con angoli arrotondati 10">
            <a:extLst>
              <a:ext uri="{FF2B5EF4-FFF2-40B4-BE49-F238E27FC236}">
                <a16:creationId xmlns:a16="http://schemas.microsoft.com/office/drawing/2014/main" id="{4D7E067E-2BBA-42F4-A56D-35D9FC243C70}"/>
              </a:ext>
            </a:extLst>
          </p:cNvPr>
          <p:cNvSpPr/>
          <p:nvPr/>
        </p:nvSpPr>
        <p:spPr>
          <a:xfrm>
            <a:off x="571499" y="2753303"/>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a:ln w="0"/>
                <a:solidFill>
                  <a:schemeClr val="tx1"/>
                </a:solidFill>
                <a:effectLst>
                  <a:outerShdw blurRad="38100" dist="19050" dir="2700000" algn="tl" rotWithShape="0">
                    <a:schemeClr val="dk1">
                      <a:alpha val="40000"/>
                    </a:schemeClr>
                  </a:outerShdw>
                </a:effectLst>
              </a:rPr>
              <a:t>6.2. Il piano dà evidenza dei rapporti economici, finanziari e patrimoniali infragruppo? (a cura dell’imprenditore)</a:t>
            </a:r>
            <a:endParaRPr lang="it-IT" sz="1400" dirty="0">
              <a:ln w="0"/>
              <a:solidFill>
                <a:schemeClr val="tx1"/>
              </a:solidFill>
              <a:effectLst>
                <a:outerShdw blurRad="38100" dist="19050" dir="2700000" algn="tl" rotWithShape="0">
                  <a:schemeClr val="dk1">
                    <a:alpha val="40000"/>
                  </a:schemeClr>
                </a:outerShdw>
              </a:effectLst>
            </a:endParaRPr>
          </a:p>
        </p:txBody>
      </p:sp>
      <p:sp>
        <p:nvSpPr>
          <p:cNvPr id="13" name="Rettangolo con angoli arrotondati 12">
            <a:extLst>
              <a:ext uri="{FF2B5EF4-FFF2-40B4-BE49-F238E27FC236}">
                <a16:creationId xmlns:a16="http://schemas.microsoft.com/office/drawing/2014/main" id="{864CA32E-FC22-42F7-B3A6-ADABD0650416}"/>
              </a:ext>
            </a:extLst>
          </p:cNvPr>
          <p:cNvSpPr/>
          <p:nvPr/>
        </p:nvSpPr>
        <p:spPr>
          <a:xfrm>
            <a:off x="571499" y="3668041"/>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a:ln w="0"/>
                <a:solidFill>
                  <a:schemeClr val="tx1"/>
                </a:solidFill>
                <a:effectLst>
                  <a:outerShdw blurRad="38100" dist="19050" dir="2700000" algn="tl" rotWithShape="0">
                    <a:schemeClr val="dk1">
                      <a:alpha val="40000"/>
                    </a:schemeClr>
                  </a:outerShdw>
                </a:effectLst>
              </a:rPr>
              <a:t>6.3. Vi sono altre imprese del gruppo che presentano difficoltà economico-finanziarie o patrimoniali? Come si</a:t>
            </a:r>
          </a:p>
          <a:p>
            <a:pPr algn="just"/>
            <a:r>
              <a:rPr lang="it-IT" sz="1400">
                <a:ln w="0"/>
                <a:solidFill>
                  <a:schemeClr val="tx1"/>
                </a:solidFill>
                <a:effectLst>
                  <a:outerShdw blurRad="38100" dist="19050" dir="2700000" algn="tl" rotWithShape="0">
                    <a:schemeClr val="dk1">
                      <a:alpha val="40000"/>
                    </a:schemeClr>
                  </a:outerShdw>
                </a:effectLst>
              </a:rPr>
              <a:t>intende agire per affrontarle? (a cura dell’imprenditore)</a:t>
            </a:r>
            <a:endParaRPr lang="it-IT" sz="1400" dirty="0">
              <a:ln w="0"/>
              <a:solidFill>
                <a:schemeClr val="tx1"/>
              </a:solidFill>
              <a:effectLst>
                <a:outerShdw blurRad="38100" dist="19050" dir="2700000" algn="tl" rotWithShape="0">
                  <a:schemeClr val="dk1">
                    <a:alpha val="40000"/>
                  </a:schemeClr>
                </a:outerShdw>
              </a:effectLst>
            </a:endParaRPr>
          </a:p>
        </p:txBody>
      </p:sp>
      <p:sp>
        <p:nvSpPr>
          <p:cNvPr id="16" name="Rettangolo con angoli arrotondati 15">
            <a:extLst>
              <a:ext uri="{FF2B5EF4-FFF2-40B4-BE49-F238E27FC236}">
                <a16:creationId xmlns:a16="http://schemas.microsoft.com/office/drawing/2014/main" id="{C2682EEC-31A3-4715-A7B7-2E03E5609892}"/>
              </a:ext>
            </a:extLst>
          </p:cNvPr>
          <p:cNvSpPr/>
          <p:nvPr/>
        </p:nvSpPr>
        <p:spPr>
          <a:xfrm>
            <a:off x="571499" y="4582471"/>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6.4. Quali sono le altre imprese del gruppo la cui continuità aziendale dipende da quella dell’impresa? (a cura</a:t>
            </a:r>
          </a:p>
          <a:p>
            <a:pPr algn="just"/>
            <a:r>
              <a:rPr lang="it-IT" sz="1400" dirty="0">
                <a:ln w="0"/>
                <a:solidFill>
                  <a:schemeClr val="tx1"/>
                </a:solidFill>
                <a:effectLst>
                  <a:outerShdw blurRad="38100" dist="19050" dir="2700000" algn="tl" rotWithShape="0">
                    <a:schemeClr val="dk1">
                      <a:alpha val="40000"/>
                    </a:schemeClr>
                  </a:outerShdw>
                </a:effectLst>
              </a:rPr>
              <a:t>dell’imprenditore)</a:t>
            </a:r>
          </a:p>
        </p:txBody>
      </p:sp>
      <p:sp>
        <p:nvSpPr>
          <p:cNvPr id="17" name="Rettangolo con angoli arrotondati 16">
            <a:extLst>
              <a:ext uri="{FF2B5EF4-FFF2-40B4-BE49-F238E27FC236}">
                <a16:creationId xmlns:a16="http://schemas.microsoft.com/office/drawing/2014/main" id="{FFA80B10-805C-4B3E-A4D7-B78D113D8D4B}"/>
              </a:ext>
            </a:extLst>
          </p:cNvPr>
          <p:cNvSpPr/>
          <p:nvPr/>
        </p:nvSpPr>
        <p:spPr>
          <a:xfrm>
            <a:off x="599492" y="5473607"/>
            <a:ext cx="8201608" cy="820695"/>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just"/>
            <a:r>
              <a:rPr lang="it-IT" sz="1400" dirty="0">
                <a:ln w="0"/>
                <a:solidFill>
                  <a:schemeClr val="tx1"/>
                </a:solidFill>
                <a:effectLst>
                  <a:outerShdw blurRad="38100" dist="19050" dir="2700000" algn="tl" rotWithShape="0">
                    <a:schemeClr val="dk1">
                      <a:alpha val="40000"/>
                    </a:schemeClr>
                  </a:outerShdw>
                </a:effectLst>
              </a:rPr>
              <a:t>6.5. Le operazioni infragruppo previste nel piano possono arrecare un pregiudizio per i creditori di un’altra impresa del gruppo? (a cura dell’esperto)</a:t>
            </a:r>
          </a:p>
        </p:txBody>
      </p:sp>
    </p:spTree>
    <p:extLst>
      <p:ext uri="{BB962C8B-B14F-4D97-AF65-F5344CB8AC3E}">
        <p14:creationId xmlns:p14="http://schemas.microsoft.com/office/powerpoint/2010/main" val="31974208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47</a:t>
            </a:fld>
            <a:endParaRPr lang="it-IT" altLang="it-IT" dirty="0">
              <a:solidFill>
                <a:srgbClr val="000000"/>
              </a:solidFill>
            </a:endParaRPr>
          </a:p>
        </p:txBody>
      </p:sp>
      <p:sp>
        <p:nvSpPr>
          <p:cNvPr id="10" name="CasellaDiTesto 9">
            <a:extLst>
              <a:ext uri="{FF2B5EF4-FFF2-40B4-BE49-F238E27FC236}">
                <a16:creationId xmlns:a16="http://schemas.microsoft.com/office/drawing/2014/main" id="{E48A4FE6-AFAA-443F-9F65-087DEAAA021D}"/>
              </a:ext>
            </a:extLst>
          </p:cNvPr>
          <p:cNvSpPr txBox="1"/>
          <p:nvPr/>
        </p:nvSpPr>
        <p:spPr>
          <a:xfrm>
            <a:off x="2581552" y="5815690"/>
            <a:ext cx="6279179" cy="535468"/>
          </a:xfrm>
          <a:prstGeom prst="rect">
            <a:avLst/>
          </a:prstGeom>
          <a:noFill/>
        </p:spPr>
        <p:txBody>
          <a:bodyPr wrap="square">
            <a:spAutoFit/>
          </a:bodyPr>
          <a:lstStyle/>
          <a:p>
            <a:pPr algn="r">
              <a:lnSpc>
                <a:spcPts val="4040"/>
              </a:lnSpc>
            </a:pPr>
            <a:r>
              <a:rPr lang="it-IT" sz="2000" b="1" spc="-50" dirty="0">
                <a:solidFill>
                  <a:srgbClr val="3AB3E5"/>
                </a:solidFill>
                <a:latin typeface="Arial" panose="020B0604020202020204" pitchFamily="34" charset="0"/>
                <a:ea typeface="Verdana" panose="020B0604030504040204" pitchFamily="34" charset="0"/>
                <a:cs typeface="Arial" panose="020B0604020202020204" pitchFamily="34" charset="0"/>
              </a:rPr>
              <a:t>Grazie per l’attenzione! Franco Baiguera</a:t>
            </a:r>
          </a:p>
        </p:txBody>
      </p:sp>
      <p:sp>
        <p:nvSpPr>
          <p:cNvPr id="11" name="CasellaDiTesto 10">
            <a:extLst>
              <a:ext uri="{FF2B5EF4-FFF2-40B4-BE49-F238E27FC236}">
                <a16:creationId xmlns:a16="http://schemas.microsoft.com/office/drawing/2014/main" id="{6B3C69AF-976D-4732-9551-AEC680B568CB}"/>
              </a:ext>
            </a:extLst>
          </p:cNvPr>
          <p:cNvSpPr txBox="1"/>
          <p:nvPr/>
        </p:nvSpPr>
        <p:spPr>
          <a:xfrm>
            <a:off x="3929975" y="1270123"/>
            <a:ext cx="4646100" cy="37446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pPr>
            <a:r>
              <a:rPr lang="it-IT" sz="2000" b="1" spc="-50" dirty="0">
                <a:solidFill>
                  <a:srgbClr val="005781"/>
                </a:solidFill>
                <a:latin typeface="Californian FB" panose="0207040306080B030204" pitchFamily="18" charset="0"/>
                <a:ea typeface="Verdana" panose="020B0604030504040204" pitchFamily="34" charset="0"/>
                <a:cs typeface="Arial" panose="020B0604020202020204" pitchFamily="34" charset="0"/>
              </a:rPr>
              <a:t>Non possiamo pretendere che le cose cambino, se continuiamo a fare le stesse cose. Invece, lavoriamo duro. Finiamola una volta per tutte con l’unica crisi pericolosa, che è la tragedia di non voler lottare per superarla.</a:t>
            </a:r>
          </a:p>
          <a:p>
            <a:pPr>
              <a:lnSpc>
                <a:spcPct val="150000"/>
              </a:lnSpc>
            </a:pPr>
            <a:r>
              <a:rPr lang="it-IT" sz="1600" b="1" i="1" spc="-50" dirty="0">
                <a:solidFill>
                  <a:srgbClr val="005781"/>
                </a:solidFill>
                <a:latin typeface="Californian FB" panose="0207040306080B030204" pitchFamily="18" charset="0"/>
                <a:ea typeface="Verdana" panose="020B0604030504040204" pitchFamily="34" charset="0"/>
                <a:cs typeface="Arial" panose="020B0604020202020204" pitchFamily="34" charset="0"/>
              </a:rPr>
              <a:t>Albert Einstein</a:t>
            </a:r>
          </a:p>
          <a:p>
            <a:pPr>
              <a:lnSpc>
                <a:spcPts val="4040"/>
              </a:lnSpc>
            </a:pPr>
            <a:endParaRPr lang="it-IT" sz="3700" b="1" spc="-50" dirty="0">
              <a:solidFill>
                <a:srgbClr val="005781"/>
              </a:solidFill>
              <a:latin typeface="Arial" panose="020B0604020202020204" pitchFamily="34" charset="0"/>
              <a:ea typeface="Verdana" panose="020B0604030504040204" pitchFamily="34" charset="0"/>
              <a:cs typeface="Arial" panose="020B0604020202020204" pitchFamily="34" charset="0"/>
            </a:endParaRPr>
          </a:p>
        </p:txBody>
      </p:sp>
      <p:pic>
        <p:nvPicPr>
          <p:cNvPr id="4" name="Immagine 3" descr="Immagine che contiene testo&#10;&#10;Descrizione generata automaticamente">
            <a:extLst>
              <a:ext uri="{FF2B5EF4-FFF2-40B4-BE49-F238E27FC236}">
                <a16:creationId xmlns:a16="http://schemas.microsoft.com/office/drawing/2014/main" id="{8378C818-3C5B-4A78-88F5-2ADB3180650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5196" y="1274265"/>
            <a:ext cx="2857500" cy="2857500"/>
          </a:xfrm>
          <a:prstGeom prst="rect">
            <a:avLst/>
          </a:prstGeom>
        </p:spPr>
      </p:pic>
    </p:spTree>
    <p:extLst>
      <p:ext uri="{BB962C8B-B14F-4D97-AF65-F5344CB8AC3E}">
        <p14:creationId xmlns:p14="http://schemas.microsoft.com/office/powerpoint/2010/main" val="2027681722"/>
      </p:ext>
    </p:extLst>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1927425" y="1318760"/>
            <a:ext cx="8229600" cy="44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it-IT" altLang="it-IT" sz="2000" b="1" dirty="0">
              <a:highlight>
                <a:srgbClr val="00FFFF"/>
              </a:highlight>
              <a:latin typeface="Times New Roman" panose="02020603050405020304" pitchFamily="18" charset="0"/>
              <a:cs typeface="Times New Roman" panose="02020603050405020304" pitchFamily="18" charset="0"/>
            </a:endParaRPr>
          </a:p>
          <a:p>
            <a:pPr algn="just" eaLnBrk="1" hangingPunct="1">
              <a:buNone/>
            </a:pPr>
            <a:endParaRPr lang="it-IT" altLang="it-IT" sz="1600" dirty="0">
              <a:latin typeface="Times New Roman" panose="02020603050405020304" pitchFamily="18" charset="0"/>
              <a:cs typeface="Times New Roman" panose="02020603050405020304" pitchFamily="18" charset="0"/>
            </a:endParaRPr>
          </a:p>
        </p:txBody>
      </p:sp>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245" y="1126400"/>
            <a:ext cx="7885509" cy="103904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marL="0" marR="0" lvl="0" indent="0" algn="ctr" defTabSz="457200" rtl="0" eaLnBrk="1" fontAlgn="auto" latinLnBrk="0" hangingPunct="1">
              <a:lnSpc>
                <a:spcPct val="100000"/>
              </a:lnSpc>
              <a:spcBef>
                <a:spcPts val="0"/>
              </a:spcBef>
              <a:spcAft>
                <a:spcPts val="0"/>
              </a:spcAft>
              <a:tabLst/>
              <a:defRPr/>
            </a:pPr>
            <a:r>
              <a:rPr kumimoji="0" lang="it-IT" altLang="it-IT" sz="31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Il D.L. 118/2021 e il decreto dirigenziale</a:t>
            </a: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9841" y="2422376"/>
            <a:ext cx="7847732" cy="380114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ctr"/>
            <a:endParaRPr lang="it-IT" sz="2400" dirty="0">
              <a:latin typeface="Times New Roman" panose="02020603050405020304" pitchFamily="18" charset="0"/>
              <a:cs typeface="Times New Roman" panose="02020603050405020304" pitchFamily="18" charset="0"/>
            </a:endParaRPr>
          </a:p>
          <a:p>
            <a:pPr algn="ctr">
              <a:lnSpc>
                <a:spcPct val="200000"/>
              </a:lnSpc>
            </a:pPr>
            <a:r>
              <a:rPr lang="it-IT" sz="3200" b="1" u="sng" dirty="0">
                <a:latin typeface="Times New Roman" panose="02020603050405020304" pitchFamily="18" charset="0"/>
                <a:cs typeface="Times New Roman" panose="02020603050405020304" pitchFamily="18" charset="0"/>
              </a:rPr>
              <a:t>Il protocollo di conduzione della composizione negoziata</a:t>
            </a:r>
          </a:p>
          <a:p>
            <a:pPr algn="ctr">
              <a:lnSpc>
                <a:spcPct val="200000"/>
              </a:lnSpc>
            </a:pPr>
            <a:r>
              <a:rPr lang="it-IT" sz="2400" b="1" u="sng" dirty="0">
                <a:latin typeface="Times New Roman" panose="02020603050405020304" pitchFamily="18" charset="0"/>
                <a:cs typeface="Times New Roman" panose="02020603050405020304" pitchFamily="18" charset="0"/>
              </a:rPr>
              <a:t>(Sez. III)</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5</a:t>
            </a:fld>
            <a:endParaRPr lang="it-IT" altLang="it-IT" dirty="0">
              <a:solidFill>
                <a:srgbClr val="000000"/>
              </a:solidFill>
            </a:endParaRPr>
          </a:p>
        </p:txBody>
      </p:sp>
    </p:spTree>
    <p:extLst>
      <p:ext uri="{BB962C8B-B14F-4D97-AF65-F5344CB8AC3E}">
        <p14:creationId xmlns:p14="http://schemas.microsoft.com/office/powerpoint/2010/main" val="97348184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descr="Immagine che contiene testo, grafica vettoriale&#10;&#10;Descrizione generata automaticamente">
            <a:extLst>
              <a:ext uri="{FF2B5EF4-FFF2-40B4-BE49-F238E27FC236}">
                <a16:creationId xmlns:a16="http://schemas.microsoft.com/office/drawing/2014/main" id="{59591E09-C043-407C-926A-AB93272D16B8}"/>
              </a:ext>
            </a:extLst>
          </p:cNvPr>
          <p:cNvPicPr>
            <a:picLocks noChangeAspect="1"/>
          </p:cNvPicPr>
          <p:nvPr/>
        </p:nvPicPr>
        <p:blipFill>
          <a:blip r:embed="rId4"/>
          <a:stretch>
            <a:fillRect/>
          </a:stretch>
        </p:blipFill>
        <p:spPr>
          <a:xfrm>
            <a:off x="2680120" y="1913239"/>
            <a:ext cx="3856247" cy="4551943"/>
          </a:xfrm>
          <a:prstGeom prst="rect">
            <a:avLst/>
          </a:prstGeom>
        </p:spPr>
      </p:pic>
      <p:sp>
        <p:nvSpPr>
          <p:cNvPr id="3" name="Titolo 2">
            <a:extLst>
              <a:ext uri="{FF2B5EF4-FFF2-40B4-BE49-F238E27FC236}">
                <a16:creationId xmlns:a16="http://schemas.microsoft.com/office/drawing/2014/main" id="{71A72B9C-7EB1-4591-B9A3-6D43CAD995CE}"/>
              </a:ext>
            </a:extLst>
          </p:cNvPr>
          <p:cNvSpPr>
            <a:spLocks noGrp="1"/>
          </p:cNvSpPr>
          <p:nvPr>
            <p:ph type="title"/>
          </p:nvPr>
        </p:nvSpPr>
        <p:spPr>
          <a:xfrm>
            <a:off x="425194" y="719850"/>
            <a:ext cx="8446431" cy="1133198"/>
          </a:xfrm>
        </p:spPr>
        <p:txBody>
          <a:bodyPr>
            <a:normAutofit fontScale="90000"/>
            <a:scene3d>
              <a:camera prst="orthographicFront"/>
              <a:lightRig rig="threePt" dir="t"/>
            </a:scene3d>
            <a:sp3d>
              <a:bevelT w="25400" h="95250"/>
            </a:sp3d>
          </a:bodyPr>
          <a:lstStyle/>
          <a:p>
            <a:pPr algn="ctr"/>
            <a:r>
              <a:rPr lang="it-IT" sz="4400" b="1" dirty="0">
                <a:ln w="9525">
                  <a:solidFill>
                    <a:schemeClr val="bg1"/>
                  </a:solidFill>
                  <a:prstDash val="solid"/>
                </a:ln>
                <a:solidFill>
                  <a:schemeClr val="accent2">
                    <a:lumMod val="75000"/>
                  </a:schemeClr>
                </a:solidFill>
                <a:effectLst>
                  <a:outerShdw blurRad="12700" dist="38100" dir="2700000" algn="tl" rotWithShape="0">
                    <a:srgbClr val="C00000">
                      <a:alpha val="99000"/>
                    </a:srgbClr>
                  </a:outerShdw>
                </a:effectLst>
                <a:latin typeface="+mn-lt"/>
                <a:ea typeface="+mn-ea"/>
                <a:cs typeface="+mn-cs"/>
              </a:rPr>
              <a:t>IL MANTRA DEL DECRETO: </a:t>
            </a:r>
            <a:br>
              <a:rPr lang="it-IT" sz="4400" b="1" dirty="0">
                <a:ln w="9525">
                  <a:solidFill>
                    <a:schemeClr val="bg1"/>
                  </a:solidFill>
                  <a:prstDash val="solid"/>
                </a:ln>
                <a:solidFill>
                  <a:schemeClr val="accent2">
                    <a:lumMod val="75000"/>
                  </a:schemeClr>
                </a:solidFill>
                <a:effectLst>
                  <a:outerShdw blurRad="12700" dist="38100" dir="2700000" algn="tl" rotWithShape="0">
                    <a:srgbClr val="C00000">
                      <a:alpha val="99000"/>
                    </a:srgbClr>
                  </a:outerShdw>
                </a:effectLst>
                <a:latin typeface="+mn-lt"/>
                <a:ea typeface="+mn-ea"/>
                <a:cs typeface="+mn-cs"/>
              </a:rPr>
            </a:br>
            <a:r>
              <a:rPr lang="it-IT" sz="4400" b="1" dirty="0">
                <a:ln w="9525">
                  <a:solidFill>
                    <a:schemeClr val="bg1"/>
                  </a:solidFill>
                  <a:prstDash val="solid"/>
                </a:ln>
                <a:solidFill>
                  <a:schemeClr val="accent2">
                    <a:lumMod val="75000"/>
                  </a:schemeClr>
                </a:solidFill>
                <a:effectLst>
                  <a:outerShdw blurRad="12700" dist="38100" dir="2700000" algn="tl" rotWithShape="0">
                    <a:srgbClr val="C00000">
                      <a:alpha val="99000"/>
                    </a:srgbClr>
                  </a:outerShdw>
                </a:effectLst>
                <a:latin typeface="+mn-lt"/>
                <a:ea typeface="+mn-ea"/>
                <a:cs typeface="+mn-cs"/>
              </a:rPr>
              <a:t>L’AZIENDA </a:t>
            </a:r>
            <a:r>
              <a:rPr lang="it-IT" sz="4400" b="1" u="sng" dirty="0">
                <a:ln w="9525">
                  <a:solidFill>
                    <a:schemeClr val="bg1"/>
                  </a:solidFill>
                  <a:prstDash val="solid"/>
                </a:ln>
                <a:solidFill>
                  <a:schemeClr val="accent2">
                    <a:lumMod val="75000"/>
                  </a:schemeClr>
                </a:solidFill>
                <a:effectLst>
                  <a:outerShdw blurRad="12700" dist="38100" dir="2700000" algn="tl" rotWithShape="0">
                    <a:srgbClr val="C00000">
                      <a:alpha val="99000"/>
                    </a:srgbClr>
                  </a:outerShdw>
                </a:effectLst>
                <a:latin typeface="+mn-lt"/>
                <a:ea typeface="+mn-ea"/>
                <a:cs typeface="+mn-cs"/>
              </a:rPr>
              <a:t>DEVE</a:t>
            </a:r>
            <a:r>
              <a:rPr lang="it-IT" sz="4400" b="1" dirty="0">
                <a:ln w="9525">
                  <a:solidFill>
                    <a:schemeClr val="bg1"/>
                  </a:solidFill>
                  <a:prstDash val="solid"/>
                </a:ln>
                <a:solidFill>
                  <a:schemeClr val="accent2">
                    <a:lumMod val="75000"/>
                  </a:schemeClr>
                </a:solidFill>
                <a:effectLst>
                  <a:outerShdw blurRad="12700" dist="38100" dir="2700000" algn="tl" rotWithShape="0">
                    <a:srgbClr val="C00000">
                      <a:alpha val="99000"/>
                    </a:srgbClr>
                  </a:outerShdw>
                </a:effectLst>
                <a:latin typeface="+mn-lt"/>
                <a:ea typeface="+mn-ea"/>
                <a:cs typeface="+mn-cs"/>
              </a:rPr>
              <a:t> SOPRAVVIVERE!</a:t>
            </a: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6</a:t>
            </a:fld>
            <a:endParaRPr lang="it-IT" altLang="it-IT" dirty="0">
              <a:solidFill>
                <a:srgbClr val="000000"/>
              </a:solidFill>
            </a:endParaRPr>
          </a:p>
        </p:txBody>
      </p:sp>
    </p:spTree>
    <p:extLst>
      <p:ext uri="{BB962C8B-B14F-4D97-AF65-F5344CB8AC3E}">
        <p14:creationId xmlns:p14="http://schemas.microsoft.com/office/powerpoint/2010/main" val="3223148828"/>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SEZ. III - 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28650" y="2346481"/>
            <a:ext cx="7847732" cy="41924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fontScale="92500" lnSpcReduction="10000"/>
          </a:bodyPr>
          <a:lstStyle/>
          <a:p>
            <a:pPr algn="ctr"/>
            <a:endParaRPr lang="it-IT" sz="1200" dirty="0">
              <a:latin typeface="Times New Roman" panose="02020603050405020304" pitchFamily="18"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1. L’esperto</a:t>
            </a:r>
            <a:r>
              <a:rPr lang="it-IT" dirty="0">
                <a:latin typeface="Comic Sans MS" panose="030F0702030302020204" pitchFamily="66" charset="0"/>
                <a:cs typeface="Times New Roman" panose="02020603050405020304" pitchFamily="18" charset="0"/>
              </a:rPr>
              <a:t>: </a:t>
            </a:r>
          </a:p>
          <a:p>
            <a:pPr algn="just">
              <a:lnSpc>
                <a:spcPct val="100000"/>
              </a:lnSpc>
            </a:pPr>
            <a:r>
              <a:rPr lang="it-IT" dirty="0">
                <a:latin typeface="Comic Sans MS" panose="030F0702030302020204" pitchFamily="66" charset="0"/>
                <a:cs typeface="Times New Roman" panose="02020603050405020304" pitchFamily="18" charset="0"/>
              </a:rPr>
              <a:t>ex ante</a:t>
            </a:r>
          </a:p>
          <a:p>
            <a:pPr algn="just">
              <a:lnSpc>
                <a:spcPct val="100000"/>
              </a:lnSpc>
            </a:pPr>
            <a:r>
              <a:rPr lang="it-IT" dirty="0">
                <a:latin typeface="Comic Sans MS" panose="030F0702030302020204" pitchFamily="66" charset="0"/>
                <a:cs typeface="Times New Roman" panose="02020603050405020304" pitchFamily="18" charset="0"/>
              </a:rPr>
              <a:t>	accetta l’incarico entro 2 giorni LAVORATIVI (art. 5. c. 4) e la inserisce 	nella piattaforma telematica secondo il modello (v. allegato 3);</a:t>
            </a:r>
          </a:p>
          <a:p>
            <a:pPr algn="just">
              <a:lnSpc>
                <a:spcPct val="100000"/>
              </a:lnSpc>
            </a:pPr>
            <a:r>
              <a:rPr lang="it-IT" dirty="0">
                <a:latin typeface="Comic Sans MS" panose="030F0702030302020204" pitchFamily="66" charset="0"/>
                <a:cs typeface="Times New Roman" panose="02020603050405020304" pitchFamily="18" charset="0"/>
              </a:rPr>
              <a:t>	acce</a:t>
            </a:r>
            <a:r>
              <a:rPr lang="it-IT" b="1" u="sng" dirty="0">
                <a:latin typeface="Comic Sans MS" panose="030F0702030302020204" pitchFamily="66" charset="0"/>
                <a:cs typeface="Times New Roman" panose="02020603050405020304" pitchFamily="18" charset="0"/>
              </a:rPr>
              <a:t>r</a:t>
            </a:r>
            <a:r>
              <a:rPr lang="it-IT" dirty="0">
                <a:latin typeface="Comic Sans MS" panose="030F0702030302020204" pitchFamily="66" charset="0"/>
                <a:cs typeface="Times New Roman" panose="02020603050405020304" pitchFamily="18" charset="0"/>
              </a:rPr>
              <a:t>ta la propria indipendenza (art. 4, 1° c. e 2399 c.c.);</a:t>
            </a:r>
          </a:p>
          <a:p>
            <a:pPr algn="just">
              <a:lnSpc>
                <a:spcPct val="100000"/>
              </a:lnSpc>
            </a:pPr>
            <a:r>
              <a:rPr lang="it-IT" dirty="0">
                <a:latin typeface="Comic Sans MS" panose="030F0702030302020204" pitchFamily="66" charset="0"/>
                <a:cs typeface="Times New Roman" panose="02020603050405020304" pitchFamily="18" charset="0"/>
              </a:rPr>
              <a:t>	verifica la capienza degli incarichi(art. 5, c. 4), del proprio tempo e le     	competenze;</a:t>
            </a:r>
          </a:p>
          <a:p>
            <a:pPr algn="just">
              <a:lnSpc>
                <a:spcPct val="100000"/>
              </a:lnSpc>
            </a:pPr>
            <a:r>
              <a:rPr lang="it-IT" dirty="0">
                <a:latin typeface="Comic Sans MS" panose="030F0702030302020204" pitchFamily="66" charset="0"/>
                <a:cs typeface="Times New Roman" panose="02020603050405020304" pitchFamily="18" charset="0"/>
              </a:rPr>
              <a:t>	deve avere la PEC (v. punto 1.2 del protocollo);</a:t>
            </a:r>
          </a:p>
          <a:p>
            <a:pPr algn="just">
              <a:lnSpc>
                <a:spcPct val="100000"/>
              </a:lnSpc>
            </a:pPr>
            <a:r>
              <a:rPr lang="it-IT" dirty="0">
                <a:latin typeface="Comic Sans MS" panose="030F0702030302020204" pitchFamily="66" charset="0"/>
                <a:cs typeface="Times New Roman" panose="02020603050405020304" pitchFamily="18" charset="0"/>
              </a:rPr>
              <a:t>	(eventuale – p. 1.4) sottopone alle parti le circostanze che possono 	compromettere la sua indipendenza.</a:t>
            </a:r>
          </a:p>
          <a:p>
            <a:pPr algn="just">
              <a:lnSpc>
                <a:spcPct val="100000"/>
              </a:lnSpc>
            </a:pPr>
            <a:r>
              <a:rPr lang="it-IT" dirty="0">
                <a:latin typeface="Comic Sans MS" panose="030F0702030302020204" pitchFamily="66" charset="0"/>
                <a:cs typeface="Times New Roman" panose="02020603050405020304" pitchFamily="18" charset="0"/>
              </a:rPr>
              <a:t>ex post</a:t>
            </a:r>
          </a:p>
          <a:p>
            <a:pPr algn="just">
              <a:lnSpc>
                <a:spcPct val="100000"/>
              </a:lnSpc>
            </a:pPr>
            <a:r>
              <a:rPr lang="it-IT" dirty="0">
                <a:latin typeface="Comic Sans MS" panose="030F0702030302020204" pitchFamily="66" charset="0"/>
                <a:cs typeface="Times New Roman" panose="02020603050405020304" pitchFamily="18" charset="0"/>
              </a:rPr>
              <a:t>	non potrà intrattenere rapporti professionali con l’imprenditore per 2 anni (art. 4, 1° comma, ultimo periodo)</a:t>
            </a:r>
          </a:p>
          <a:p>
            <a:pPr algn="ctr">
              <a:lnSpc>
                <a:spcPct val="200000"/>
              </a:lnSpc>
            </a:pPr>
            <a:endParaRPr lang="it-IT" sz="2400" b="1" u="sng" dirty="0">
              <a:latin typeface="Times New Roman" panose="02020603050405020304" pitchFamily="18"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7</a:t>
            </a:fld>
            <a:endParaRPr lang="it-IT" altLang="it-IT" dirty="0">
              <a:solidFill>
                <a:srgbClr val="000000"/>
              </a:solidFill>
            </a:endParaRPr>
          </a:p>
        </p:txBody>
      </p:sp>
      <p:sp>
        <p:nvSpPr>
          <p:cNvPr id="4" name="Ovale 3">
            <a:extLst>
              <a:ext uri="{FF2B5EF4-FFF2-40B4-BE49-F238E27FC236}">
                <a16:creationId xmlns:a16="http://schemas.microsoft.com/office/drawing/2014/main" id="{D610054E-E71D-48BF-B3CF-D9A22849D903}"/>
              </a:ext>
            </a:extLst>
          </p:cNvPr>
          <p:cNvSpPr/>
          <p:nvPr/>
        </p:nvSpPr>
        <p:spPr>
          <a:xfrm>
            <a:off x="2684835" y="1422769"/>
            <a:ext cx="3501957" cy="1291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INDICA LA BUONA PRASSI, MA NON E’ UN PRECETTTO ASSOLUTO</a:t>
            </a:r>
          </a:p>
        </p:txBody>
      </p:sp>
      <p:sp>
        <p:nvSpPr>
          <p:cNvPr id="6" name="Freccia circolare a destra 5">
            <a:extLst>
              <a:ext uri="{FF2B5EF4-FFF2-40B4-BE49-F238E27FC236}">
                <a16:creationId xmlns:a16="http://schemas.microsoft.com/office/drawing/2014/main" id="{C7731E44-2A58-455C-A11E-9DBCD62D1042}"/>
              </a:ext>
            </a:extLst>
          </p:cNvPr>
          <p:cNvSpPr/>
          <p:nvPr/>
        </p:nvSpPr>
        <p:spPr>
          <a:xfrm>
            <a:off x="1673157" y="1332689"/>
            <a:ext cx="1099226" cy="101379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3675511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67618" y="1624708"/>
            <a:ext cx="7847732" cy="41924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fontScale="92500" lnSpcReduction="20000"/>
          </a:bodyPr>
          <a:lstStyle/>
          <a:p>
            <a:pPr algn="ctr"/>
            <a:endParaRPr lang="it-IT" sz="1200" dirty="0">
              <a:latin typeface="Times New Roman" panose="02020603050405020304" pitchFamily="18" charset="0"/>
              <a:cs typeface="Times New Roman" panose="02020603050405020304" pitchFamily="18" charset="0"/>
            </a:endParaRPr>
          </a:p>
          <a:p>
            <a:pPr algn="just">
              <a:lnSpc>
                <a:spcPct val="100000"/>
              </a:lnSpc>
            </a:pPr>
            <a:r>
              <a:rPr lang="it-IT" b="1" dirty="0">
                <a:latin typeface="Comic Sans MS" panose="030F0702030302020204" pitchFamily="66" charset="0"/>
                <a:cs typeface="Times New Roman" panose="02020603050405020304" pitchFamily="18" charset="0"/>
              </a:rPr>
              <a:t>2. L’esperto</a:t>
            </a:r>
            <a:r>
              <a:rPr lang="it-IT" dirty="0">
                <a:latin typeface="Comic Sans MS" panose="030F0702030302020204" pitchFamily="66" charset="0"/>
                <a:cs typeface="Times New Roman" panose="02020603050405020304" pitchFamily="18" charset="0"/>
              </a:rPr>
              <a:t>: </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Accettato l’incarico, convoca l’imprenditore (art. 5, c. 5), l’organo di controllo e il revisore</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Verifica il risanamento per mezzo del test, anche correggendolo. Il risultato è indicativo</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Anche se ravvisa lo stato di insolvenza, procede la </a:t>
            </a:r>
            <a:r>
              <a:rPr lang="it-IT" dirty="0" err="1">
                <a:latin typeface="Comic Sans MS" panose="030F0702030302020204" pitchFamily="66" charset="0"/>
                <a:cs typeface="Times New Roman" panose="02020603050405020304" pitchFamily="18" charset="0"/>
              </a:rPr>
              <a:t>c.n.</a:t>
            </a:r>
            <a:r>
              <a:rPr lang="it-IT" dirty="0">
                <a:latin typeface="Comic Sans MS" panose="030F0702030302020204" pitchFamily="66" charset="0"/>
                <a:cs typeface="Times New Roman" panose="02020603050405020304" pitchFamily="18" charset="0"/>
              </a:rPr>
              <a:t> se vi sono «concrete prospettive», anche tramite cessione d’azienda. Si terrà conto: continuità aziendale che assorbe risorse, indisponibilità dell’imprenditore a rifinanziare, assenza di valore dell’azienda</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L’esperto, se ravvisa l’impossibilità del risanamento ne dà notizia all’imprenditore e al Segretario, redige una relazione, la inserisce nella piattaforma; in caso di misure protettive, la trasmette al Tribunale.</a:t>
            </a:r>
          </a:p>
          <a:p>
            <a:pPr marL="285750" indent="-285750" algn="just">
              <a:lnSpc>
                <a:spcPct val="100000"/>
              </a:lnSpc>
              <a:buFont typeface="Wingdings" panose="05000000000000000000" pitchFamily="2" charset="2"/>
              <a:buChar char="Ø"/>
            </a:pPr>
            <a:r>
              <a:rPr lang="it-IT" b="1" dirty="0">
                <a:latin typeface="Comic Sans MS" panose="030F0702030302020204" pitchFamily="66" charset="0"/>
                <a:cs typeface="Times New Roman" panose="02020603050405020304" pitchFamily="18" charset="0"/>
              </a:rPr>
              <a:t>Il Segretario</a:t>
            </a:r>
            <a:r>
              <a:rPr lang="it-IT" dirty="0">
                <a:latin typeface="Comic Sans MS" panose="030F0702030302020204" pitchFamily="66" charset="0"/>
                <a:cs typeface="Times New Roman" panose="02020603050405020304" pitchFamily="18" charset="0"/>
              </a:rPr>
              <a:t>: archivia il fascicolo;</a:t>
            </a:r>
          </a:p>
          <a:p>
            <a:pPr marL="285750" indent="-285750" algn="just">
              <a:lnSpc>
                <a:spcPct val="100000"/>
              </a:lnSpc>
              <a:buFont typeface="Wingdings" panose="05000000000000000000" pitchFamily="2" charset="2"/>
              <a:buChar char="Ø"/>
            </a:pPr>
            <a:r>
              <a:rPr lang="it-IT" b="1" dirty="0">
                <a:latin typeface="Comic Sans MS" panose="030F0702030302020204" pitchFamily="66" charset="0"/>
                <a:cs typeface="Times New Roman" panose="02020603050405020304" pitchFamily="18" charset="0"/>
              </a:rPr>
              <a:t>Il Tribunale </a:t>
            </a:r>
            <a:r>
              <a:rPr lang="it-IT" dirty="0">
                <a:latin typeface="Comic Sans MS" panose="030F0702030302020204" pitchFamily="66" charset="0"/>
                <a:cs typeface="Times New Roman" panose="02020603050405020304" pitchFamily="18" charset="0"/>
              </a:rPr>
              <a:t>si pronuncia sugli effetti delle misure e ne dichiara la cessazione</a:t>
            </a:r>
          </a:p>
          <a:p>
            <a:pPr marL="285750" indent="-285750" algn="just">
              <a:lnSpc>
                <a:spcPct val="100000"/>
              </a:lnSpc>
              <a:buFont typeface="Wingdings" panose="05000000000000000000" pitchFamily="2" charset="2"/>
              <a:buChar char="Ø"/>
            </a:pPr>
            <a:r>
              <a:rPr lang="it-IT" b="1" dirty="0">
                <a:latin typeface="Comic Sans MS" panose="030F0702030302020204" pitchFamily="66" charset="0"/>
                <a:cs typeface="Times New Roman" panose="02020603050405020304" pitchFamily="18" charset="0"/>
              </a:rPr>
              <a:t>L’imprenditore</a:t>
            </a:r>
            <a:r>
              <a:rPr lang="it-IT" dirty="0">
                <a:latin typeface="Comic Sans MS" panose="030F0702030302020204" pitchFamily="66" charset="0"/>
                <a:cs typeface="Times New Roman" panose="02020603050405020304" pitchFamily="18" charset="0"/>
              </a:rPr>
              <a:t> può chiedere il concordato semplificato ex art. 18.</a:t>
            </a: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8</a:t>
            </a:fld>
            <a:endParaRPr lang="it-IT" altLang="it-IT" dirty="0">
              <a:solidFill>
                <a:srgbClr val="000000"/>
              </a:solidFill>
            </a:endParaRPr>
          </a:p>
        </p:txBody>
      </p:sp>
    </p:spTree>
    <p:extLst>
      <p:ext uri="{BB962C8B-B14F-4D97-AF65-F5344CB8AC3E}">
        <p14:creationId xmlns:p14="http://schemas.microsoft.com/office/powerpoint/2010/main" val="6119550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44065C5-3036-418C-9BD8-32677DC6BF3C}"/>
              </a:ext>
            </a:extLst>
          </p:cNvPr>
          <p:cNvSpPr>
            <a:spLocks noGrp="1"/>
          </p:cNvSpPr>
          <p:nvPr>
            <p:ph type="title"/>
          </p:nvPr>
        </p:nvSpPr>
        <p:spPr>
          <a:xfrm>
            <a:off x="629841" y="964942"/>
            <a:ext cx="7885509" cy="44197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pPr lvl="0" algn="ctr" defTabSz="457200">
              <a:lnSpc>
                <a:spcPct val="100000"/>
              </a:lnSpc>
              <a:spcBef>
                <a:spcPts val="0"/>
              </a:spcBef>
              <a:defRPr/>
            </a:pPr>
            <a:b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br>
            <a:r>
              <a:rPr kumimoji="0" lang="it-IT" altLang="it-IT"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ea typeface="+mn-ea"/>
                <a:cs typeface="Times New Roman" panose="02020603050405020304" pitchFamily="18" charset="0"/>
              </a:rPr>
              <a:t>IL PROTOCOLLO, OVVERO, CHI FA COSA</a:t>
            </a:r>
            <a:endParaRPr lang="it-IT" dirty="0"/>
          </a:p>
        </p:txBody>
      </p:sp>
      <p:sp>
        <p:nvSpPr>
          <p:cNvPr id="5" name="Segnaposto testo 4">
            <a:extLst>
              <a:ext uri="{FF2B5EF4-FFF2-40B4-BE49-F238E27FC236}">
                <a16:creationId xmlns:a16="http://schemas.microsoft.com/office/drawing/2014/main" id="{2EDDD775-24FA-40EF-909A-6BB423A698C6}"/>
              </a:ext>
            </a:extLst>
          </p:cNvPr>
          <p:cNvSpPr>
            <a:spLocks noGrp="1"/>
          </p:cNvSpPr>
          <p:nvPr>
            <p:ph type="body" sz="half" idx="2"/>
          </p:nvPr>
        </p:nvSpPr>
        <p:spPr>
          <a:xfrm>
            <a:off x="667618" y="1712067"/>
            <a:ext cx="7847732" cy="45330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just">
              <a:lnSpc>
                <a:spcPct val="100000"/>
              </a:lnSpc>
            </a:pPr>
            <a:r>
              <a:rPr lang="it-IT" b="1" dirty="0">
                <a:latin typeface="Comic Sans MS" panose="030F0702030302020204" pitchFamily="66" charset="0"/>
                <a:cs typeface="Times New Roman" panose="02020603050405020304" pitchFamily="18" charset="0"/>
              </a:rPr>
              <a:t>3</a:t>
            </a:r>
            <a:r>
              <a:rPr lang="it-IT" dirty="0">
                <a:latin typeface="Comic Sans MS" panose="030F0702030302020204" pitchFamily="66" charset="0"/>
                <a:cs typeface="Times New Roman" panose="02020603050405020304" pitchFamily="18" charset="0"/>
              </a:rPr>
              <a:t>. </a:t>
            </a:r>
            <a:r>
              <a:rPr lang="it-IT" b="1" dirty="0">
                <a:latin typeface="Comic Sans MS" panose="030F0702030302020204" pitchFamily="66" charset="0"/>
                <a:cs typeface="Times New Roman" panose="02020603050405020304" pitchFamily="18" charset="0"/>
              </a:rPr>
              <a:t>La presenza di un Gruppo di imprese</a:t>
            </a:r>
            <a:r>
              <a:rPr lang="it-IT" dirty="0">
                <a:latin typeface="Comic Sans MS" panose="030F0702030302020204" pitchFamily="66" charset="0"/>
                <a:cs typeface="Times New Roman" panose="02020603050405020304" pitchFamily="18" charset="0"/>
              </a:rPr>
              <a:t>:</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Verifica la pubblicità ex art. 2497 bis c.c. (direzione e coordinamento); se manca, verifica quale impresa ha la maggiore esposizione debitoria -&gt; Tribunale competente per le misure cautelari, protettive, autorizzazioni o rimodulazioni dei contratti.</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Tiene conto degli interessi individuali dei creditori (per singole unità del gruppo).</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Effettua il test (2.2) in modo unitario, a meno che non renda troppo gravose le trattative.</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In caso di istanza da parte di una sola impresa, tiene conto della coincidenza e contrapposizione degli interessi, delle conseguenze, degli effetti economici, finanziari e patrimoniali.</a:t>
            </a:r>
          </a:p>
          <a:p>
            <a:pPr marL="285750" indent="-285750" algn="just">
              <a:lnSpc>
                <a:spcPct val="100000"/>
              </a:lnSpc>
              <a:buFont typeface="Wingdings" panose="05000000000000000000" pitchFamily="2" charset="2"/>
              <a:buChar char="Ø"/>
            </a:pPr>
            <a:r>
              <a:rPr lang="it-IT" dirty="0">
                <a:latin typeface="Comic Sans MS" panose="030F0702030302020204" pitchFamily="66" charset="0"/>
                <a:cs typeface="Times New Roman" panose="02020603050405020304" pitchFamily="18" charset="0"/>
              </a:rPr>
              <a:t>Può invitare alle trattative anche le altre imprese sane del gruppo.</a:t>
            </a:r>
          </a:p>
          <a:p>
            <a:pPr algn="just">
              <a:lnSpc>
                <a:spcPct val="100000"/>
              </a:lnSpc>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a:p>
            <a:pPr marL="285750" indent="-285750" algn="just">
              <a:lnSpc>
                <a:spcPct val="100000"/>
              </a:lnSpc>
              <a:buFont typeface="Wingdings" panose="05000000000000000000" pitchFamily="2" charset="2"/>
              <a:buChar char="Ø"/>
            </a:pPr>
            <a:endParaRPr lang="it-IT" dirty="0">
              <a:latin typeface="Comic Sans MS" panose="030F0702030302020204" pitchFamily="66"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3AAAA4CC-8F48-C045-A696-6626A5DA25F0}"/>
              </a:ext>
            </a:extLst>
          </p:cNvPr>
          <p:cNvSpPr>
            <a:spLocks noGrp="1"/>
          </p:cNvSpPr>
          <p:nvPr>
            <p:ph type="sldNum" sz="quarter" idx="12"/>
          </p:nvPr>
        </p:nvSpPr>
        <p:spPr/>
        <p:txBody>
          <a:bodyPr/>
          <a:lstStyle/>
          <a:p>
            <a:pPr>
              <a:defRPr/>
            </a:pPr>
            <a:fld id="{086AA269-6BE4-4833-BDC2-ED72B915B579}" type="slidenum">
              <a:rPr lang="it-IT" altLang="it-IT" smtClean="0">
                <a:solidFill>
                  <a:srgbClr val="000000"/>
                </a:solidFill>
              </a:rPr>
              <a:pPr>
                <a:defRPr/>
              </a:pPr>
              <a:t>9</a:t>
            </a:fld>
            <a:endParaRPr lang="it-IT" altLang="it-IT" dirty="0">
              <a:solidFill>
                <a:srgbClr val="000000"/>
              </a:solidFill>
            </a:endParaRPr>
          </a:p>
        </p:txBody>
      </p:sp>
    </p:spTree>
    <p:extLst>
      <p:ext uri="{BB962C8B-B14F-4D97-AF65-F5344CB8AC3E}">
        <p14:creationId xmlns:p14="http://schemas.microsoft.com/office/powerpoint/2010/main" val="335257939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Ion</Template>
  <TotalTime>4959</TotalTime>
  <Words>5852</Words>
  <Application>Microsoft Office PowerPoint</Application>
  <PresentationFormat>Presentazione su schermo (4:3)</PresentationFormat>
  <Paragraphs>501</Paragraphs>
  <Slides>47</Slides>
  <Notes>47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47</vt:i4>
      </vt:variant>
    </vt:vector>
  </HeadingPairs>
  <TitlesOfParts>
    <vt:vector size="55" baseType="lpstr">
      <vt:lpstr>Arial</vt:lpstr>
      <vt:lpstr>Calibri</vt:lpstr>
      <vt:lpstr>Calibri Light</vt:lpstr>
      <vt:lpstr>Californian FB</vt:lpstr>
      <vt:lpstr>Comic Sans MS</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Il D.L. 118/2021 e il decreto dirigenziale </vt:lpstr>
      <vt:lpstr>IL MANTRA DEL DECRETO:  L’AZIENDA DEVE SOPRAVVIVERE!</vt:lpstr>
      <vt:lpstr> SEZ. III -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 IL PROTOCOLLO: OVVERO, CHI FA COSA</vt:lpstr>
      <vt:lpstr>Il D.L. 118/2021 e il decreto dirigenziale </vt:lpstr>
      <vt:lpstr>Il decreto dirigenziaziale: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dirigenziale Sez. II: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Il decreto dirigenziaziale : la Check list particolareggiata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 Paganella</dc:creator>
  <cp:lastModifiedBy>Giovanni Peli</cp:lastModifiedBy>
  <cp:revision>298</cp:revision>
  <cp:lastPrinted>2021-12-06T08:15:50Z</cp:lastPrinted>
  <dcterms:created xsi:type="dcterms:W3CDTF">2020-07-27T10:28:41Z</dcterms:created>
  <dcterms:modified xsi:type="dcterms:W3CDTF">2022-02-22T10:21:15Z</dcterms:modified>
</cp:coreProperties>
</file>