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sldIdLst>
    <p:sldId id="256" r:id="rId3"/>
    <p:sldId id="257" r:id="rId4"/>
    <p:sldId id="264" r:id="rId5"/>
    <p:sldId id="274" r:id="rId6"/>
    <p:sldId id="258" r:id="rId7"/>
    <p:sldId id="275" r:id="rId8"/>
    <p:sldId id="260" r:id="rId9"/>
    <p:sldId id="261" r:id="rId10"/>
    <p:sldId id="262" r:id="rId11"/>
    <p:sldId id="263" r:id="rId12"/>
    <p:sldId id="265" r:id="rId13"/>
    <p:sldId id="267" r:id="rId14"/>
    <p:sldId id="268" r:id="rId15"/>
    <p:sldId id="269" r:id="rId16"/>
    <p:sldId id="270" r:id="rId17"/>
    <p:sldId id="272" r:id="rId18"/>
    <p:sldId id="273" r:id="rId19"/>
  </p:sldIdLst>
  <p:sldSz cx="12192000" cy="6858000"/>
  <p:notesSz cx="6797675" cy="987266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6BC"/>
    <a:srgbClr val="D4CC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p:scale>
          <a:sx n="90" d="100"/>
          <a:sy n="90" d="100"/>
        </p:scale>
        <p:origin x="96"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amo Marisa" userId="b353ac4a-958a-4dbd-834b-9da195fc533a" providerId="ADAL" clId="{F9D4D2CD-D644-4323-AA53-D84EFB52104D}"/>
    <pc:docChg chg="modSld">
      <pc:chgData name="Eramo Marisa" userId="b353ac4a-958a-4dbd-834b-9da195fc533a" providerId="ADAL" clId="{F9D4D2CD-D644-4323-AA53-D84EFB52104D}" dt="2025-10-27T10:03:43.820" v="122" actId="20577"/>
      <pc:docMkLst>
        <pc:docMk/>
      </pc:docMkLst>
      <pc:sldChg chg="modSp mod">
        <pc:chgData name="Eramo Marisa" userId="b353ac4a-958a-4dbd-834b-9da195fc533a" providerId="ADAL" clId="{F9D4D2CD-D644-4323-AA53-D84EFB52104D}" dt="2025-10-27T09:14:17.744" v="28" actId="108"/>
        <pc:sldMkLst>
          <pc:docMk/>
          <pc:sldMk cId="717567770" sldId="257"/>
        </pc:sldMkLst>
        <pc:spChg chg="mod">
          <ac:chgData name="Eramo Marisa" userId="b353ac4a-958a-4dbd-834b-9da195fc533a" providerId="ADAL" clId="{F9D4D2CD-D644-4323-AA53-D84EFB52104D}" dt="2025-10-27T09:14:17.744" v="28" actId="108"/>
          <ac:spMkLst>
            <pc:docMk/>
            <pc:sldMk cId="717567770" sldId="257"/>
            <ac:spMk id="4" creationId="{589818C8-BC38-BDB0-1867-396F5FA3CBC2}"/>
          </ac:spMkLst>
        </pc:spChg>
      </pc:sldChg>
      <pc:sldChg chg="modSp mod">
        <pc:chgData name="Eramo Marisa" userId="b353ac4a-958a-4dbd-834b-9da195fc533a" providerId="ADAL" clId="{F9D4D2CD-D644-4323-AA53-D84EFB52104D}" dt="2025-10-27T09:45:41.431" v="40" actId="115"/>
        <pc:sldMkLst>
          <pc:docMk/>
          <pc:sldMk cId="2456829262" sldId="258"/>
        </pc:sldMkLst>
        <pc:graphicFrameChg chg="modGraphic">
          <ac:chgData name="Eramo Marisa" userId="b353ac4a-958a-4dbd-834b-9da195fc533a" providerId="ADAL" clId="{F9D4D2CD-D644-4323-AA53-D84EFB52104D}" dt="2025-10-27T09:45:41.431" v="40" actId="115"/>
          <ac:graphicFrameMkLst>
            <pc:docMk/>
            <pc:sldMk cId="2456829262" sldId="258"/>
            <ac:graphicFrameMk id="8" creationId="{1BFE75D6-B078-B37C-14D3-6B835BBC052D}"/>
          </ac:graphicFrameMkLst>
        </pc:graphicFrameChg>
      </pc:sldChg>
      <pc:sldChg chg="modSp mod">
        <pc:chgData name="Eramo Marisa" userId="b353ac4a-958a-4dbd-834b-9da195fc533a" providerId="ADAL" clId="{F9D4D2CD-D644-4323-AA53-D84EFB52104D}" dt="2025-10-27T09:47:41.547" v="107" actId="14100"/>
        <pc:sldMkLst>
          <pc:docMk/>
          <pc:sldMk cId="2829098685" sldId="260"/>
        </pc:sldMkLst>
        <pc:spChg chg="mod">
          <ac:chgData name="Eramo Marisa" userId="b353ac4a-958a-4dbd-834b-9da195fc533a" providerId="ADAL" clId="{F9D4D2CD-D644-4323-AA53-D84EFB52104D}" dt="2025-10-27T09:47:41.547" v="107" actId="14100"/>
          <ac:spMkLst>
            <pc:docMk/>
            <pc:sldMk cId="2829098685" sldId="260"/>
            <ac:spMk id="7" creationId="{F907F7E2-6F5F-2F4B-D7D5-81875EBE8C09}"/>
          </ac:spMkLst>
        </pc:spChg>
      </pc:sldChg>
      <pc:sldChg chg="modSp mod">
        <pc:chgData name="Eramo Marisa" userId="b353ac4a-958a-4dbd-834b-9da195fc533a" providerId="ADAL" clId="{F9D4D2CD-D644-4323-AA53-D84EFB52104D}" dt="2025-10-27T09:54:33.119" v="113" actId="179"/>
        <pc:sldMkLst>
          <pc:docMk/>
          <pc:sldMk cId="1500148000" sldId="261"/>
        </pc:sldMkLst>
        <pc:spChg chg="mod">
          <ac:chgData name="Eramo Marisa" userId="b353ac4a-958a-4dbd-834b-9da195fc533a" providerId="ADAL" clId="{F9D4D2CD-D644-4323-AA53-D84EFB52104D}" dt="2025-10-27T09:54:33.119" v="113" actId="179"/>
          <ac:spMkLst>
            <pc:docMk/>
            <pc:sldMk cId="1500148000" sldId="261"/>
            <ac:spMk id="4" creationId="{55BB6650-C059-0540-DFB2-3B52E780C0A1}"/>
          </ac:spMkLst>
        </pc:spChg>
      </pc:sldChg>
      <pc:sldChg chg="modSp mod">
        <pc:chgData name="Eramo Marisa" userId="b353ac4a-958a-4dbd-834b-9da195fc533a" providerId="ADAL" clId="{F9D4D2CD-D644-4323-AA53-D84EFB52104D}" dt="2025-10-27T09:55:43.898" v="114" actId="20577"/>
        <pc:sldMkLst>
          <pc:docMk/>
          <pc:sldMk cId="2296583641" sldId="262"/>
        </pc:sldMkLst>
        <pc:spChg chg="mod">
          <ac:chgData name="Eramo Marisa" userId="b353ac4a-958a-4dbd-834b-9da195fc533a" providerId="ADAL" clId="{F9D4D2CD-D644-4323-AA53-D84EFB52104D}" dt="2025-10-27T09:55:43.898" v="114" actId="20577"/>
          <ac:spMkLst>
            <pc:docMk/>
            <pc:sldMk cId="2296583641" sldId="262"/>
            <ac:spMk id="4" creationId="{F168C982-B605-C449-8E0C-12FA438D36C0}"/>
          </ac:spMkLst>
        </pc:spChg>
      </pc:sldChg>
      <pc:sldChg chg="modSp mod">
        <pc:chgData name="Eramo Marisa" userId="b353ac4a-958a-4dbd-834b-9da195fc533a" providerId="ADAL" clId="{F9D4D2CD-D644-4323-AA53-D84EFB52104D}" dt="2025-10-27T09:37:04.728" v="36" actId="20577"/>
        <pc:sldMkLst>
          <pc:docMk/>
          <pc:sldMk cId="2923273274" sldId="264"/>
        </pc:sldMkLst>
        <pc:spChg chg="mod">
          <ac:chgData name="Eramo Marisa" userId="b353ac4a-958a-4dbd-834b-9da195fc533a" providerId="ADAL" clId="{F9D4D2CD-D644-4323-AA53-D84EFB52104D}" dt="2025-10-27T09:37:04.728" v="36" actId="20577"/>
          <ac:spMkLst>
            <pc:docMk/>
            <pc:sldMk cId="2923273274" sldId="264"/>
            <ac:spMk id="4" creationId="{3C091379-83F8-98A3-9DD8-8B459E308273}"/>
          </ac:spMkLst>
        </pc:spChg>
      </pc:sldChg>
      <pc:sldChg chg="modSp mod">
        <pc:chgData name="Eramo Marisa" userId="b353ac4a-958a-4dbd-834b-9da195fc533a" providerId="ADAL" clId="{F9D4D2CD-D644-4323-AA53-D84EFB52104D}" dt="2025-10-27T09:03:54.915" v="13" actId="20577"/>
        <pc:sldMkLst>
          <pc:docMk/>
          <pc:sldMk cId="682684483" sldId="267"/>
        </pc:sldMkLst>
        <pc:spChg chg="mod">
          <ac:chgData name="Eramo Marisa" userId="b353ac4a-958a-4dbd-834b-9da195fc533a" providerId="ADAL" clId="{F9D4D2CD-D644-4323-AA53-D84EFB52104D}" dt="2025-10-27T09:03:54.915" v="13" actId="20577"/>
          <ac:spMkLst>
            <pc:docMk/>
            <pc:sldMk cId="682684483" sldId="267"/>
            <ac:spMk id="4" creationId="{30575168-AFDB-2F6D-8CD8-254C1292789A}"/>
          </ac:spMkLst>
        </pc:spChg>
      </pc:sldChg>
      <pc:sldChg chg="modSp mod">
        <pc:chgData name="Eramo Marisa" userId="b353ac4a-958a-4dbd-834b-9da195fc533a" providerId="ADAL" clId="{F9D4D2CD-D644-4323-AA53-D84EFB52104D}" dt="2025-10-27T10:01:06.291" v="116" actId="20577"/>
        <pc:sldMkLst>
          <pc:docMk/>
          <pc:sldMk cId="1647371820" sldId="268"/>
        </pc:sldMkLst>
        <pc:spChg chg="mod">
          <ac:chgData name="Eramo Marisa" userId="b353ac4a-958a-4dbd-834b-9da195fc533a" providerId="ADAL" clId="{F9D4D2CD-D644-4323-AA53-D84EFB52104D}" dt="2025-10-27T10:01:06.291" v="116" actId="20577"/>
          <ac:spMkLst>
            <pc:docMk/>
            <pc:sldMk cId="1647371820" sldId="268"/>
            <ac:spMk id="4" creationId="{C83C2F99-CFEA-E6F8-9C7C-CF14ACC0506A}"/>
          </ac:spMkLst>
        </pc:spChg>
      </pc:sldChg>
      <pc:sldChg chg="modSp mod">
        <pc:chgData name="Eramo Marisa" userId="b353ac4a-958a-4dbd-834b-9da195fc533a" providerId="ADAL" clId="{F9D4D2CD-D644-4323-AA53-D84EFB52104D}" dt="2025-10-27T09:04:24.734" v="15" actId="20577"/>
        <pc:sldMkLst>
          <pc:docMk/>
          <pc:sldMk cId="3854656139" sldId="270"/>
        </pc:sldMkLst>
        <pc:spChg chg="mod">
          <ac:chgData name="Eramo Marisa" userId="b353ac4a-958a-4dbd-834b-9da195fc533a" providerId="ADAL" clId="{F9D4D2CD-D644-4323-AA53-D84EFB52104D}" dt="2025-10-27T09:04:24.734" v="15" actId="20577"/>
          <ac:spMkLst>
            <pc:docMk/>
            <pc:sldMk cId="3854656139" sldId="270"/>
            <ac:spMk id="4" creationId="{90F9F360-B0FD-DFA6-7926-C35049D280C5}"/>
          </ac:spMkLst>
        </pc:spChg>
      </pc:sldChg>
      <pc:sldChg chg="modSp mod">
        <pc:chgData name="Eramo Marisa" userId="b353ac4a-958a-4dbd-834b-9da195fc533a" providerId="ADAL" clId="{F9D4D2CD-D644-4323-AA53-D84EFB52104D}" dt="2025-10-27T10:03:43.820" v="122" actId="20577"/>
        <pc:sldMkLst>
          <pc:docMk/>
          <pc:sldMk cId="1174924662" sldId="272"/>
        </pc:sldMkLst>
        <pc:spChg chg="mod">
          <ac:chgData name="Eramo Marisa" userId="b353ac4a-958a-4dbd-834b-9da195fc533a" providerId="ADAL" clId="{F9D4D2CD-D644-4323-AA53-D84EFB52104D}" dt="2025-10-27T10:03:43.820" v="122" actId="20577"/>
          <ac:spMkLst>
            <pc:docMk/>
            <pc:sldMk cId="1174924662" sldId="272"/>
            <ac:spMk id="4" creationId="{E56A21F1-B13A-48AF-7048-387782BD864C}"/>
          </ac:spMkLst>
        </pc:spChg>
      </pc:sldChg>
      <pc:sldChg chg="modSp mod">
        <pc:chgData name="Eramo Marisa" userId="b353ac4a-958a-4dbd-834b-9da195fc533a" providerId="ADAL" clId="{F9D4D2CD-D644-4323-AA53-D84EFB52104D}" dt="2025-10-27T09:05:09.022" v="24" actId="20577"/>
        <pc:sldMkLst>
          <pc:docMk/>
          <pc:sldMk cId="2749563720" sldId="273"/>
        </pc:sldMkLst>
        <pc:spChg chg="mod">
          <ac:chgData name="Eramo Marisa" userId="b353ac4a-958a-4dbd-834b-9da195fc533a" providerId="ADAL" clId="{F9D4D2CD-D644-4323-AA53-D84EFB52104D}" dt="2025-10-27T09:05:09.022" v="24" actId="20577"/>
          <ac:spMkLst>
            <pc:docMk/>
            <pc:sldMk cId="2749563720" sldId="273"/>
            <ac:spMk id="4" creationId="{C6BF5F69-93A7-3C3B-40C2-EDE9A10A57FC}"/>
          </ac:spMkLst>
        </pc:spChg>
      </pc:sldChg>
      <pc:sldChg chg="modSp mod">
        <pc:chgData name="Eramo Marisa" userId="b353ac4a-958a-4dbd-834b-9da195fc533a" providerId="ADAL" clId="{F9D4D2CD-D644-4323-AA53-D84EFB52104D}" dt="2025-10-27T09:44:16.750" v="38" actId="20577"/>
        <pc:sldMkLst>
          <pc:docMk/>
          <pc:sldMk cId="2264555194" sldId="274"/>
        </pc:sldMkLst>
        <pc:spChg chg="mod">
          <ac:chgData name="Eramo Marisa" userId="b353ac4a-958a-4dbd-834b-9da195fc533a" providerId="ADAL" clId="{F9D4D2CD-D644-4323-AA53-D84EFB52104D}" dt="2025-10-27T09:44:16.750" v="38" actId="20577"/>
          <ac:spMkLst>
            <pc:docMk/>
            <pc:sldMk cId="2264555194" sldId="274"/>
            <ac:spMk id="4" creationId="{AA64D7C4-FF99-E01C-5709-4884B7B25B04}"/>
          </ac:spMkLst>
        </pc:spChg>
      </pc:sldChg>
      <pc:sldChg chg="modSp mod">
        <pc:chgData name="Eramo Marisa" userId="b353ac4a-958a-4dbd-834b-9da195fc533a" providerId="ADAL" clId="{F9D4D2CD-D644-4323-AA53-D84EFB52104D}" dt="2025-10-27T09:46:54.967" v="66" actId="20577"/>
        <pc:sldMkLst>
          <pc:docMk/>
          <pc:sldMk cId="1242173851" sldId="275"/>
        </pc:sldMkLst>
        <pc:spChg chg="mod">
          <ac:chgData name="Eramo Marisa" userId="b353ac4a-958a-4dbd-834b-9da195fc533a" providerId="ADAL" clId="{F9D4D2CD-D644-4323-AA53-D84EFB52104D}" dt="2025-10-27T09:46:54.967" v="66" actId="20577"/>
          <ac:spMkLst>
            <pc:docMk/>
            <pc:sldMk cId="1242173851" sldId="275"/>
            <ac:spMk id="4" creationId="{2E42C754-8740-3E28-B911-420B7FDB459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2084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9524994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5896780"/>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8076166"/>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53EF9770-9CC4-865A-E280-9E951F31679C}"/>
              </a:ext>
            </a:extLst>
          </p:cNvPr>
          <p:cNvSpPr txBox="1"/>
          <p:nvPr/>
        </p:nvSpPr>
        <p:spPr>
          <a:xfrm>
            <a:off x="8387594" y="3594370"/>
            <a:ext cx="3511685" cy="2796699"/>
          </a:xfrm>
          <a:prstGeom prst="rect">
            <a:avLst/>
          </a:prstGeom>
          <a:noFill/>
        </p:spPr>
        <p:txBody>
          <a:bodyPr wrap="square" rtlCol="0" anchor="t">
            <a:noAutofit/>
          </a:bodyPr>
          <a:lstStyle/>
          <a:p>
            <a:pPr algn="r"/>
            <a:r>
              <a:rPr lang="it-IT" sz="2800" dirty="0">
                <a:solidFill>
                  <a:srgbClr val="D4CC81"/>
                </a:solidFill>
                <a:latin typeface="Bahnschrift" panose="020B0502040204020203" pitchFamily="34" charset="0"/>
                <a:cs typeface="Hadassah Friedlaender" panose="020F0502020204030204" pitchFamily="18" charset="-79"/>
              </a:rPr>
              <a:t>ELBANO DE NUCCIO</a:t>
            </a:r>
          </a:p>
        </p:txBody>
      </p:sp>
      <p:cxnSp>
        <p:nvCxnSpPr>
          <p:cNvPr id="6" name="Connettore diritto 5">
            <a:extLst>
              <a:ext uri="{FF2B5EF4-FFF2-40B4-BE49-F238E27FC236}">
                <a16:creationId xmlns:a16="http://schemas.microsoft.com/office/drawing/2014/main" id="{B623B3C8-44C8-14BF-3348-84BA88109921}"/>
              </a:ext>
            </a:extLst>
          </p:cNvPr>
          <p:cNvCxnSpPr/>
          <p:nvPr/>
        </p:nvCxnSpPr>
        <p:spPr>
          <a:xfrm>
            <a:off x="7694578" y="3307404"/>
            <a:ext cx="4212077"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E82E6D6D-17B6-56B3-D5CD-438D29A649FE}"/>
              </a:ext>
            </a:extLst>
          </p:cNvPr>
          <p:cNvSpPr txBox="1"/>
          <p:nvPr/>
        </p:nvSpPr>
        <p:spPr>
          <a:xfrm>
            <a:off x="7613512" y="340467"/>
            <a:ext cx="4285767" cy="2784277"/>
          </a:xfrm>
          <a:prstGeom prst="rect">
            <a:avLst/>
          </a:prstGeom>
          <a:noFill/>
        </p:spPr>
        <p:txBody>
          <a:bodyPr wrap="square" rtlCol="0" anchor="b">
            <a:noAutofit/>
          </a:bodyPr>
          <a:lstStyle/>
          <a:p>
            <a:pPr algn="r"/>
            <a:r>
              <a:rPr lang="it-IT" sz="3600" b="1" dirty="0">
                <a:solidFill>
                  <a:srgbClr val="00A6BC"/>
                </a:solidFill>
                <a:latin typeface="Bahnschrift" panose="020B0502040204020203" pitchFamily="34" charset="0"/>
                <a:cs typeface="Hadassah Friedlaender" panose="020F0502020204030204" pitchFamily="18" charset="-79"/>
              </a:rPr>
              <a:t>Riforma del 139/05</a:t>
            </a:r>
          </a:p>
          <a:p>
            <a:pPr algn="r"/>
            <a:r>
              <a:rPr lang="it-IT" sz="3600" b="1" dirty="0">
                <a:solidFill>
                  <a:srgbClr val="00A6BC"/>
                </a:solidFill>
                <a:latin typeface="Bahnschrift" panose="020B0502040204020203" pitchFamily="34" charset="0"/>
                <a:cs typeface="Hadassah Friedlaender" panose="020F0502020204030204" pitchFamily="18" charset="-79"/>
              </a:rPr>
              <a:t>Dal progetto alla realtà: il futuro prende forma</a:t>
            </a:r>
          </a:p>
        </p:txBody>
      </p:sp>
    </p:spTree>
    <p:extLst>
      <p:ext uri="{BB962C8B-B14F-4D97-AF65-F5344CB8AC3E}">
        <p14:creationId xmlns:p14="http://schemas.microsoft.com/office/powerpoint/2010/main" val="4017022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14C38-4ADB-1CF9-D279-2740B39F92D5}"/>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FCD0774C-8262-3DC1-CDF5-F57502B4F89D}"/>
              </a:ext>
            </a:extLst>
          </p:cNvPr>
          <p:cNvSpPr txBox="1"/>
          <p:nvPr/>
        </p:nvSpPr>
        <p:spPr>
          <a:xfrm>
            <a:off x="434503" y="441477"/>
            <a:ext cx="11322995" cy="710120"/>
          </a:xfrm>
          <a:prstGeom prst="rect">
            <a:avLst/>
          </a:prstGeom>
          <a:noFill/>
        </p:spPr>
        <p:txBody>
          <a:bodyPr wrap="square" rtlCol="0" anchor="t">
            <a:noAutofit/>
          </a:bodyPr>
          <a:lstStyle/>
          <a:p>
            <a:pPr>
              <a:spcBef>
                <a:spcPts val="0"/>
              </a:spcBef>
            </a:pPr>
            <a:endParaRPr lang="it-IT" sz="2000" i="1" dirty="0">
              <a:latin typeface="Calibri" panose="020F0502020204030204" pitchFamily="34" charset="0"/>
              <a:ea typeface="Calibri" panose="020F0502020204030204" pitchFamily="34" charset="0"/>
              <a:cs typeface="Calibri" panose="020F0502020204030204" pitchFamily="34" charset="0"/>
            </a:endParaRPr>
          </a:p>
          <a:p>
            <a:pPr>
              <a:spcBef>
                <a:spcPts val="0"/>
              </a:spcBef>
            </a:pPr>
            <a:endParaRPr lang="it-IT" dirty="0">
              <a:latin typeface="Calibri" panose="020F0502020204030204" pitchFamily="34" charset="0"/>
              <a:ea typeface="Calibri" panose="020F0502020204030204" pitchFamily="34" charset="0"/>
              <a:cs typeface="Calibri" panose="020F0502020204030204" pitchFamily="34" charset="0"/>
            </a:endParaRPr>
          </a:p>
          <a:p>
            <a:endParaRPr lang="it-IT" i="1" dirty="0">
              <a:latin typeface="Calibri" panose="020F0502020204030204" pitchFamily="34" charset="0"/>
              <a:ea typeface="Calibri" panose="020F0502020204030204" pitchFamily="34" charset="0"/>
              <a:cs typeface="Calibri" panose="020F0502020204030204" pitchFamily="34" charset="0"/>
            </a:endParaRPr>
          </a:p>
          <a:p>
            <a:r>
              <a:rPr lang="it-IT" sz="1600" dirty="0"/>
              <a:t>Su tali questioni è intervenuta anche la </a:t>
            </a:r>
            <a:r>
              <a:rPr lang="it-IT" sz="1600" b="1" dirty="0"/>
              <a:t>Corte Costituzionale, che con la sentenza n. 144 del 2024</a:t>
            </a:r>
            <a:r>
              <a:rPr lang="it-IT" sz="1600" dirty="0"/>
              <a:t>, ha dichiarato non fondate le questioni di legittimità costituzionale dell’art. 35, comma 3, del decreto legislativo 9 luglio 1997, n. 241 sollevate dall’Associazione nazionale tributaristi - LAPET sul rilascio del visto di conformità sulle dichiarazioni dei redditi.</a:t>
            </a:r>
          </a:p>
          <a:p>
            <a:r>
              <a:rPr lang="it-IT" sz="1600" dirty="0"/>
              <a:t> Nella sentenza la Corte evidenzia che </a:t>
            </a:r>
            <a:r>
              <a:rPr lang="it-IT" sz="1600" b="1" dirty="0">
                <a:solidFill>
                  <a:srgbClr val="FF0000"/>
                </a:solidFill>
              </a:rPr>
              <a:t>nessuna equiparazione è praticabile tra professionisti appartenenti al sistema ordinistico e coloro che non sono organizzati in ordini o collegi dal momento che la legge n. 4 del 2013 ribadisce il divieto per i professionisti non organizzati, anche se iscritti alle associazioni, di svolgere un’attività riservata dalla legge a specifiche categorie di soggetti.</a:t>
            </a:r>
            <a:r>
              <a:rPr lang="it-IT" sz="1600" dirty="0">
                <a:solidFill>
                  <a:srgbClr val="FF0000"/>
                </a:solidFill>
              </a:rPr>
              <a:t> </a:t>
            </a:r>
            <a:r>
              <a:rPr lang="it-IT" sz="1600" dirty="0"/>
              <a:t>Gli ordini professionali, infatti, sono configurati come “enti pubblici ad appartenenza necessaria” e la loro istituzione e disciplina risponde all’esigenza di tutelare un rilevante interesse pubblico la cui unitaria salvaguardia richiede che sia lo Stato a prevedere specifici requisiti di accesso, affidando loro il compito di </a:t>
            </a:r>
            <a:r>
              <a:rPr lang="it-IT" sz="1600" b="1" dirty="0"/>
              <a:t>curare la tenuta degli albi</a:t>
            </a:r>
            <a:r>
              <a:rPr lang="it-IT" sz="1600" dirty="0"/>
              <a:t> nonché di controllare il </a:t>
            </a:r>
            <a:r>
              <a:rPr lang="it-IT" sz="1600" b="1" dirty="0"/>
              <a:t>possesso e la permanenza dei requisiti</a:t>
            </a:r>
            <a:r>
              <a:rPr lang="it-IT" sz="1600" dirty="0"/>
              <a:t> in capo a coloro che sono già iscritti o che aspirino ad iscriversi al fine </a:t>
            </a:r>
            <a:r>
              <a:rPr lang="it-IT" sz="1600" b="1" dirty="0"/>
              <a:t>di garantire il corretto esercizio della professione</a:t>
            </a:r>
            <a:r>
              <a:rPr lang="it-IT" sz="1600" dirty="0"/>
              <a:t> a </a:t>
            </a:r>
            <a:r>
              <a:rPr lang="it-IT" sz="1600" b="1" dirty="0"/>
              <a:t>tutela dell’affidamento della collettività”</a:t>
            </a:r>
            <a:r>
              <a:rPr lang="it-IT" sz="1600" dirty="0"/>
              <a:t>.</a:t>
            </a:r>
          </a:p>
          <a:p>
            <a:r>
              <a:rPr lang="it-IT" sz="1600" dirty="0"/>
              <a:t> Gli Ordini sono organismi associativi a partecipazione obbligatoria cui il legislatore statale ha affidato poteri, funzioni e prerogative, </a:t>
            </a:r>
            <a:r>
              <a:rPr lang="it-IT" sz="1600" b="1" dirty="0"/>
              <a:t>sottoposti a vigilanza da parte di organi dello Stato-apparato</a:t>
            </a:r>
            <a:r>
              <a:rPr lang="it-IT" sz="1600" dirty="0"/>
              <a:t>, tutti preordinati alla tutela di pregnanti interessi di rilievo costituzionale, connessi all’esercizio di attività professionali”.</a:t>
            </a:r>
          </a:p>
          <a:p>
            <a:r>
              <a:rPr lang="it-IT" sz="1600" dirty="0"/>
              <a:t> “Tali poteri, funzioni e prerogative sono dunque più estesi ed effettivi di quelli esercitati dalle associazioni previste dalla legge n. 4 del 2013 in quanto sottoposti a diretta vigilanza da parte di organi statali e corredati da incisive potestà disciplinari nei confronti degli iscritti, che possono determinare, tra l’altro, la sospensione o la radiazione, con conseguente impossibilità (temporanea o definitiva) di esercitare legittimamente la professione, e quindi tutte le attività per cui è richiesta l’iscrizione all’albo. A ciò va aggiunto che il legittimo accesso agli albi presuppone il </a:t>
            </a:r>
            <a:r>
              <a:rPr lang="it-IT" sz="1600" b="1" dirty="0"/>
              <a:t>superamento di un apposito esame di Stato</a:t>
            </a:r>
            <a:r>
              <a:rPr lang="it-IT" sz="1600" dirty="0"/>
              <a:t> diretto alla verifica dei requisiti necessari per l’esercizio della professione, non previsto per l’iscrizione alle citate associazioni”.</a:t>
            </a:r>
          </a:p>
          <a:p>
            <a:r>
              <a:rPr lang="it-IT" sz="1600" dirty="0"/>
              <a:t> </a:t>
            </a:r>
          </a:p>
          <a:p>
            <a:pPr marL="342900" indent="-342900">
              <a:buFontTx/>
              <a:buChar char="-"/>
            </a:pPr>
            <a:endParaRPr lang="it-IT" sz="2000" dirty="0">
              <a:latin typeface="Calibri" panose="020F0502020204030204" pitchFamily="34" charset="0"/>
              <a:ea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CB7546D9-7B37-9271-84B4-8C4D822DCA51}"/>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0D6BD082-FBDE-06D1-3E3D-6C1E3D6D8A55}"/>
              </a:ext>
            </a:extLst>
          </p:cNvPr>
          <p:cNvSpPr txBox="1"/>
          <p:nvPr/>
        </p:nvSpPr>
        <p:spPr>
          <a:xfrm>
            <a:off x="434503" y="72696"/>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Riorganizzazione delle attività oggetto della professione:</a:t>
            </a:r>
          </a:p>
          <a:p>
            <a:r>
              <a:rPr lang="it-IT" sz="2400" b="1" dirty="0">
                <a:solidFill>
                  <a:srgbClr val="00A6BC"/>
                </a:solidFill>
                <a:latin typeface="Calibri" panose="020F0502020204030204" pitchFamily="34" charset="0"/>
                <a:cs typeface="Calibri" panose="020F0502020204030204" pitchFamily="34" charset="0"/>
              </a:rPr>
              <a:t>Gli ambiti di intervento delle professioni non ordinistiche di cui alla legge n. 4/2013</a:t>
            </a:r>
          </a:p>
        </p:txBody>
      </p:sp>
      <p:sp>
        <p:nvSpPr>
          <p:cNvPr id="3" name="CasellaDiTesto 2">
            <a:extLst>
              <a:ext uri="{FF2B5EF4-FFF2-40B4-BE49-F238E27FC236}">
                <a16:creationId xmlns:a16="http://schemas.microsoft.com/office/drawing/2014/main" id="{21F03C37-AD41-1A1B-5D91-009598698389}"/>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10</a:t>
            </a:fld>
            <a:endParaRPr lang="it-IT" sz="1400" dirty="0">
              <a:solidFill>
                <a:schemeClr val="bg2">
                  <a:lumMod val="75000"/>
                </a:schemeClr>
              </a:solidFill>
            </a:endParaRPr>
          </a:p>
        </p:txBody>
      </p:sp>
    </p:spTree>
    <p:extLst>
      <p:ext uri="{BB962C8B-B14F-4D97-AF65-F5344CB8AC3E}">
        <p14:creationId xmlns:p14="http://schemas.microsoft.com/office/powerpoint/2010/main" val="2055608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398E1-9F54-167F-45E8-6DF63B0FF353}"/>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AFD81FC6-3040-A1AC-767F-50605710122B}"/>
              </a:ext>
            </a:extLst>
          </p:cNvPr>
          <p:cNvSpPr txBox="1"/>
          <p:nvPr/>
        </p:nvSpPr>
        <p:spPr>
          <a:xfrm>
            <a:off x="434503" y="1006761"/>
            <a:ext cx="11322995" cy="710120"/>
          </a:xfrm>
          <a:prstGeom prst="rect">
            <a:avLst/>
          </a:prstGeom>
          <a:noFill/>
        </p:spPr>
        <p:txBody>
          <a:bodyPr wrap="square" rtlCol="0" anchor="t">
            <a:noAutofit/>
          </a:bodyPr>
          <a:lstStyle/>
          <a:p>
            <a:r>
              <a:rPr lang="it-IT" sz="2000" i="1" dirty="0">
                <a:latin typeface="Calibri" panose="020F0502020204030204" pitchFamily="34" charset="0"/>
                <a:ea typeface="Calibri" panose="020F0502020204030204" pitchFamily="34" charset="0"/>
                <a:cs typeface="Calibri" panose="020F0502020204030204" pitchFamily="34" charset="0"/>
              </a:rPr>
              <a:t>«</a:t>
            </a:r>
            <a:r>
              <a:rPr lang="it-IT" i="1" dirty="0"/>
              <a:t>b) previsione di una disciplina organica in materia di esercizio della professione sia in forma associata, sia in forma societaria, volta a definire le modalità di costituzione, di gestione, il funzionamento e i limiti di tale esercizio dell’attività professionale, nel rispetto dei principi previsti dall’articolo 10 della legge 12 novembre 2011, n. 183, degli articoli 4 e 4-bis della legge 31 dicembre 2012, n. 247, nonché nel rispetto delle disposizioni del codice civile;</a:t>
            </a:r>
            <a:r>
              <a:rPr lang="it-IT" sz="2000" i="1" dirty="0">
                <a:latin typeface="Calibri" panose="020F0502020204030204" pitchFamily="34" charset="0"/>
                <a:ea typeface="Calibri" panose="020F0502020204030204" pitchFamily="34" charset="0"/>
                <a:cs typeface="Calibri" panose="020F0502020204030204" pitchFamily="34" charset="0"/>
              </a:rPr>
              <a:t>»</a:t>
            </a:r>
          </a:p>
          <a:p>
            <a:pPr marL="342900" indent="-342900">
              <a:spcBef>
                <a:spcPts val="0"/>
              </a:spcBef>
              <a:buFontTx/>
              <a:buChar char="-"/>
            </a:pPr>
            <a:endParaRPr lang="it-IT" sz="2000" dirty="0">
              <a:latin typeface="Calibri" panose="020F0502020204030204" pitchFamily="34" charset="0"/>
              <a:ea typeface="Calibri" panose="020F0502020204030204" pitchFamily="34" charset="0"/>
              <a:cs typeface="Calibri" panose="020F0502020204030204" pitchFamily="34" charset="0"/>
            </a:endParaRPr>
          </a:p>
          <a:p>
            <a:r>
              <a:rPr lang="it-IT" b="1" dirty="0">
                <a:solidFill>
                  <a:srgbClr val="00A6BC"/>
                </a:solidFill>
                <a:latin typeface="Calibri" panose="020F0502020204030204" pitchFamily="34" charset="0"/>
                <a:cs typeface="Calibri" panose="020F0502020204030204" pitchFamily="34" charset="0"/>
              </a:rPr>
              <a:t>È necessario dotare la Categoria di nuovi strumenti per l’esercizio anche collettivo della professione</a:t>
            </a:r>
          </a:p>
          <a:p>
            <a:endParaRPr lang="it-IT" dirty="0"/>
          </a:p>
          <a:p>
            <a:pPr marL="285750" indent="-285750">
              <a:buFont typeface="Arial" panose="020B0604020202020204" pitchFamily="34" charset="0"/>
              <a:buChar char="•"/>
            </a:pPr>
            <a:r>
              <a:rPr lang="it-IT" sz="1600" dirty="0"/>
              <a:t>Gli interventi in materia di esercizio della professione in forma associata e societaria assumono particolare importanza in un mutato contesto economico-sociale, dove soprattutto l’evoluzione del sistema produttivo italiano e globale, la rivoluzione tecnologica in atto e i conseguenti processi di riorganizzazione aziendale, richiedono una riorganizzazione dei processi produttivi della professione che siano capaci di aumentarne l’efficienza e, contemporaneamente, rafforzare i profili di competenza individuali preservandone il carattere di professione intellettuale svolta a tutela dell’interesse pubblico. </a:t>
            </a:r>
          </a:p>
          <a:p>
            <a:pPr marL="285750" indent="-285750">
              <a:buFont typeface="Arial" panose="020B0604020202020204" pitchFamily="34" charset="0"/>
              <a:buChar char="•"/>
            </a:pPr>
            <a:r>
              <a:rPr lang="it-IT" sz="1600" dirty="0"/>
              <a:t>Una serie di studi svolti dimostra come chi svolge la professione in forma aggregata, grazie proprio alla possibilità di sfruttare meglio i vantaggi della specializzazione, oltre che di una migliore organizzazione produttiva, riesce a realizzare risultati più elevati in media rispetto a chi esercita in forma individuale. I dati reddituali dei Commercialisti dimostrano, infatti, che i professionisti che esercitano la propria attività professionale in forma aggregata dichiarano mediamente un reddito 2,4 volte superiore a chi la esercita in forma individuale. </a:t>
            </a:r>
          </a:p>
          <a:p>
            <a:pPr marL="285750" indent="-285750">
              <a:buFont typeface="Arial" panose="020B0604020202020204" pitchFamily="34" charset="0"/>
              <a:buChar char="•"/>
            </a:pPr>
            <a:r>
              <a:rPr lang="it-IT" sz="1600" dirty="0"/>
              <a:t>La definizione di regole precise per la costituzione e la gestione della professione in forma associata diviene ancor più rilevante in considerazione dell’approvazione della norma che a decorrere dal 1° gennaio 2025 ha reso neutrali i processi di riorganizzazione degli studi professionali, facilitando i percorsi aggregativi, anche multidisciplinari, indispensabili per creare strutture che sappiano meglio intercettare le esigenze del mercato. </a:t>
            </a:r>
          </a:p>
          <a:p>
            <a:pPr marL="342900" indent="-342900">
              <a:spcBef>
                <a:spcPts val="0"/>
              </a:spcBef>
              <a:buFontTx/>
              <a:buChar char="-"/>
            </a:pPr>
            <a:endParaRPr lang="it-IT" sz="2000" b="1" dirty="0">
              <a:solidFill>
                <a:srgbClr val="00A6BC"/>
              </a:solidFill>
              <a:latin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A7665B62-1C51-D929-33DE-C2E15E42A062}"/>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6AF9C1B9-D14A-7C2C-D8B1-D55A4266F087}"/>
              </a:ext>
            </a:extLst>
          </p:cNvPr>
          <p:cNvSpPr txBox="1"/>
          <p:nvPr/>
        </p:nvSpPr>
        <p:spPr>
          <a:xfrm>
            <a:off x="434503" y="23346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Disciplina della professione in forma associata e societaria</a:t>
            </a:r>
          </a:p>
        </p:txBody>
      </p:sp>
      <p:sp>
        <p:nvSpPr>
          <p:cNvPr id="3" name="CasellaDiTesto 2">
            <a:extLst>
              <a:ext uri="{FF2B5EF4-FFF2-40B4-BE49-F238E27FC236}">
                <a16:creationId xmlns:a16="http://schemas.microsoft.com/office/drawing/2014/main" id="{017FE081-EDD9-19E7-C08F-7BFBD145D3A7}"/>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11</a:t>
            </a:fld>
            <a:endParaRPr lang="it-IT" sz="1400" dirty="0">
              <a:solidFill>
                <a:schemeClr val="bg2">
                  <a:lumMod val="75000"/>
                </a:schemeClr>
              </a:solidFill>
            </a:endParaRPr>
          </a:p>
        </p:txBody>
      </p:sp>
    </p:spTree>
    <p:extLst>
      <p:ext uri="{BB962C8B-B14F-4D97-AF65-F5344CB8AC3E}">
        <p14:creationId xmlns:p14="http://schemas.microsoft.com/office/powerpoint/2010/main" val="1184948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35692-B56F-881B-5D90-93D7AC70ECAE}"/>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30575168-AFDB-2F6D-8CD8-254C1292789A}"/>
              </a:ext>
            </a:extLst>
          </p:cNvPr>
          <p:cNvSpPr txBox="1"/>
          <p:nvPr/>
        </p:nvSpPr>
        <p:spPr>
          <a:xfrm>
            <a:off x="434503" y="1157593"/>
            <a:ext cx="11322995" cy="710120"/>
          </a:xfrm>
          <a:prstGeom prst="rect">
            <a:avLst/>
          </a:prstGeom>
          <a:noFill/>
        </p:spPr>
        <p:txBody>
          <a:bodyPr wrap="square" rtlCol="0" anchor="t">
            <a:noAutofit/>
          </a:bodyPr>
          <a:lstStyle/>
          <a:p>
            <a:r>
              <a:rPr lang="it-IT" sz="2000" i="1" dirty="0">
                <a:latin typeface="Calibri" panose="020F0502020204030204" pitchFamily="34" charset="0"/>
                <a:ea typeface="Calibri" panose="020F0502020204030204" pitchFamily="34" charset="0"/>
                <a:cs typeface="Calibri" panose="020F0502020204030204" pitchFamily="34" charset="0"/>
              </a:rPr>
              <a:t>«</a:t>
            </a:r>
            <a:r>
              <a:rPr lang="it-IT" i="1" dirty="0"/>
              <a:t>c) riordino della disciplina in materia di incompatibilità nell’esercizio della professione di dottore commercialista e di esperto contabile, anche individuando ipotesi di deroga temporanea in casi specifici;</a:t>
            </a:r>
            <a:r>
              <a:rPr lang="it-IT" sz="2000" i="1" dirty="0">
                <a:latin typeface="Calibri" panose="020F0502020204030204" pitchFamily="34" charset="0"/>
                <a:ea typeface="Calibri" panose="020F0502020204030204" pitchFamily="34" charset="0"/>
                <a:cs typeface="Calibri" panose="020F0502020204030204" pitchFamily="34" charset="0"/>
              </a:rPr>
              <a:t>»</a:t>
            </a:r>
          </a:p>
          <a:p>
            <a:pPr marL="342900" indent="-342900">
              <a:spcBef>
                <a:spcPts val="0"/>
              </a:spcBef>
              <a:buFontTx/>
              <a:buChar char="-"/>
            </a:pPr>
            <a:endParaRPr lang="it-IT" sz="2000" dirty="0">
              <a:latin typeface="Calibri" panose="020F0502020204030204" pitchFamily="34" charset="0"/>
              <a:ea typeface="Calibri" panose="020F0502020204030204" pitchFamily="34" charset="0"/>
              <a:cs typeface="Calibri" panose="020F0502020204030204" pitchFamily="34" charset="0"/>
            </a:endParaRPr>
          </a:p>
          <a:p>
            <a:r>
              <a:rPr lang="it-IT" dirty="0"/>
              <a:t>La disciplina delle incompatibilità non può prescindere dal contesto socio-economico e dalle modalità di esercizio dell’attività professionale.</a:t>
            </a:r>
          </a:p>
          <a:p>
            <a:r>
              <a:rPr lang="it-IT" dirty="0"/>
              <a:t>La revisione della disciplina delle incompatibilità è uno degli strumenti per modernizzare la professione rendendola più attraente anche rispetto a quanti si trovano a gestire attività di impresa anche solo temporaneamente, ovvero attraverso la detenzione di quote minoritarie.</a:t>
            </a:r>
          </a:p>
          <a:p>
            <a:endParaRPr lang="it-IT" dirty="0"/>
          </a:p>
          <a:p>
            <a:r>
              <a:rPr lang="it-IT" dirty="0"/>
              <a:t>La nuova disciplina delle incompatibilità non dovrà essere formulata in contrasto con la disciplina previdenziale e non dovrà creare le condizioni per l’elusione contributiva. Nella stesura definitiva del decreto delegato nel dettare le disposizioni di dettaglio in materia di incompatibilità si potrà dare ampio spazio al contributo delle Casse di previdenza </a:t>
            </a:r>
          </a:p>
          <a:p>
            <a:endParaRPr lang="it-IT" dirty="0"/>
          </a:p>
          <a:p>
            <a:pPr marL="342900" indent="-342900">
              <a:spcBef>
                <a:spcPts val="0"/>
              </a:spcBef>
              <a:buFontTx/>
              <a:buChar char="-"/>
            </a:pPr>
            <a:endParaRPr lang="it-IT" sz="2000" b="1" dirty="0">
              <a:solidFill>
                <a:srgbClr val="00A6BC"/>
              </a:solidFill>
              <a:latin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EB527C06-4A68-19C7-78BB-157B2465639E}"/>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664C3BC6-3410-A9A6-74D1-62CF32B7307F}"/>
              </a:ext>
            </a:extLst>
          </p:cNvPr>
          <p:cNvSpPr txBox="1"/>
          <p:nvPr/>
        </p:nvSpPr>
        <p:spPr>
          <a:xfrm>
            <a:off x="434503" y="8274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La modifica delle incompatibilità</a:t>
            </a:r>
          </a:p>
        </p:txBody>
      </p:sp>
      <p:sp>
        <p:nvSpPr>
          <p:cNvPr id="3" name="CasellaDiTesto 2">
            <a:extLst>
              <a:ext uri="{FF2B5EF4-FFF2-40B4-BE49-F238E27FC236}">
                <a16:creationId xmlns:a16="http://schemas.microsoft.com/office/drawing/2014/main" id="{73EFFD6C-C80B-0B3F-52C7-03A882D5C2D4}"/>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12</a:t>
            </a:fld>
            <a:endParaRPr lang="it-IT" sz="1400" dirty="0">
              <a:solidFill>
                <a:schemeClr val="bg2">
                  <a:lumMod val="75000"/>
                </a:schemeClr>
              </a:solidFill>
            </a:endParaRPr>
          </a:p>
        </p:txBody>
      </p:sp>
    </p:spTree>
    <p:extLst>
      <p:ext uri="{BB962C8B-B14F-4D97-AF65-F5344CB8AC3E}">
        <p14:creationId xmlns:p14="http://schemas.microsoft.com/office/powerpoint/2010/main" val="682684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4044D-4199-90E1-FFA7-0189300F52D5}"/>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C83C2F99-CFEA-E6F8-9C7C-CF14ACC0506A}"/>
              </a:ext>
            </a:extLst>
          </p:cNvPr>
          <p:cNvSpPr txBox="1"/>
          <p:nvPr/>
        </p:nvSpPr>
        <p:spPr>
          <a:xfrm>
            <a:off x="434503" y="1157593"/>
            <a:ext cx="11322995" cy="710120"/>
          </a:xfrm>
          <a:prstGeom prst="rect">
            <a:avLst/>
          </a:prstGeom>
          <a:noFill/>
        </p:spPr>
        <p:txBody>
          <a:bodyPr wrap="square" rtlCol="0" anchor="t">
            <a:noAutofit/>
          </a:bodyPr>
          <a:lstStyle/>
          <a:p>
            <a:r>
              <a:rPr lang="it-IT" sz="2000" i="1" dirty="0">
                <a:latin typeface="Calibri" panose="020F0502020204030204" pitchFamily="34" charset="0"/>
                <a:ea typeface="Calibri" panose="020F0502020204030204" pitchFamily="34" charset="0"/>
                <a:cs typeface="Calibri" panose="020F0502020204030204" pitchFamily="34" charset="0"/>
              </a:rPr>
              <a:t>«</a:t>
            </a:r>
            <a:r>
              <a:rPr lang="it-IT" i="1" dirty="0"/>
              <a:t>o) previsione della disciplina delle ipotesi di cancellazione dall’albo professionale;</a:t>
            </a:r>
            <a:r>
              <a:rPr lang="it-IT" sz="2000" i="1" dirty="0">
                <a:latin typeface="Calibri" panose="020F0502020204030204" pitchFamily="34" charset="0"/>
                <a:ea typeface="Calibri" panose="020F0502020204030204" pitchFamily="34" charset="0"/>
                <a:cs typeface="Calibri" panose="020F0502020204030204" pitchFamily="34" charset="0"/>
              </a:rPr>
              <a:t>»</a:t>
            </a:r>
          </a:p>
          <a:p>
            <a:endParaRPr lang="it-IT" sz="2000" i="1" dirty="0">
              <a:latin typeface="Calibri" panose="020F0502020204030204" pitchFamily="34" charset="0"/>
              <a:ea typeface="Calibri" panose="020F0502020204030204" pitchFamily="34" charset="0"/>
              <a:cs typeface="Calibri" panose="020F0502020204030204" pitchFamily="34" charset="0"/>
            </a:endParaRPr>
          </a:p>
          <a:p>
            <a:r>
              <a:rPr lang="it-IT" dirty="0"/>
              <a:t>Il vigente ordinamento della professione non reca alcuna previsione riguardante la cancellazione dall’Albo e dall’Elenco non esercenti. Occorre colmare tale lacuna:</a:t>
            </a:r>
          </a:p>
          <a:p>
            <a:pPr marL="285750" lvl="0" indent="-285750" fontAlgn="base" hangingPunct="0">
              <a:buFont typeface="Arial" panose="020B0604020202020204" pitchFamily="34" charset="0"/>
              <a:buChar char="•"/>
            </a:pPr>
            <a:r>
              <a:rPr lang="it-IT" dirty="0"/>
              <a:t>prevedendo i casi in cui il Consiglio può pronunciare la cancellazione dall’Albo/Elenco speciale, d’ufficio o su richiesta del pubblico ministero, oltre che a seguito di richiesta dell’iscritto;</a:t>
            </a:r>
          </a:p>
          <a:p>
            <a:pPr marL="285750" lvl="0" indent="-285750" fontAlgn="base" hangingPunct="0">
              <a:buFont typeface="Arial" panose="020B0604020202020204" pitchFamily="34" charset="0"/>
              <a:buChar char="•"/>
            </a:pPr>
            <a:r>
              <a:rPr lang="it-IT" dirty="0"/>
              <a:t>disciplinando i casi di cancellazione a seguito di morosità;</a:t>
            </a:r>
          </a:p>
          <a:p>
            <a:pPr marL="285750" lvl="0" indent="-285750" fontAlgn="base" hangingPunct="0">
              <a:buFont typeface="Arial" panose="020B0604020202020204" pitchFamily="34" charset="0"/>
              <a:buChar char="•"/>
            </a:pPr>
            <a:r>
              <a:rPr lang="it-IT" dirty="0"/>
              <a:t>disciplinando gli effetti della cancellazione in pendenza di procedimenti disciplinari/penali (effetti della recente sentenza Corte Costituzionale n. 70 del 23 maggio 2025).</a:t>
            </a:r>
          </a:p>
          <a:p>
            <a:endParaRPr lang="it-IT" sz="2000" i="1" dirty="0">
              <a:latin typeface="Calibri" panose="020F0502020204030204" pitchFamily="34" charset="0"/>
              <a:ea typeface="Calibri" panose="020F0502020204030204" pitchFamily="34" charset="0"/>
              <a:cs typeface="Calibri" panose="020F0502020204030204" pitchFamily="34" charset="0"/>
            </a:endParaRPr>
          </a:p>
          <a:p>
            <a:pPr marL="342900" indent="-342900">
              <a:spcBef>
                <a:spcPts val="0"/>
              </a:spcBef>
              <a:buFontTx/>
              <a:buChar char="-"/>
            </a:pPr>
            <a:endParaRPr lang="it-IT" sz="2000" dirty="0">
              <a:latin typeface="Calibri" panose="020F0502020204030204" pitchFamily="34" charset="0"/>
              <a:ea typeface="Calibri" panose="020F0502020204030204" pitchFamily="34" charset="0"/>
              <a:cs typeface="Calibri" panose="020F0502020204030204" pitchFamily="34" charset="0"/>
            </a:endParaRPr>
          </a:p>
          <a:p>
            <a:endParaRPr lang="it-IT" dirty="0"/>
          </a:p>
          <a:p>
            <a:pPr marL="342900" indent="-342900">
              <a:spcBef>
                <a:spcPts val="0"/>
              </a:spcBef>
              <a:buFontTx/>
              <a:buChar char="-"/>
            </a:pPr>
            <a:endParaRPr lang="it-IT" sz="2000" b="1" dirty="0">
              <a:solidFill>
                <a:srgbClr val="00A6BC"/>
              </a:solidFill>
              <a:latin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FC6ADC3C-5846-D5CB-C6CA-95005D99E9B2}"/>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398E285C-7C3A-3F81-C4BF-C655DD228614}"/>
              </a:ext>
            </a:extLst>
          </p:cNvPr>
          <p:cNvSpPr txBox="1"/>
          <p:nvPr/>
        </p:nvSpPr>
        <p:spPr>
          <a:xfrm>
            <a:off x="434503" y="8274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Cancellazione dall’albo</a:t>
            </a:r>
          </a:p>
        </p:txBody>
      </p:sp>
      <p:sp>
        <p:nvSpPr>
          <p:cNvPr id="3" name="CasellaDiTesto 2">
            <a:extLst>
              <a:ext uri="{FF2B5EF4-FFF2-40B4-BE49-F238E27FC236}">
                <a16:creationId xmlns:a16="http://schemas.microsoft.com/office/drawing/2014/main" id="{DAC30C0C-4459-8098-56E1-23AFD879A2BB}"/>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13</a:t>
            </a:fld>
            <a:endParaRPr lang="it-IT" sz="1400" dirty="0">
              <a:solidFill>
                <a:schemeClr val="bg2">
                  <a:lumMod val="75000"/>
                </a:schemeClr>
              </a:solidFill>
            </a:endParaRPr>
          </a:p>
        </p:txBody>
      </p:sp>
    </p:spTree>
    <p:extLst>
      <p:ext uri="{BB962C8B-B14F-4D97-AF65-F5344CB8AC3E}">
        <p14:creationId xmlns:p14="http://schemas.microsoft.com/office/powerpoint/2010/main" val="1647371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6BCA1-5865-FC84-F2BB-42564E1E227A}"/>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B0BA074A-F23E-9E98-66AB-4C99BE2D0454}"/>
              </a:ext>
            </a:extLst>
          </p:cNvPr>
          <p:cNvSpPr txBox="1"/>
          <p:nvPr/>
        </p:nvSpPr>
        <p:spPr>
          <a:xfrm>
            <a:off x="434503" y="1157593"/>
            <a:ext cx="11322995" cy="710120"/>
          </a:xfrm>
          <a:prstGeom prst="rect">
            <a:avLst/>
          </a:prstGeom>
          <a:noFill/>
        </p:spPr>
        <p:txBody>
          <a:bodyPr wrap="square" rtlCol="0" anchor="t">
            <a:noAutofit/>
          </a:bodyPr>
          <a:lstStyle/>
          <a:p>
            <a:r>
              <a:rPr lang="it-IT" sz="2000" i="1" dirty="0">
                <a:latin typeface="Calibri" panose="020F0502020204030204" pitchFamily="34" charset="0"/>
                <a:ea typeface="Calibri" panose="020F0502020204030204" pitchFamily="34" charset="0"/>
                <a:cs typeface="Calibri" panose="020F0502020204030204" pitchFamily="34" charset="0"/>
              </a:rPr>
              <a:t>«</a:t>
            </a:r>
            <a:r>
              <a:rPr lang="it-IT" i="1" dirty="0"/>
              <a:t>p) previsione, nei settori di cui alla lettera a), di una disciplina organica in materia di specializzazione per gli iscritti nelle Sezioni A e B dell’Albo, anche mediante l’adozione dei relativi provvedimenti attuativi su proposta del Consiglio nazionale;</a:t>
            </a:r>
            <a:r>
              <a:rPr lang="it-IT" sz="2000" i="1" dirty="0">
                <a:latin typeface="Calibri" panose="020F0502020204030204" pitchFamily="34" charset="0"/>
                <a:ea typeface="Calibri" panose="020F0502020204030204" pitchFamily="34" charset="0"/>
                <a:cs typeface="Calibri" panose="020F0502020204030204" pitchFamily="34" charset="0"/>
              </a:rPr>
              <a:t>»</a:t>
            </a:r>
          </a:p>
          <a:p>
            <a:endParaRPr lang="it-IT" sz="2000" i="1" dirty="0">
              <a:latin typeface="Calibri" panose="020F0502020204030204" pitchFamily="34" charset="0"/>
              <a:ea typeface="Calibri" panose="020F0502020204030204" pitchFamily="34" charset="0"/>
              <a:cs typeface="Calibri" panose="020F0502020204030204" pitchFamily="34" charset="0"/>
            </a:endParaRPr>
          </a:p>
          <a:p>
            <a:endParaRPr lang="it-IT" sz="2000" i="1" dirty="0">
              <a:latin typeface="Calibri" panose="020F0502020204030204" pitchFamily="34" charset="0"/>
              <a:ea typeface="Calibri" panose="020F0502020204030204" pitchFamily="34" charset="0"/>
              <a:cs typeface="Calibri" panose="020F0502020204030204" pitchFamily="34" charset="0"/>
            </a:endParaRPr>
          </a:p>
          <a:p>
            <a:pPr marL="285750" lvl="0" indent="-285750">
              <a:buFont typeface="Arial" panose="020B0604020202020204" pitchFamily="34" charset="0"/>
              <a:buChar char="•"/>
            </a:pPr>
            <a:r>
              <a:rPr lang="it-IT" dirty="0"/>
              <a:t>Disciplinare le modalità di acquisizione del titolo di specializzazione da parte degli iscritti all’albo, in coerenza con quanto previsto dall’articolo 2, comma 2 del DPR 7 agosto 2012, n. 137 </a:t>
            </a:r>
            <a:r>
              <a:rPr lang="it-IT" i="1" dirty="0"/>
              <a:t>(“La formazione di albi speciali, legittimanti specifici esercizi dell'attività professionale, fondati su specializzazioni ovvero titoli o esami ulteriori, è ammessa solo su previsione espressa di legge”</a:t>
            </a:r>
            <a:r>
              <a:rPr lang="it-IT" dirty="0"/>
              <a:t>). </a:t>
            </a:r>
          </a:p>
          <a:p>
            <a:pPr marL="285750" lvl="0" indent="-285750">
              <a:buFont typeface="Arial" panose="020B0604020202020204" pitchFamily="34" charset="0"/>
              <a:buChar char="•"/>
            </a:pPr>
            <a:r>
              <a:rPr lang="it-IT" dirty="0"/>
              <a:t>Le specializzazioni professionali costituiscono uno strumento indispensabile per lo sviluppo della professione e per la sua capacità di rispondere con sempre maggiore competenza e qualificazione alle sfide di un mercato del lavoro in cui sempre più si afferma la necessità di figure dotate di conoscenze specialistiche che interpretino al meglio il ruolo di tutela dell’interesse pubblico del professionista. </a:t>
            </a:r>
          </a:p>
          <a:p>
            <a:pPr marL="285750" lvl="0" indent="-285750">
              <a:buFont typeface="Arial" panose="020B0604020202020204" pitchFamily="34" charset="0"/>
              <a:buChar char="•"/>
            </a:pPr>
            <a:r>
              <a:rPr lang="it-IT" dirty="0"/>
              <a:t>Le specializzazioni ad ogni modo non daranno luogo ad attribuzione di esclusive e non impediranno a quanti, in considerazione delle loro esigenze lavorative, non conseguiranno il titolo di specializzazione di continuare a svolgere tutte le attività previste dall’ordinamento professionale</a:t>
            </a:r>
          </a:p>
          <a:p>
            <a:endParaRPr lang="it-IT" sz="2000" i="1" dirty="0">
              <a:latin typeface="Calibri" panose="020F0502020204030204" pitchFamily="34" charset="0"/>
              <a:ea typeface="Calibri" panose="020F0502020204030204" pitchFamily="34" charset="0"/>
              <a:cs typeface="Calibri" panose="020F0502020204030204" pitchFamily="34" charset="0"/>
            </a:endParaRPr>
          </a:p>
          <a:p>
            <a:pPr marL="342900" indent="-342900">
              <a:spcBef>
                <a:spcPts val="0"/>
              </a:spcBef>
              <a:buFontTx/>
              <a:buChar char="-"/>
            </a:pPr>
            <a:endParaRPr lang="it-IT" sz="2000" dirty="0">
              <a:latin typeface="Calibri" panose="020F0502020204030204" pitchFamily="34" charset="0"/>
              <a:ea typeface="Calibri" panose="020F0502020204030204" pitchFamily="34" charset="0"/>
              <a:cs typeface="Calibri" panose="020F0502020204030204" pitchFamily="34" charset="0"/>
            </a:endParaRPr>
          </a:p>
          <a:p>
            <a:endParaRPr lang="it-IT" dirty="0"/>
          </a:p>
          <a:p>
            <a:pPr marL="342900" indent="-342900">
              <a:spcBef>
                <a:spcPts val="0"/>
              </a:spcBef>
              <a:buFontTx/>
              <a:buChar char="-"/>
            </a:pPr>
            <a:endParaRPr lang="it-IT" sz="2000" b="1" dirty="0">
              <a:solidFill>
                <a:srgbClr val="00A6BC"/>
              </a:solidFill>
              <a:latin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17AA0EC6-4B6A-41C9-A021-83E93842ECEC}"/>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C305E3C0-4837-5D6C-9D26-E0666FA057F2}"/>
              </a:ext>
            </a:extLst>
          </p:cNvPr>
          <p:cNvSpPr txBox="1"/>
          <p:nvPr/>
        </p:nvSpPr>
        <p:spPr>
          <a:xfrm>
            <a:off x="434503" y="8274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Specializzazioni </a:t>
            </a:r>
          </a:p>
        </p:txBody>
      </p:sp>
      <p:sp>
        <p:nvSpPr>
          <p:cNvPr id="3" name="CasellaDiTesto 2">
            <a:extLst>
              <a:ext uri="{FF2B5EF4-FFF2-40B4-BE49-F238E27FC236}">
                <a16:creationId xmlns:a16="http://schemas.microsoft.com/office/drawing/2014/main" id="{136C90A5-DACF-F899-D329-AB23D0D61E75}"/>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14</a:t>
            </a:fld>
            <a:endParaRPr lang="it-IT" sz="1400" dirty="0">
              <a:solidFill>
                <a:schemeClr val="bg2">
                  <a:lumMod val="75000"/>
                </a:schemeClr>
              </a:solidFill>
            </a:endParaRPr>
          </a:p>
        </p:txBody>
      </p:sp>
    </p:spTree>
    <p:extLst>
      <p:ext uri="{BB962C8B-B14F-4D97-AF65-F5344CB8AC3E}">
        <p14:creationId xmlns:p14="http://schemas.microsoft.com/office/powerpoint/2010/main" val="2359410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3755E-7326-CD53-3C13-DAF72EF90E04}"/>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90F9F360-B0FD-DFA6-7926-C35049D280C5}"/>
              </a:ext>
            </a:extLst>
          </p:cNvPr>
          <p:cNvSpPr txBox="1"/>
          <p:nvPr/>
        </p:nvSpPr>
        <p:spPr>
          <a:xfrm>
            <a:off x="434503" y="1157593"/>
            <a:ext cx="11322995" cy="710120"/>
          </a:xfrm>
          <a:prstGeom prst="rect">
            <a:avLst/>
          </a:prstGeom>
          <a:noFill/>
        </p:spPr>
        <p:txBody>
          <a:bodyPr wrap="square" rtlCol="0" anchor="t">
            <a:noAutofit/>
          </a:bodyPr>
          <a:lstStyle/>
          <a:p>
            <a:r>
              <a:rPr lang="it-IT" sz="2000" i="1" dirty="0">
                <a:latin typeface="Calibri" panose="020F0502020204030204" pitchFamily="34" charset="0"/>
                <a:ea typeface="Calibri" panose="020F0502020204030204" pitchFamily="34" charset="0"/>
                <a:cs typeface="Calibri" panose="020F0502020204030204" pitchFamily="34" charset="0"/>
              </a:rPr>
              <a:t>«</a:t>
            </a:r>
            <a:r>
              <a:rPr lang="it-IT" i="1" dirty="0"/>
              <a:t>q) revisione della disciplina del tirocinio per l’iscrizione nelle Sezioni A e B dell’Albo e l’esercizio della professione di dottore commercialista e di esperto contabile prevedendone anche lo svolgimento interamente durante il corso di studi universitari, così da ridurre i tempi per conseguire l’abilitazione all’esercizio della professione e incentivare le nuove generazioni all’esercizio della stessa;</a:t>
            </a:r>
            <a:r>
              <a:rPr lang="it-IT" sz="2000" i="1" dirty="0">
                <a:latin typeface="Calibri" panose="020F0502020204030204" pitchFamily="34" charset="0"/>
                <a:ea typeface="Calibri" panose="020F0502020204030204" pitchFamily="34" charset="0"/>
                <a:cs typeface="Calibri" panose="020F0502020204030204" pitchFamily="34" charset="0"/>
              </a:rPr>
              <a:t>»</a:t>
            </a:r>
          </a:p>
          <a:p>
            <a:endParaRPr lang="it-IT" sz="2000" i="1" dirty="0">
              <a:latin typeface="Calibri" panose="020F0502020204030204" pitchFamily="34" charset="0"/>
              <a:ea typeface="Calibri" panose="020F0502020204030204" pitchFamily="34" charset="0"/>
              <a:cs typeface="Calibri" panose="020F0502020204030204" pitchFamily="34" charset="0"/>
            </a:endParaRPr>
          </a:p>
          <a:p>
            <a:endParaRPr lang="it-IT" sz="2000" i="1" dirty="0">
              <a:latin typeface="Calibri" panose="020F0502020204030204" pitchFamily="34" charset="0"/>
              <a:ea typeface="Calibri" panose="020F0502020204030204" pitchFamily="34" charset="0"/>
              <a:cs typeface="Calibri" panose="020F0502020204030204" pitchFamily="34" charset="0"/>
            </a:endParaRPr>
          </a:p>
          <a:p>
            <a:pPr lvl="0"/>
            <a:r>
              <a:rPr lang="it-IT" dirty="0"/>
              <a:t>Per rendere più attrattiva la professione per i giovani, semplificare e ridurre i tempi di accesso all’esercizio della stessa è importante la previsione che consente di svolgere 18 mesi di tirocinio interamente durante il corso di studi universitari.</a:t>
            </a:r>
          </a:p>
          <a:p>
            <a:pPr lvl="0"/>
            <a:r>
              <a:rPr lang="it-IT" dirty="0"/>
              <a:t>L’iniziale previsione di consentire solo il totale svolgimento del tirocinio durante il percorso di studi magistrali, teneva conto delle conoscenze di base acquisite durante il corso di laurea triennale e rispecchiava il modello già proposto con il DPR 137/2012 che consente ai laureati triennali di svolgere solo 6 mesi di tirocinio nel corso dell’ultimo anno del corso di laurea triennale. Solo un’adeguata conoscenza di base consente di cogliere e di valorizzare un’opportunità, che altrimenti rischia di non essere colta o di produrre un carico eccessivo su quanti saranno chiamati a svolgere contemporaneamente il tirocinio e studi universitari senza avere gli strumenti adeguati.</a:t>
            </a:r>
          </a:p>
          <a:p>
            <a:pPr marL="342900" indent="-342900">
              <a:spcBef>
                <a:spcPts val="0"/>
              </a:spcBef>
              <a:buFontTx/>
              <a:buChar char="-"/>
            </a:pPr>
            <a:endParaRPr lang="it-IT" sz="2000" dirty="0">
              <a:latin typeface="Calibri" panose="020F0502020204030204" pitchFamily="34" charset="0"/>
              <a:ea typeface="Calibri" panose="020F0502020204030204" pitchFamily="34" charset="0"/>
              <a:cs typeface="Calibri" panose="020F0502020204030204" pitchFamily="34" charset="0"/>
            </a:endParaRPr>
          </a:p>
          <a:p>
            <a:endParaRPr lang="it-IT" dirty="0"/>
          </a:p>
          <a:p>
            <a:pPr marL="342900" indent="-342900">
              <a:spcBef>
                <a:spcPts val="0"/>
              </a:spcBef>
              <a:buFontTx/>
              <a:buChar char="-"/>
            </a:pPr>
            <a:endParaRPr lang="it-IT" sz="2000" b="1" dirty="0">
              <a:solidFill>
                <a:srgbClr val="00A6BC"/>
              </a:solidFill>
              <a:latin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DA73AFC7-DD62-7884-DEAB-A4042C00E11D}"/>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F03149F1-A806-8EAD-9A86-163C4F034C0C}"/>
              </a:ext>
            </a:extLst>
          </p:cNvPr>
          <p:cNvSpPr txBox="1"/>
          <p:nvPr/>
        </p:nvSpPr>
        <p:spPr>
          <a:xfrm>
            <a:off x="434503" y="8274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Tirocinio </a:t>
            </a:r>
          </a:p>
        </p:txBody>
      </p:sp>
      <p:sp>
        <p:nvSpPr>
          <p:cNvPr id="3" name="CasellaDiTesto 2">
            <a:extLst>
              <a:ext uri="{FF2B5EF4-FFF2-40B4-BE49-F238E27FC236}">
                <a16:creationId xmlns:a16="http://schemas.microsoft.com/office/drawing/2014/main" id="{BB2C6F41-1F7E-DE9E-A257-04D817DCE519}"/>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15</a:t>
            </a:fld>
            <a:endParaRPr lang="it-IT" sz="1400" dirty="0">
              <a:solidFill>
                <a:schemeClr val="bg2">
                  <a:lumMod val="75000"/>
                </a:schemeClr>
              </a:solidFill>
            </a:endParaRPr>
          </a:p>
        </p:txBody>
      </p:sp>
    </p:spTree>
    <p:extLst>
      <p:ext uri="{BB962C8B-B14F-4D97-AF65-F5344CB8AC3E}">
        <p14:creationId xmlns:p14="http://schemas.microsoft.com/office/powerpoint/2010/main" val="3854656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B2F61-9A23-D20C-5D0C-F8653F8BDDB2}"/>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E56A21F1-B13A-48AF-7048-387782BD864C}"/>
              </a:ext>
            </a:extLst>
          </p:cNvPr>
          <p:cNvSpPr txBox="1"/>
          <p:nvPr/>
        </p:nvSpPr>
        <p:spPr>
          <a:xfrm>
            <a:off x="434503" y="950199"/>
            <a:ext cx="11322995" cy="710120"/>
          </a:xfrm>
          <a:prstGeom prst="rect">
            <a:avLst/>
          </a:prstGeom>
          <a:noFill/>
        </p:spPr>
        <p:txBody>
          <a:bodyPr wrap="square" rtlCol="0" anchor="t">
            <a:noAutofit/>
          </a:bodyPr>
          <a:lstStyle/>
          <a:p>
            <a:pPr lvl="0"/>
            <a:r>
              <a:rPr lang="it-IT" sz="1600" dirty="0"/>
              <a:t>La legge delega con specifico riferimento alle modifiche da apportare alla disciplina degli Ordini territoriali</a:t>
            </a:r>
            <a:r>
              <a:rPr lang="it-IT" sz="1600" b="1" dirty="0"/>
              <a:t> </a:t>
            </a:r>
            <a:r>
              <a:rPr lang="it-IT" sz="1600" dirty="0"/>
              <a:t>prevede:</a:t>
            </a:r>
          </a:p>
          <a:p>
            <a:pPr lvl="0"/>
            <a:endParaRPr lang="it-IT" sz="1600" dirty="0"/>
          </a:p>
          <a:p>
            <a:pPr marL="285750" lvl="0" indent="-285750">
              <a:buFont typeface="Arial" panose="020B0604020202020204" pitchFamily="34" charset="0"/>
              <a:buChar char="•"/>
            </a:pPr>
            <a:r>
              <a:rPr lang="it-IT" sz="1600" dirty="0"/>
              <a:t>la riduzione dell’anzianità di iscrizione all’albo per l’assunzione della carica elettiva di Consigliere dell’Ordine;</a:t>
            </a:r>
          </a:p>
          <a:p>
            <a:pPr marL="285750" lvl="0" indent="-285750">
              <a:buFont typeface="Arial" panose="020B0604020202020204" pitchFamily="34" charset="0"/>
              <a:buChar char="•"/>
            </a:pPr>
            <a:r>
              <a:rPr lang="it-IT" sz="1600" dirty="0"/>
              <a:t>l’introduzione di disposizioni volte a valorizzare l’equilibrio generazionale e che garantiscano la parità di genere per l’accesso alla carica di Consigliere dell’Ordine;</a:t>
            </a:r>
          </a:p>
          <a:p>
            <a:pPr marL="285750" lvl="0" indent="-285750">
              <a:buFont typeface="Arial" panose="020B0604020202020204" pitchFamily="34" charset="0"/>
              <a:buChar char="•"/>
            </a:pPr>
            <a:r>
              <a:rPr lang="it-IT" sz="1600" dirty="0"/>
              <a:t>la revisione delle modalità operative per lo svolgimento delle elezioni, prevedendo il voto telematico a distanza, secondo forme che garantiscano l’uniformità delle procedure nel rispetto dei principi di segretezza e libertà di voto;</a:t>
            </a:r>
          </a:p>
          <a:p>
            <a:pPr marL="285750" lvl="0" indent="-285750">
              <a:buFont typeface="Arial" panose="020B0604020202020204" pitchFamily="34" charset="0"/>
              <a:buChar char="•"/>
            </a:pPr>
            <a:r>
              <a:rPr lang="it-IT" sz="1600" dirty="0"/>
              <a:t>la revisione della composizione dei Consigli degli ordini territoriali prevedendo una soglia di preferenze minime per la nomina dei componenti della minoranza all’interno del Consiglio dell’Ordine;</a:t>
            </a:r>
          </a:p>
          <a:p>
            <a:pPr marL="285750" lvl="0" indent="-285750">
              <a:buFont typeface="Arial" panose="020B0604020202020204" pitchFamily="34" charset="0"/>
              <a:buChar char="•"/>
            </a:pPr>
            <a:r>
              <a:rPr lang="it-IT" sz="1600" dirty="0"/>
              <a:t>la conferma della durata del mandato in 4 anni e della disciplina del limite dei due mandati consecutivi, introducendo diposizioni che consentano di razionalizzare tale disciplina in relazione alle peculiarità del sistema elettorale dei Consigli degli Ordini;</a:t>
            </a:r>
          </a:p>
          <a:p>
            <a:pPr marL="285750" lvl="0" indent="-285750">
              <a:buFont typeface="Arial" panose="020B0604020202020204" pitchFamily="34" charset="0"/>
              <a:buChar char="•"/>
            </a:pPr>
            <a:r>
              <a:rPr lang="it-IT" sz="1600" dirty="0"/>
              <a:t>che le novità introdotte nella disciplina dell’elezione </a:t>
            </a:r>
            <a:r>
              <a:rPr lang="it-IT" sz="1600"/>
              <a:t>dei Consigli degli Ordini </a:t>
            </a:r>
            <a:r>
              <a:rPr lang="it-IT" sz="1600" dirty="0"/>
              <a:t>si applicheranno a decorrere dalle elezioni successive alla scadenza della consiliatura in corso alla data di entrata in vigore del decreto legislativo delegato;</a:t>
            </a:r>
          </a:p>
          <a:p>
            <a:pPr marL="285750" lvl="0" indent="-285750">
              <a:buFont typeface="Arial" panose="020B0604020202020204" pitchFamily="34" charset="0"/>
              <a:buChar char="•"/>
            </a:pPr>
            <a:r>
              <a:rPr lang="it-IT" sz="1600" dirty="0"/>
              <a:t>la revisione e la razionalizzazione della disciplina delle cause di incompatibilità e di sostituzione dei componenti del Consiglio dell’Ordine e dei motivi di decadenza e di sospensione dalla carica di consigliere territoriale;</a:t>
            </a:r>
          </a:p>
          <a:p>
            <a:pPr marL="285750" lvl="0" indent="-285750">
              <a:buFont typeface="Arial" panose="020B0604020202020204" pitchFamily="34" charset="0"/>
              <a:buChar char="•"/>
            </a:pPr>
            <a:r>
              <a:rPr lang="it-IT" sz="1600" dirty="0"/>
              <a:t>la revisione delle classi dimensionali degli Ordini al fine di tener conto della complessità gestionale in relazione al numero degli iscritti, </a:t>
            </a:r>
            <a:r>
              <a:rPr lang="it-IT" sz="1600" b="1" u="sng" dirty="0"/>
              <a:t>senza in alcun modo prevedere la soppressione degli Ordini attuali indipendentemente dalle dimensioni.</a:t>
            </a:r>
            <a:endParaRPr lang="it-IT" sz="1600" dirty="0"/>
          </a:p>
          <a:p>
            <a:endParaRPr lang="it-IT" dirty="0"/>
          </a:p>
          <a:p>
            <a:pPr marL="342900" indent="-342900">
              <a:spcBef>
                <a:spcPts val="0"/>
              </a:spcBef>
              <a:buFontTx/>
              <a:buChar char="-"/>
            </a:pPr>
            <a:endParaRPr lang="it-IT" sz="2000" b="1" dirty="0">
              <a:solidFill>
                <a:srgbClr val="00A6BC"/>
              </a:solidFill>
              <a:latin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DB878814-61F9-2EB8-9B88-897616A86AAE}"/>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10A59E3F-17E3-8E0B-F0E0-4CD1C9EF9D57}"/>
              </a:ext>
            </a:extLst>
          </p:cNvPr>
          <p:cNvSpPr txBox="1"/>
          <p:nvPr/>
        </p:nvSpPr>
        <p:spPr>
          <a:xfrm>
            <a:off x="434503" y="8274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Ordini territoriali</a:t>
            </a:r>
          </a:p>
        </p:txBody>
      </p:sp>
      <p:sp>
        <p:nvSpPr>
          <p:cNvPr id="3" name="CasellaDiTesto 2">
            <a:extLst>
              <a:ext uri="{FF2B5EF4-FFF2-40B4-BE49-F238E27FC236}">
                <a16:creationId xmlns:a16="http://schemas.microsoft.com/office/drawing/2014/main" id="{55F05E79-22CC-A018-EC6E-3E3E26F7C3E4}"/>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16</a:t>
            </a:fld>
            <a:endParaRPr lang="it-IT" sz="1400" dirty="0">
              <a:solidFill>
                <a:schemeClr val="bg2">
                  <a:lumMod val="75000"/>
                </a:schemeClr>
              </a:solidFill>
            </a:endParaRPr>
          </a:p>
        </p:txBody>
      </p:sp>
    </p:spTree>
    <p:extLst>
      <p:ext uri="{BB962C8B-B14F-4D97-AF65-F5344CB8AC3E}">
        <p14:creationId xmlns:p14="http://schemas.microsoft.com/office/powerpoint/2010/main" val="1174924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C00E2-B13C-41CE-ECFA-1BDB6533E019}"/>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C6BF5F69-93A7-3C3B-40C2-EDE9A10A57FC}"/>
              </a:ext>
            </a:extLst>
          </p:cNvPr>
          <p:cNvSpPr txBox="1"/>
          <p:nvPr/>
        </p:nvSpPr>
        <p:spPr>
          <a:xfrm>
            <a:off x="434503" y="1157593"/>
            <a:ext cx="11322995" cy="710120"/>
          </a:xfrm>
          <a:prstGeom prst="rect">
            <a:avLst/>
          </a:prstGeom>
          <a:noFill/>
        </p:spPr>
        <p:txBody>
          <a:bodyPr wrap="square" rtlCol="0" anchor="t">
            <a:noAutofit/>
          </a:bodyPr>
          <a:lstStyle/>
          <a:p>
            <a:pPr lvl="0"/>
            <a:r>
              <a:rPr lang="it-IT" dirty="0"/>
              <a:t>La legge delega con specifico riferimento alle modifiche da apportare alla disciplina del Consiglio Nazionale prevede:</a:t>
            </a:r>
          </a:p>
          <a:p>
            <a:pPr marL="285750" lvl="0" indent="-285750">
              <a:buFont typeface="Arial" panose="020B0604020202020204" pitchFamily="34" charset="0"/>
              <a:buChar char="•"/>
            </a:pPr>
            <a:r>
              <a:rPr lang="it-IT" dirty="0"/>
              <a:t>la riduzione dell’anzianità di iscrizione all’albo per l’assunzione della carica elettiva di Consigliere nazionale;</a:t>
            </a:r>
          </a:p>
          <a:p>
            <a:pPr marL="285750" lvl="0" indent="-285750">
              <a:buFont typeface="Arial" panose="020B0604020202020204" pitchFamily="34" charset="0"/>
              <a:buChar char="•"/>
            </a:pPr>
            <a:r>
              <a:rPr lang="it-IT" dirty="0"/>
              <a:t>l’introduzione di disposizioni volte a valorizzare l’equilibrio generazionale e che garantiscano la parità di genere per l’accesso alle cariche elettive per l’accesso alla carica di consigliere nazionale;</a:t>
            </a:r>
          </a:p>
          <a:p>
            <a:pPr marL="285750" lvl="0" indent="-285750">
              <a:buFont typeface="Arial" panose="020B0604020202020204" pitchFamily="34" charset="0"/>
              <a:buChar char="•"/>
            </a:pPr>
            <a:r>
              <a:rPr lang="it-IT" dirty="0"/>
              <a:t>la revisione delle modalità operative per lo svolgimento delle elezioni, prevedendo il voto telematico a distanza, secondo forme che garantiscano l’uniformità delle procedure nel rispetto dei principi di segretezza e libertà di voto;</a:t>
            </a:r>
          </a:p>
          <a:p>
            <a:pPr marL="285750" lvl="0" indent="-285750">
              <a:buFont typeface="Arial" panose="020B0604020202020204" pitchFamily="34" charset="0"/>
              <a:buChar char="•"/>
            </a:pPr>
            <a:r>
              <a:rPr lang="it-IT" dirty="0"/>
              <a:t>la conferma della durata del mandato in 4 anni e della disciplina del limite dei due mandati consecutivi, introducendo diposizioni che consentano di razionalizzare tale disciplina in relazione alle peculiarità del sistema elettorale del Consiglio Nazionale;</a:t>
            </a:r>
          </a:p>
          <a:p>
            <a:pPr marL="285750" lvl="0" indent="-285750">
              <a:buFont typeface="Arial" panose="020B0604020202020204" pitchFamily="34" charset="0"/>
              <a:buChar char="•"/>
            </a:pPr>
            <a:r>
              <a:rPr lang="it-IT" dirty="0"/>
              <a:t>che le novità introdotte nella disciplina dell’elezione del Consiglio Nazionale si applicheranno a decorrere dalle elezioni successive alla scadenza della consiliatura in corso alla data di entrata in vigore del decreto legislativo delegato;</a:t>
            </a:r>
          </a:p>
          <a:p>
            <a:pPr marL="285750" lvl="0" indent="-285750">
              <a:buFont typeface="Arial" panose="020B0604020202020204" pitchFamily="34" charset="0"/>
              <a:buChar char="•"/>
            </a:pPr>
            <a:r>
              <a:rPr lang="it-IT" dirty="0"/>
              <a:t>la revisione e la razionalizzazione della disciplina delle cause di incompatibilità e di sostituzione dei componenti del Consiglio Nazionale e dei motivi di decadenza e di sospensione dalla carica di Consigliere nazionale.</a:t>
            </a:r>
          </a:p>
          <a:p>
            <a:pPr marL="342900" indent="-342900">
              <a:spcBef>
                <a:spcPts val="0"/>
              </a:spcBef>
              <a:buFontTx/>
              <a:buChar char="-"/>
            </a:pPr>
            <a:endParaRPr lang="it-IT" sz="2000" b="1" dirty="0">
              <a:solidFill>
                <a:srgbClr val="00A6BC"/>
              </a:solidFill>
              <a:latin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67198217-1576-5C94-CB4A-FAD312495052}"/>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BDFDDE54-2879-FB16-1CFE-73C769FDC3C1}"/>
              </a:ext>
            </a:extLst>
          </p:cNvPr>
          <p:cNvSpPr txBox="1"/>
          <p:nvPr/>
        </p:nvSpPr>
        <p:spPr>
          <a:xfrm>
            <a:off x="434503" y="8274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Consiglio Nazionale</a:t>
            </a:r>
          </a:p>
        </p:txBody>
      </p:sp>
      <p:sp>
        <p:nvSpPr>
          <p:cNvPr id="3" name="CasellaDiTesto 2">
            <a:extLst>
              <a:ext uri="{FF2B5EF4-FFF2-40B4-BE49-F238E27FC236}">
                <a16:creationId xmlns:a16="http://schemas.microsoft.com/office/drawing/2014/main" id="{45930318-1AF7-4E8F-E18F-6CBC55B7F4FA}"/>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17</a:t>
            </a:fld>
            <a:endParaRPr lang="it-IT" sz="1400" dirty="0">
              <a:solidFill>
                <a:schemeClr val="bg2">
                  <a:lumMod val="75000"/>
                </a:schemeClr>
              </a:solidFill>
            </a:endParaRPr>
          </a:p>
        </p:txBody>
      </p:sp>
    </p:spTree>
    <p:extLst>
      <p:ext uri="{BB962C8B-B14F-4D97-AF65-F5344CB8AC3E}">
        <p14:creationId xmlns:p14="http://schemas.microsoft.com/office/powerpoint/2010/main" val="274956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589818C8-BC38-BDB0-1867-396F5FA3CBC2}"/>
              </a:ext>
            </a:extLst>
          </p:cNvPr>
          <p:cNvSpPr txBox="1"/>
          <p:nvPr/>
        </p:nvSpPr>
        <p:spPr>
          <a:xfrm>
            <a:off x="434503" y="1157593"/>
            <a:ext cx="11322995" cy="710120"/>
          </a:xfrm>
          <a:prstGeom prst="rect">
            <a:avLst/>
          </a:prstGeom>
          <a:noFill/>
        </p:spPr>
        <p:txBody>
          <a:bodyPr wrap="square" rtlCol="0" anchor="t">
            <a:noAutofit/>
          </a:bodyPr>
          <a:lstStyle/>
          <a:p>
            <a:pPr marL="361950" indent="-361950">
              <a:buFont typeface="Wingdings" panose="05000000000000000000" pitchFamily="2" charset="2"/>
              <a:buChar char="ü"/>
            </a:pPr>
            <a:r>
              <a:rPr lang="it-IT" sz="2000" dirty="0">
                <a:latin typeface="Calibri" panose="020F0502020204030204" pitchFamily="34" charset="0"/>
                <a:ea typeface="Calibri" panose="020F0502020204030204" pitchFamily="34" charset="0"/>
                <a:cs typeface="Calibri" panose="020F0502020204030204" pitchFamily="34" charset="0"/>
              </a:rPr>
              <a:t>Il 4 settembre 2025 il Consiglio dei Ministri ha rinviato ad una successiva seduta l’esame dello schema di disegno di legge </a:t>
            </a:r>
            <a:r>
              <a:rPr lang="it-IT" sz="2000" dirty="0">
                <a:latin typeface="Calibri" panose="020F0502020204030204" pitchFamily="34" charset="0"/>
                <a:cs typeface="Calibri" panose="020F0502020204030204" pitchFamily="34" charset="0"/>
              </a:rPr>
              <a:t>recante «Delega al Governo per la riforma della disciplina dell’ordinamento della professione di dottore commercialista e di esperto contabile»</a:t>
            </a:r>
          </a:p>
          <a:p>
            <a:pPr marL="361950" indent="-361950">
              <a:spcBef>
                <a:spcPts val="0"/>
              </a:spcBef>
              <a:buFont typeface="Wingdings" panose="05000000000000000000" pitchFamily="2" charset="2"/>
              <a:buChar char="ü"/>
            </a:pPr>
            <a:endParaRPr lang="it-IT" sz="2000" dirty="0">
              <a:latin typeface="Calibri" panose="020F0502020204030204" pitchFamily="34" charset="0"/>
              <a:ea typeface="Calibri" panose="020F0502020204030204" pitchFamily="34" charset="0"/>
              <a:cs typeface="Calibri" panose="020F0502020204030204" pitchFamily="34" charset="0"/>
            </a:endParaRPr>
          </a:p>
          <a:p>
            <a:pPr marL="361950" indent="-361950">
              <a:spcBef>
                <a:spcPts val="0"/>
              </a:spcBef>
              <a:buFont typeface="Wingdings" panose="05000000000000000000" pitchFamily="2" charset="2"/>
              <a:buChar char="ü"/>
            </a:pPr>
            <a:r>
              <a:rPr lang="it-IT" sz="2000" dirty="0">
                <a:latin typeface="Calibri" panose="020F0502020204030204" pitchFamily="34" charset="0"/>
                <a:ea typeface="Calibri" panose="020F0502020204030204" pitchFamily="34" charset="0"/>
                <a:cs typeface="Calibri" panose="020F0502020204030204" pitchFamily="34" charset="0"/>
              </a:rPr>
              <a:t>L’11 settembre 2025 il Governo ha approvato lo schema di disegno di legge recante </a:t>
            </a:r>
            <a:r>
              <a:rPr lang="it-IT" sz="2000" b="1" dirty="0">
                <a:latin typeface="Calibri" panose="020F0502020204030204" pitchFamily="34" charset="0"/>
                <a:ea typeface="Calibri" panose="020F0502020204030204" pitchFamily="34" charset="0"/>
                <a:cs typeface="Calibri" panose="020F0502020204030204" pitchFamily="34" charset="0"/>
              </a:rPr>
              <a:t>«Delega al Governo per la riforma della disciplina dell’ordinamento della professione di dottore commercialista e di esperto contabile»</a:t>
            </a:r>
            <a:endParaRPr lang="it-IT" sz="2000" dirty="0">
              <a:latin typeface="Calibri" panose="020F0502020204030204" pitchFamily="34" charset="0"/>
              <a:ea typeface="Calibri" panose="020F0502020204030204" pitchFamily="34" charset="0"/>
              <a:cs typeface="Calibri" panose="020F0502020204030204" pitchFamily="34" charset="0"/>
            </a:endParaRPr>
          </a:p>
          <a:p>
            <a:pPr>
              <a:spcBef>
                <a:spcPts val="0"/>
              </a:spcBef>
              <a:buFont typeface="Wingdings" panose="05000000000000000000" pitchFamily="2" charset="2"/>
              <a:buChar char="ü"/>
            </a:pPr>
            <a:endParaRPr lang="it-IT" sz="2000" dirty="0">
              <a:latin typeface="Calibri" panose="020F0502020204030204" pitchFamily="34" charset="0"/>
              <a:ea typeface="Calibri" panose="020F0502020204030204" pitchFamily="34" charset="0"/>
              <a:cs typeface="Calibri" panose="020F0502020204030204" pitchFamily="34" charset="0"/>
            </a:endParaRPr>
          </a:p>
          <a:p>
            <a:pPr marL="452438" indent="-452438">
              <a:spcBef>
                <a:spcPts val="0"/>
              </a:spcBef>
              <a:buFont typeface="Wingdings" panose="05000000000000000000" pitchFamily="2" charset="2"/>
              <a:buChar char="ü"/>
            </a:pPr>
            <a:r>
              <a:rPr lang="it-IT" sz="2000" dirty="0">
                <a:latin typeface="Calibri" panose="020F0502020204030204" pitchFamily="34" charset="0"/>
                <a:ea typeface="Calibri" panose="020F0502020204030204" pitchFamily="34" charset="0"/>
                <a:cs typeface="Calibri" panose="020F0502020204030204" pitchFamily="34" charset="0"/>
              </a:rPr>
              <a:t>Il 26 settembre 2025 il disegno di legge è stato presentato alla Camera dei Deputati (</a:t>
            </a:r>
            <a:r>
              <a:rPr lang="it-IT" sz="2000" b="1" dirty="0">
                <a:latin typeface="Calibri" panose="020F0502020204030204" pitchFamily="34" charset="0"/>
                <a:ea typeface="Calibri" panose="020F0502020204030204" pitchFamily="34" charset="0"/>
                <a:cs typeface="Calibri" panose="020F0502020204030204" pitchFamily="34" charset="0"/>
              </a:rPr>
              <a:t>AC 2628</a:t>
            </a:r>
            <a:r>
              <a:rPr lang="it-IT" sz="2000" dirty="0">
                <a:latin typeface="Calibri" panose="020F0502020204030204" pitchFamily="34" charset="0"/>
                <a:ea typeface="Calibri" panose="020F0502020204030204" pitchFamily="34" charset="0"/>
                <a:cs typeface="Calibri" panose="020F0502020204030204" pitchFamily="34" charset="0"/>
              </a:rPr>
              <a:t>)</a:t>
            </a:r>
          </a:p>
          <a:p>
            <a:pPr marL="622300" indent="-622300">
              <a:spcBef>
                <a:spcPts val="0"/>
              </a:spcBef>
            </a:pPr>
            <a:r>
              <a:rPr lang="it-IT" sz="2000" dirty="0">
                <a:latin typeface="Calibri" panose="020F0502020204030204" pitchFamily="34" charset="0"/>
                <a:ea typeface="Calibri" panose="020F0502020204030204" pitchFamily="34" charset="0"/>
                <a:cs typeface="Calibri" panose="020F0502020204030204" pitchFamily="34" charset="0"/>
              </a:rPr>
              <a:t>	</a:t>
            </a:r>
            <a:r>
              <a:rPr lang="it-IT" dirty="0"/>
              <a:t>alla Camera dei Deputati, lo stesso giorno, è stato presentato anche il disegno di legge recante </a:t>
            </a:r>
            <a:r>
              <a:rPr lang="it-IT" sz="2000" dirty="0">
                <a:latin typeface="Calibri" panose="020F0502020204030204" pitchFamily="34" charset="0"/>
                <a:ea typeface="Calibri" panose="020F0502020204030204" pitchFamily="34" charset="0"/>
                <a:cs typeface="Calibri" panose="020F0502020204030204" pitchFamily="34" charset="0"/>
              </a:rPr>
              <a:t>«</a:t>
            </a:r>
            <a:r>
              <a:rPr lang="it-IT" dirty="0"/>
              <a:t>Delega al Governo per la riforma dell’ordinamento forense»  (AC 2629)</a:t>
            </a:r>
          </a:p>
          <a:p>
            <a:pPr marL="622300" indent="-622300">
              <a:spcBef>
                <a:spcPts val="0"/>
              </a:spcBef>
            </a:pPr>
            <a:r>
              <a:rPr lang="it-IT" b="1" dirty="0"/>
              <a:t>	</a:t>
            </a:r>
            <a:r>
              <a:rPr lang="it-IT" dirty="0"/>
              <a:t>Il disegno di legge recante </a:t>
            </a:r>
            <a:r>
              <a:rPr lang="it-IT" b="1" dirty="0"/>
              <a:t>«</a:t>
            </a:r>
            <a:r>
              <a:rPr lang="it-IT" dirty="0"/>
              <a:t>Delega al Governo per la riforma della disciplina degli ordinamenti professionali» è stato presentato il 29 settembre 2025 al Senato (AS 1663)</a:t>
            </a:r>
          </a:p>
          <a:p>
            <a:pPr marL="622300" indent="-622300">
              <a:spcBef>
                <a:spcPts val="0"/>
              </a:spcBef>
            </a:pPr>
            <a:r>
              <a:rPr lang="it-IT" dirty="0"/>
              <a:t> </a:t>
            </a:r>
          </a:p>
          <a:p>
            <a:pPr marL="342900" indent="-342900">
              <a:spcBef>
                <a:spcPts val="0"/>
              </a:spcBef>
              <a:buFont typeface="Wingdings" panose="05000000000000000000" pitchFamily="2" charset="2"/>
              <a:buChar char="ü"/>
            </a:pPr>
            <a:r>
              <a:rPr lang="it-IT" sz="2000" dirty="0">
                <a:latin typeface="Calibri" panose="020F0502020204030204" pitchFamily="34" charset="0"/>
                <a:ea typeface="Calibri" panose="020F0502020204030204" pitchFamily="34" charset="0"/>
                <a:cs typeface="Calibri" panose="020F0502020204030204" pitchFamily="34" charset="0"/>
              </a:rPr>
              <a:t>Ai due rami del Parlamento spetterà l’approvazione della Legge delega</a:t>
            </a:r>
          </a:p>
          <a:p>
            <a:pPr marL="342900" indent="-342900">
              <a:spcBef>
                <a:spcPts val="0"/>
              </a:spcBef>
              <a:buFont typeface="Wingdings" panose="05000000000000000000" pitchFamily="2" charset="2"/>
              <a:buChar char="ü"/>
            </a:pPr>
            <a:endParaRPr lang="it-IT" dirty="0"/>
          </a:p>
          <a:p>
            <a:pPr marL="342900" indent="-342900">
              <a:spcBef>
                <a:spcPts val="0"/>
              </a:spcBef>
              <a:buFont typeface="Wingdings" panose="05000000000000000000" pitchFamily="2" charset="2"/>
              <a:buChar char="ü"/>
            </a:pPr>
            <a:r>
              <a:rPr lang="it-IT" sz="2000" dirty="0">
                <a:latin typeface="Calibri" panose="020F0502020204030204" pitchFamily="34" charset="0"/>
                <a:cs typeface="Calibri" panose="020F0502020204030204" pitchFamily="34" charset="0"/>
              </a:rPr>
              <a:t>Il Governo dovrà poi adottare il decreto  delegato entro dodici mesi dalla data di entrata in vigore della legge delega</a:t>
            </a:r>
          </a:p>
        </p:txBody>
      </p:sp>
      <p:cxnSp>
        <p:nvCxnSpPr>
          <p:cNvPr id="2" name="Connettore diritto 1">
            <a:extLst>
              <a:ext uri="{FF2B5EF4-FFF2-40B4-BE49-F238E27FC236}">
                <a16:creationId xmlns:a16="http://schemas.microsoft.com/office/drawing/2014/main" id="{3B51A67F-1671-E662-0D74-4C87F418263B}"/>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00F4985D-879C-206D-E757-616B913F5E69}"/>
              </a:ext>
            </a:extLst>
          </p:cNvPr>
          <p:cNvSpPr txBox="1"/>
          <p:nvPr/>
        </p:nvSpPr>
        <p:spPr>
          <a:xfrm>
            <a:off x="434503" y="23346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ITER DELLA RIFORMA</a:t>
            </a:r>
          </a:p>
        </p:txBody>
      </p:sp>
      <p:sp>
        <p:nvSpPr>
          <p:cNvPr id="3" name="CasellaDiTesto 2">
            <a:extLst>
              <a:ext uri="{FF2B5EF4-FFF2-40B4-BE49-F238E27FC236}">
                <a16:creationId xmlns:a16="http://schemas.microsoft.com/office/drawing/2014/main" id="{D15E126B-36D3-F05D-AA4E-97CFA29DCD60}"/>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2</a:t>
            </a:fld>
            <a:endParaRPr lang="it-IT" sz="1400" dirty="0">
              <a:solidFill>
                <a:schemeClr val="bg2">
                  <a:lumMod val="75000"/>
                </a:schemeClr>
              </a:solidFill>
            </a:endParaRPr>
          </a:p>
        </p:txBody>
      </p:sp>
    </p:spTree>
    <p:extLst>
      <p:ext uri="{BB962C8B-B14F-4D97-AF65-F5344CB8AC3E}">
        <p14:creationId xmlns:p14="http://schemas.microsoft.com/office/powerpoint/2010/main" val="717567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52AD3-A2BA-AE43-82D9-960FEDDC5314}"/>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3C091379-83F8-98A3-9DD8-8B459E308273}"/>
              </a:ext>
            </a:extLst>
          </p:cNvPr>
          <p:cNvSpPr txBox="1"/>
          <p:nvPr/>
        </p:nvSpPr>
        <p:spPr>
          <a:xfrm>
            <a:off x="434503" y="1157593"/>
            <a:ext cx="11322995" cy="710120"/>
          </a:xfrm>
          <a:prstGeom prst="rect">
            <a:avLst/>
          </a:prstGeom>
          <a:noFill/>
        </p:spPr>
        <p:txBody>
          <a:bodyPr wrap="square" rtlCol="0" anchor="t">
            <a:noAutofit/>
          </a:bodyPr>
          <a:lstStyle/>
          <a:p>
            <a:pPr>
              <a:spcBef>
                <a:spcPts val="0"/>
              </a:spcBef>
            </a:pPr>
            <a:r>
              <a:rPr lang="it-IT" dirty="0">
                <a:latin typeface="Calibri" panose="020F0502020204030204" pitchFamily="34" charset="0"/>
                <a:ea typeface="Calibri" panose="020F0502020204030204" pitchFamily="34" charset="0"/>
                <a:cs typeface="Calibri" panose="020F0502020204030204" pitchFamily="34" charset="0"/>
              </a:rPr>
              <a:t>L’articolo 2 della legge delega fissa i principi e i criteri direttivi a cui il Governo dovrà attenersi nell’adottare il decreto di riforma dell’ordinamento professionale</a:t>
            </a:r>
          </a:p>
          <a:p>
            <a:pPr>
              <a:spcBef>
                <a:spcPts val="0"/>
              </a:spcBef>
            </a:pPr>
            <a:endParaRPr lang="it-IT" dirty="0">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it-IT" dirty="0">
                <a:latin typeface="Calibri" panose="020F0502020204030204" pitchFamily="34" charset="0"/>
                <a:ea typeface="Calibri" panose="020F0502020204030204" pitchFamily="34" charset="0"/>
                <a:cs typeface="Calibri" panose="020F0502020204030204" pitchFamily="34" charset="0"/>
              </a:rPr>
              <a:t>In particolare il decreto di riforma dovrà</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Riorganizzare le attività oggetto della professione di Dottore Commercialista e di Esperto Contabile</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Introdurre una disciplina organica dell’esercizio della professione in forma associata e in forma societaria</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Riordinare la disciplina delle situazioni di incompatibilità con l’esercizio della professione</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Riformare la disciplina dei compensi, fermo restando quanto disposto dalla legge sull’equo compenso</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Disciplinare delle ipotesi di cancellazione dall’albo professionale</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Disciplinare i titoli di specializzazione </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Prevedere che il tirocinio possa essere svolto completamente nel corso degli studi universitari</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Introdurre la disciplina di possibili forme collettive di assicurazione per la responsabilità civile derivante dall’esercizio dell’attività professionale</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Revisionare, razionalizzare e semplificare le disposizioni in materia disciplinare</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Aggiornare le competenze dei Consigli degli Ordini territoriali e del Consiglio Nazionale</a:t>
            </a:r>
          </a:p>
          <a:p>
            <a:pPr marL="361950" indent="-361950">
              <a:spcBef>
                <a:spcPts val="0"/>
              </a:spcBef>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Apportare modiche alle modalità di svolgimento delle elezioni dei Consigli degli Ordini e ridefinire i requisiti per l’elezione a Consigliere dell’Ordine e per il mantenimento della carica</a:t>
            </a:r>
          </a:p>
          <a:p>
            <a:pPr marL="361950" indent="-361950">
              <a:buFont typeface="Wingdings" panose="05000000000000000000" pitchFamily="2" charset="2"/>
              <a:buChar char="ü"/>
            </a:pPr>
            <a:r>
              <a:rPr lang="it-IT" dirty="0">
                <a:latin typeface="Calibri" panose="020F0502020204030204" pitchFamily="34" charset="0"/>
                <a:ea typeface="Calibri" panose="020F0502020204030204" pitchFamily="34" charset="0"/>
                <a:cs typeface="Calibri" panose="020F0502020204030204" pitchFamily="34" charset="0"/>
              </a:rPr>
              <a:t>Apportare modifiche alle modalità di svolgimento delle elezioni del Consiglio Nazionale e ridefinire o requisiti per l’elettorato passivo a Consigliere nazionale e per il mantenimento della carica</a:t>
            </a:r>
          </a:p>
          <a:p>
            <a:pPr marL="361950" indent="-361950">
              <a:spcBef>
                <a:spcPts val="0"/>
              </a:spcBef>
              <a:buFont typeface="Wingdings" panose="05000000000000000000" pitchFamily="2" charset="2"/>
              <a:buChar char="ü"/>
            </a:pPr>
            <a:endParaRPr lang="it-IT" dirty="0">
              <a:latin typeface="Calibri" panose="020F0502020204030204" pitchFamily="34" charset="0"/>
              <a:ea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E76C4294-A43C-D39F-809D-EA7898EA4804}"/>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77801877-EB86-9C94-2D7F-0AD35D7C26D9}"/>
              </a:ext>
            </a:extLst>
          </p:cNvPr>
          <p:cNvSpPr txBox="1"/>
          <p:nvPr/>
        </p:nvSpPr>
        <p:spPr>
          <a:xfrm>
            <a:off x="434503" y="23346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I punti di intervento della riforma </a:t>
            </a:r>
          </a:p>
        </p:txBody>
      </p:sp>
      <p:sp>
        <p:nvSpPr>
          <p:cNvPr id="3" name="CasellaDiTesto 2">
            <a:extLst>
              <a:ext uri="{FF2B5EF4-FFF2-40B4-BE49-F238E27FC236}">
                <a16:creationId xmlns:a16="http://schemas.microsoft.com/office/drawing/2014/main" id="{FD2A40D2-7A4C-A784-1E75-C4A70AC793BB}"/>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3</a:t>
            </a:fld>
            <a:endParaRPr lang="it-IT" sz="1400" dirty="0">
              <a:solidFill>
                <a:schemeClr val="bg2">
                  <a:lumMod val="75000"/>
                </a:schemeClr>
              </a:solidFill>
            </a:endParaRPr>
          </a:p>
        </p:txBody>
      </p:sp>
    </p:spTree>
    <p:extLst>
      <p:ext uri="{BB962C8B-B14F-4D97-AF65-F5344CB8AC3E}">
        <p14:creationId xmlns:p14="http://schemas.microsoft.com/office/powerpoint/2010/main" val="2923273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0CE30-F99F-5216-FA37-2CF6E09C6864}"/>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AA64D7C4-FF99-E01C-5709-4884B7B25B04}"/>
              </a:ext>
            </a:extLst>
          </p:cNvPr>
          <p:cNvSpPr txBox="1"/>
          <p:nvPr/>
        </p:nvSpPr>
        <p:spPr>
          <a:xfrm>
            <a:off x="434503" y="1157593"/>
            <a:ext cx="11322995" cy="710120"/>
          </a:xfrm>
          <a:prstGeom prst="rect">
            <a:avLst/>
          </a:prstGeom>
          <a:noFill/>
        </p:spPr>
        <p:txBody>
          <a:bodyPr wrap="square" rtlCol="0" anchor="t">
            <a:noAutofit/>
          </a:bodyPr>
          <a:lstStyle/>
          <a:p>
            <a:pPr lvl="0"/>
            <a:r>
              <a:rPr lang="it-IT" dirty="0"/>
              <a:t>Per contribuire fattivamente al processo di riforma è necessaria una profonda riflessione sul nostro futuro, tenendo conto del mutato contesto sociale, economico e soprattutto professionale </a:t>
            </a:r>
          </a:p>
          <a:p>
            <a:pPr lvl="0"/>
            <a:endParaRPr lang="it-IT" dirty="0"/>
          </a:p>
          <a:p>
            <a:pPr lvl="0"/>
            <a:r>
              <a:rPr lang="it-IT" dirty="0"/>
              <a:t>Si dovranno realizzare interventi che rendano la nostra Professione più  attuale, più competitiva e più attraente per i giovani e che soprattutto restituiscano </a:t>
            </a:r>
            <a:r>
              <a:rPr lang="it-IT" sz="2000" b="1" dirty="0">
                <a:solidFill>
                  <a:srgbClr val="00A6BC"/>
                </a:solidFill>
                <a:latin typeface="Calibri" panose="020F0502020204030204" pitchFamily="34" charset="0"/>
                <a:cs typeface="Calibri" panose="020F0502020204030204" pitchFamily="34" charset="0"/>
              </a:rPr>
              <a:t>CENTRALITA’ ALLA PROFESSIONE </a:t>
            </a:r>
          </a:p>
          <a:p>
            <a:pPr lvl="0"/>
            <a:endParaRPr lang="it-IT" dirty="0"/>
          </a:p>
          <a:p>
            <a:pPr lvl="0"/>
            <a:r>
              <a:rPr lang="it-IT" dirty="0"/>
              <a:t>Ciò dovrà essere realizzato </a:t>
            </a:r>
          </a:p>
          <a:p>
            <a:pPr marL="285750" indent="-285750">
              <a:buFont typeface="Wingdings" panose="05000000000000000000" pitchFamily="2" charset="2"/>
              <a:buChar char="ü"/>
            </a:pPr>
            <a:r>
              <a:rPr lang="it-IT" dirty="0"/>
              <a:t>tutelando le nostre prerogative professionali scongiurando la creazione di altri albi/elenchi professionali</a:t>
            </a:r>
          </a:p>
          <a:p>
            <a:pPr marL="285750" indent="-285750">
              <a:buFont typeface="Wingdings" panose="05000000000000000000" pitchFamily="2" charset="2"/>
              <a:buChar char="ü"/>
            </a:pPr>
            <a:r>
              <a:rPr lang="it-IT" dirty="0"/>
              <a:t>Valorizzando il patrimonio di conoscenze e competenze</a:t>
            </a:r>
          </a:p>
          <a:p>
            <a:pPr marL="285750" lvl="0" indent="-285750">
              <a:buFont typeface="Wingdings" panose="05000000000000000000" pitchFamily="2" charset="2"/>
              <a:buChar char="ü"/>
            </a:pPr>
            <a:r>
              <a:rPr lang="it-IT" dirty="0"/>
              <a:t>rendendo i Commercialisti più competitivi</a:t>
            </a:r>
          </a:p>
          <a:p>
            <a:pPr marL="285750" lvl="0" indent="-285750">
              <a:buFont typeface="Wingdings" panose="05000000000000000000" pitchFamily="2" charset="2"/>
              <a:buChar char="ü"/>
            </a:pPr>
            <a:r>
              <a:rPr lang="it-IT" dirty="0"/>
              <a:t>Dotando la Categoria di nuovi strumenti per l’esercizio anche collettivo della professione</a:t>
            </a:r>
          </a:p>
          <a:p>
            <a:pPr marL="285750" lvl="0" indent="-285750">
              <a:buFont typeface="Wingdings" panose="05000000000000000000" pitchFamily="2" charset="2"/>
              <a:buChar char="ü"/>
            </a:pPr>
            <a:r>
              <a:rPr lang="it-IT" dirty="0"/>
              <a:t>Valorizzando gli Ordini territoriali e rafforzando il loro ruolo di tutela dell’interesse pubblico</a:t>
            </a:r>
          </a:p>
          <a:p>
            <a:pPr marL="285750" lvl="0" indent="-285750">
              <a:buFont typeface="Wingdings" panose="05000000000000000000" pitchFamily="2" charset="2"/>
              <a:buChar char="ü"/>
            </a:pPr>
            <a:r>
              <a:rPr lang="it-IT" dirty="0"/>
              <a:t>Assicurando un maggior contatto tra gli iscritti e gli organi di governo territoriali e nazionali</a:t>
            </a:r>
          </a:p>
          <a:p>
            <a:pPr marL="285750" lvl="0" indent="-285750">
              <a:buFont typeface="Wingdings" panose="05000000000000000000" pitchFamily="2" charset="2"/>
              <a:buChar char="ü"/>
            </a:pPr>
            <a:r>
              <a:rPr lang="it-IT" dirty="0"/>
              <a:t>Riducendo i tempi di accesso all’esercizio della professione</a:t>
            </a:r>
          </a:p>
          <a:p>
            <a:pPr marL="285750" lvl="0" indent="-285750">
              <a:buFont typeface="Wingdings" panose="05000000000000000000" pitchFamily="2" charset="2"/>
              <a:buChar char="ü"/>
            </a:pPr>
            <a:r>
              <a:rPr lang="it-IT" dirty="0"/>
              <a:t>Valorizzando le capacità  e premiando il merito </a:t>
            </a:r>
          </a:p>
          <a:p>
            <a:pPr marL="342900" indent="-342900">
              <a:spcBef>
                <a:spcPts val="0"/>
              </a:spcBef>
              <a:buFontTx/>
              <a:buChar char="-"/>
            </a:pPr>
            <a:endParaRPr lang="it-IT" sz="2000" b="1" dirty="0">
              <a:solidFill>
                <a:srgbClr val="00A6BC"/>
              </a:solidFill>
              <a:latin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C00C6A03-70D7-906F-F9C4-9E3F948A892D}"/>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B8D1FFC9-B975-3C8D-F87C-713D2D515E64}"/>
              </a:ext>
            </a:extLst>
          </p:cNvPr>
          <p:cNvSpPr txBox="1"/>
          <p:nvPr/>
        </p:nvSpPr>
        <p:spPr>
          <a:xfrm>
            <a:off x="434503" y="8274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Obiettivi </a:t>
            </a:r>
          </a:p>
        </p:txBody>
      </p:sp>
      <p:sp>
        <p:nvSpPr>
          <p:cNvPr id="3" name="CasellaDiTesto 2">
            <a:extLst>
              <a:ext uri="{FF2B5EF4-FFF2-40B4-BE49-F238E27FC236}">
                <a16:creationId xmlns:a16="http://schemas.microsoft.com/office/drawing/2014/main" id="{5E62927C-C1E1-F822-5999-3A1A70E5A96D}"/>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4</a:t>
            </a:fld>
            <a:endParaRPr lang="it-IT" sz="1400" dirty="0">
              <a:solidFill>
                <a:schemeClr val="bg2">
                  <a:lumMod val="75000"/>
                </a:schemeClr>
              </a:solidFill>
            </a:endParaRPr>
          </a:p>
        </p:txBody>
      </p:sp>
    </p:spTree>
    <p:extLst>
      <p:ext uri="{BB962C8B-B14F-4D97-AF65-F5344CB8AC3E}">
        <p14:creationId xmlns:p14="http://schemas.microsoft.com/office/powerpoint/2010/main" val="2264555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8C916-58FD-9732-370C-133890454820}"/>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463C41F2-DF0A-B4E6-161A-F712AEF59906}"/>
              </a:ext>
            </a:extLst>
          </p:cNvPr>
          <p:cNvSpPr txBox="1"/>
          <p:nvPr/>
        </p:nvSpPr>
        <p:spPr>
          <a:xfrm>
            <a:off x="434503" y="639108"/>
            <a:ext cx="11322995" cy="710120"/>
          </a:xfrm>
          <a:prstGeom prst="rect">
            <a:avLst/>
          </a:prstGeom>
          <a:noFill/>
        </p:spPr>
        <p:txBody>
          <a:bodyPr wrap="square" rtlCol="0" anchor="t">
            <a:noAutofit/>
          </a:bodyPr>
          <a:lstStyle/>
          <a:p>
            <a:pPr>
              <a:spcBef>
                <a:spcPts val="0"/>
              </a:spcBef>
            </a:pPr>
            <a:r>
              <a:rPr lang="it-IT" sz="1400" b="1" dirty="0">
                <a:solidFill>
                  <a:srgbClr val="00A6BC"/>
                </a:solidFill>
                <a:latin typeface="Calibri" panose="020F0502020204030204" pitchFamily="34" charset="0"/>
                <a:cs typeface="Calibri" panose="020F0502020204030204" pitchFamily="34" charset="0"/>
              </a:rPr>
              <a:t>Testo Consiglio dei Ministri 4 settembre 2025 (rinviata approvazione)</a:t>
            </a:r>
          </a:p>
          <a:p>
            <a:pPr>
              <a:spcBef>
                <a:spcPts val="0"/>
              </a:spcBef>
            </a:pPr>
            <a:endParaRPr lang="it-IT" b="1" dirty="0">
              <a:solidFill>
                <a:srgbClr val="00A6BC"/>
              </a:solidFill>
              <a:latin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F3AC003A-2953-B596-C1EA-1E4183C5E691}"/>
              </a:ext>
            </a:extLst>
          </p:cNvPr>
          <p:cNvCxnSpPr>
            <a:cxnSpLocks/>
          </p:cNvCxnSpPr>
          <p:nvPr/>
        </p:nvCxnSpPr>
        <p:spPr>
          <a:xfrm>
            <a:off x="434503" y="585357"/>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A1C1B263-A560-0352-75E2-8CB842EE008D}"/>
              </a:ext>
            </a:extLst>
          </p:cNvPr>
          <p:cNvSpPr txBox="1"/>
          <p:nvPr/>
        </p:nvSpPr>
        <p:spPr>
          <a:xfrm>
            <a:off x="434503" y="16643"/>
            <a:ext cx="11322995" cy="710120"/>
          </a:xfrm>
          <a:prstGeom prst="rect">
            <a:avLst/>
          </a:prstGeom>
          <a:noFill/>
        </p:spPr>
        <p:txBody>
          <a:bodyPr wrap="square" rtlCol="0" anchor="t">
            <a:noAutofit/>
          </a:bodyPr>
          <a:lstStyle/>
          <a:p>
            <a:r>
              <a:rPr lang="it-IT" sz="2400" b="1" dirty="0">
                <a:solidFill>
                  <a:srgbClr val="00A6BC"/>
                </a:solidFill>
                <a:latin typeface="Bahnschrift" panose="020B0502040204020203" pitchFamily="34" charset="0"/>
                <a:cs typeface="Hadassah Friedlaender" panose="020F0502020204030204" pitchFamily="18" charset="-79"/>
              </a:rPr>
              <a:t>Il confronto tra i testi dello schema di legge delega</a:t>
            </a:r>
          </a:p>
        </p:txBody>
      </p:sp>
      <p:sp>
        <p:nvSpPr>
          <p:cNvPr id="6" name="CasellaDiTesto 5">
            <a:extLst>
              <a:ext uri="{FF2B5EF4-FFF2-40B4-BE49-F238E27FC236}">
                <a16:creationId xmlns:a16="http://schemas.microsoft.com/office/drawing/2014/main" id="{61D288DD-203D-1D47-1BEC-453419914F24}"/>
              </a:ext>
            </a:extLst>
          </p:cNvPr>
          <p:cNvSpPr txBox="1"/>
          <p:nvPr/>
        </p:nvSpPr>
        <p:spPr>
          <a:xfrm>
            <a:off x="434501" y="3577948"/>
            <a:ext cx="11322995" cy="710120"/>
          </a:xfrm>
          <a:prstGeom prst="rect">
            <a:avLst/>
          </a:prstGeom>
          <a:noFill/>
        </p:spPr>
        <p:txBody>
          <a:bodyPr wrap="square" rtlCol="0" anchor="t">
            <a:noAutofit/>
          </a:bodyPr>
          <a:lstStyle/>
          <a:p>
            <a:pPr>
              <a:spcBef>
                <a:spcPts val="0"/>
              </a:spcBef>
            </a:pPr>
            <a:r>
              <a:rPr lang="it-IT" sz="1400" b="1" dirty="0">
                <a:solidFill>
                  <a:srgbClr val="00A6BC"/>
                </a:solidFill>
                <a:latin typeface="Calibri" panose="020F0502020204030204" pitchFamily="34" charset="0"/>
                <a:cs typeface="Calibri" panose="020F0502020204030204" pitchFamily="34" charset="0"/>
              </a:rPr>
              <a:t>Testo Consiglio dei Ministri 11 settembre 2025 (testo approvato)</a:t>
            </a:r>
          </a:p>
          <a:p>
            <a:pPr>
              <a:spcBef>
                <a:spcPts val="0"/>
              </a:spcBef>
            </a:pPr>
            <a:endParaRPr lang="it-IT" sz="2000" b="1" dirty="0">
              <a:solidFill>
                <a:srgbClr val="00A6BC"/>
              </a:solidFill>
              <a:latin typeface="Calibri" panose="020F0502020204030204" pitchFamily="34" charset="0"/>
              <a:cs typeface="Calibri" panose="020F0502020204030204" pitchFamily="34" charset="0"/>
            </a:endParaRPr>
          </a:p>
        </p:txBody>
      </p:sp>
      <p:graphicFrame>
        <p:nvGraphicFramePr>
          <p:cNvPr id="8" name="Tabella 7">
            <a:extLst>
              <a:ext uri="{FF2B5EF4-FFF2-40B4-BE49-F238E27FC236}">
                <a16:creationId xmlns:a16="http://schemas.microsoft.com/office/drawing/2014/main" id="{1BFE75D6-B078-B37C-14D3-6B835BBC052D}"/>
              </a:ext>
            </a:extLst>
          </p:cNvPr>
          <p:cNvGraphicFramePr>
            <a:graphicFrameLocks noGrp="1"/>
          </p:cNvGraphicFramePr>
          <p:nvPr>
            <p:extLst>
              <p:ext uri="{D42A27DB-BD31-4B8C-83A1-F6EECF244321}">
                <p14:modId xmlns:p14="http://schemas.microsoft.com/office/powerpoint/2010/main" val="2267670386"/>
              </p:ext>
            </p:extLst>
          </p:nvPr>
        </p:nvGraphicFramePr>
        <p:xfrm>
          <a:off x="434501" y="947681"/>
          <a:ext cx="11322995" cy="2506980"/>
        </p:xfrm>
        <a:graphic>
          <a:graphicData uri="http://schemas.openxmlformats.org/drawingml/2006/table">
            <a:tbl>
              <a:tblPr firstRow="1" bandRow="1">
                <a:tableStyleId>{5C22544A-7EE6-4342-B048-85BDC9FD1C3A}</a:tableStyleId>
              </a:tblPr>
              <a:tblGrid>
                <a:gridCol w="11322995">
                  <a:extLst>
                    <a:ext uri="{9D8B030D-6E8A-4147-A177-3AD203B41FA5}">
                      <a16:colId xmlns:a16="http://schemas.microsoft.com/office/drawing/2014/main" val="2950654308"/>
                    </a:ext>
                  </a:extLst>
                </a:gridCol>
              </a:tblGrid>
              <a:tr h="370840">
                <a:tc>
                  <a:txBody>
                    <a:bodyPr/>
                    <a:lstStyle/>
                    <a:p>
                      <a:r>
                        <a:rPr lang="it-IT" sz="1050" b="1" i="1" dirty="0">
                          <a:solidFill>
                            <a:schemeClr val="bg2">
                              <a:lumMod val="50000"/>
                            </a:schemeClr>
                          </a:solidFill>
                        </a:rPr>
                        <a:t>ART. 1 - (Delega al Governo per la riforma dell’ordinamento della professione di dottore commercialista e di esperto contabile) </a:t>
                      </a:r>
                    </a:p>
                    <a:p>
                      <a:r>
                        <a:rPr lang="it-IT" sz="1050" b="0" dirty="0">
                          <a:solidFill>
                            <a:schemeClr val="bg2">
                              <a:lumMod val="50000"/>
                            </a:schemeClr>
                          </a:solidFill>
                        </a:rPr>
                        <a:t>1. Il Governo è delegato ad adottare, entro dodici mesi dalla data di entrata in vigore della presente legge, un decreto legislativo recante la disciplina di riforma dell’ordinamento della professione di dottore commercialista e di esperto contabile, anche al fine di adeguarla al diritto europeo e ai principi espressi dalla giurisprudenza della Corte costituzionale e delle giurisdizioni superiori, interne e sovranazionali, nonché di razionalizzare, riordinare e semplificare la disciplina vigente.</a:t>
                      </a:r>
                    </a:p>
                    <a:p>
                      <a:r>
                        <a:rPr lang="it-IT" sz="1050" b="0" dirty="0">
                          <a:solidFill>
                            <a:schemeClr val="bg2">
                              <a:lumMod val="50000"/>
                            </a:schemeClr>
                          </a:solidFill>
                        </a:rPr>
                        <a:t>2. </a:t>
                      </a:r>
                      <a:r>
                        <a:rPr lang="it-IT" sz="1050" b="1" dirty="0">
                          <a:solidFill>
                            <a:schemeClr val="bg2">
                              <a:lumMod val="50000"/>
                            </a:schemeClr>
                          </a:solidFill>
                        </a:rPr>
                        <a:t>Il decreto legislativo di cui al comma 1 è adottato su proposta del</a:t>
                      </a:r>
                      <a:r>
                        <a:rPr lang="it-IT" sz="1050" b="1" dirty="0">
                          <a:solidFill>
                            <a:srgbClr val="FF0000"/>
                          </a:solidFill>
                        </a:rPr>
                        <a:t> Ministro della giustizia </a:t>
                      </a:r>
                      <a:r>
                        <a:rPr lang="it-IT" sz="1050" b="1" dirty="0">
                          <a:solidFill>
                            <a:schemeClr val="bg2">
                              <a:lumMod val="50000"/>
                            </a:schemeClr>
                          </a:solidFill>
                        </a:rPr>
                        <a:t>di </a:t>
                      </a:r>
                      <a:r>
                        <a:rPr lang="it-IT" sz="1050" b="1" dirty="0">
                          <a:solidFill>
                            <a:srgbClr val="FF0000"/>
                          </a:solidFill>
                        </a:rPr>
                        <a:t>concerto con il Ministro dell’università e della ricerca</a:t>
                      </a:r>
                      <a:r>
                        <a:rPr lang="it-IT" sz="1050" b="1" dirty="0">
                          <a:solidFill>
                            <a:schemeClr val="bg2">
                              <a:lumMod val="50000"/>
                            </a:schemeClr>
                          </a:solidFill>
                        </a:rPr>
                        <a:t>, </a:t>
                      </a:r>
                      <a:r>
                        <a:rPr lang="it-IT" sz="1050" b="1" u="sng" dirty="0">
                          <a:solidFill>
                            <a:schemeClr val="bg2">
                              <a:lumMod val="50000"/>
                            </a:schemeClr>
                          </a:solidFill>
                        </a:rPr>
                        <a:t>sentito il Consiglio nazionale dei dottori commercialisti e degli esperti contabili</a:t>
                      </a:r>
                      <a:r>
                        <a:rPr lang="it-IT" sz="1050" b="1" dirty="0">
                          <a:solidFill>
                            <a:schemeClr val="bg2">
                              <a:lumMod val="50000"/>
                            </a:schemeClr>
                          </a:solidFill>
                        </a:rPr>
                        <a:t>. </a:t>
                      </a:r>
                    </a:p>
                    <a:p>
                      <a:r>
                        <a:rPr lang="it-IT" sz="1050" b="0" dirty="0">
                          <a:solidFill>
                            <a:schemeClr val="bg2">
                              <a:lumMod val="50000"/>
                            </a:schemeClr>
                          </a:solidFill>
                        </a:rPr>
                        <a:t>(OMISSIS)</a:t>
                      </a:r>
                    </a:p>
                  </a:txBody>
                  <a:tcPr>
                    <a:noFill/>
                  </a:tcPr>
                </a:tc>
                <a:extLst>
                  <a:ext uri="{0D108BD9-81ED-4DB2-BD59-A6C34878D82A}">
                    <a16:rowId xmlns:a16="http://schemas.microsoft.com/office/drawing/2014/main" val="4010815109"/>
                  </a:ext>
                </a:extLst>
              </a:tr>
              <a:tr h="370840">
                <a:tc>
                  <a:txBody>
                    <a:bodyPr/>
                    <a:lstStyle/>
                    <a:p>
                      <a:r>
                        <a:rPr lang="it-IT" sz="1050" b="1" i="1" kern="1200" dirty="0">
                          <a:solidFill>
                            <a:schemeClr val="bg2">
                              <a:lumMod val="50000"/>
                            </a:schemeClr>
                          </a:solidFill>
                          <a:effectLst/>
                          <a:latin typeface="+mn-lt"/>
                          <a:ea typeface="+mn-ea"/>
                          <a:cs typeface="+mn-cs"/>
                        </a:rPr>
                        <a:t>ART. 2 - (Principi e criteri direttivi)</a:t>
                      </a:r>
                    </a:p>
                    <a:p>
                      <a:r>
                        <a:rPr lang="it-IT" sz="1050" b="0" kern="1200" dirty="0">
                          <a:solidFill>
                            <a:schemeClr val="bg2">
                              <a:lumMod val="50000"/>
                            </a:schemeClr>
                          </a:solidFill>
                          <a:effectLst/>
                          <a:latin typeface="+mn-lt"/>
                          <a:ea typeface="+mn-ea"/>
                          <a:cs typeface="+mn-cs"/>
                        </a:rPr>
                        <a:t>1. Il decreto legislativo di cui all’articolo 1, comma 1, è adottato nel rispetto dei seguenti principi e criteri direttivi:</a:t>
                      </a:r>
                    </a:p>
                    <a:p>
                      <a:pPr marL="228600" indent="-228600">
                        <a:buAutoNum type="alphaLcParenR"/>
                      </a:pPr>
                      <a:r>
                        <a:rPr lang="it-IT" sz="1050" b="0" kern="1200" dirty="0">
                          <a:solidFill>
                            <a:schemeClr val="bg2">
                              <a:lumMod val="50000"/>
                            </a:schemeClr>
                          </a:solidFill>
                          <a:effectLst/>
                          <a:latin typeface="+mn-lt"/>
                          <a:ea typeface="+mn-ea"/>
                          <a:cs typeface="+mn-cs"/>
                        </a:rPr>
                        <a:t>riorganizzazione delle attività oggetto della professione di dottore commercialista e di esperto contabile, al fine di riordinare le disposizioni vigenti, indicando le attività riservate da specifiche disposizioni di legge e distinguendole da quelle che connotano tipicamente la professione di dottore commercialista e di esperto contabile nell’ambito tributario, economico aziendale, finanziario, societario e della crisi d’impresa, ferme rimanendo le competenze attribuite dalla normativa vigente alle altre professioni regolamentate nei suddetti ambiti;</a:t>
                      </a:r>
                    </a:p>
                    <a:p>
                      <a:pPr marL="0" indent="0">
                        <a:buNone/>
                      </a:pPr>
                      <a:r>
                        <a:rPr lang="it-IT" sz="1050" b="0" kern="1200" dirty="0">
                          <a:solidFill>
                            <a:schemeClr val="bg2">
                              <a:lumMod val="50000"/>
                            </a:schemeClr>
                          </a:solidFill>
                          <a:effectLst/>
                          <a:latin typeface="+mn-lt"/>
                          <a:ea typeface="+mn-ea"/>
                          <a:cs typeface="+mn-cs"/>
                        </a:rPr>
                        <a:t>(OMISSIS)</a:t>
                      </a:r>
                    </a:p>
                    <a:p>
                      <a:endParaRPr lang="it-IT" sz="1600" b="0" dirty="0">
                        <a:solidFill>
                          <a:schemeClr val="bg2">
                            <a:lumMod val="50000"/>
                          </a:schemeClr>
                        </a:solidFill>
                      </a:endParaRPr>
                    </a:p>
                  </a:txBody>
                  <a:tcPr>
                    <a:noFill/>
                  </a:tcPr>
                </a:tc>
                <a:extLst>
                  <a:ext uri="{0D108BD9-81ED-4DB2-BD59-A6C34878D82A}">
                    <a16:rowId xmlns:a16="http://schemas.microsoft.com/office/drawing/2014/main" val="2111948703"/>
                  </a:ext>
                </a:extLst>
              </a:tr>
            </a:tbl>
          </a:graphicData>
        </a:graphic>
      </p:graphicFrame>
      <p:graphicFrame>
        <p:nvGraphicFramePr>
          <p:cNvPr id="10" name="Tabella 9">
            <a:extLst>
              <a:ext uri="{FF2B5EF4-FFF2-40B4-BE49-F238E27FC236}">
                <a16:creationId xmlns:a16="http://schemas.microsoft.com/office/drawing/2014/main" id="{AA7A4684-D8CB-EA97-9FA7-000CB9A207AA}"/>
              </a:ext>
            </a:extLst>
          </p:cNvPr>
          <p:cNvGraphicFramePr>
            <a:graphicFrameLocks noGrp="1"/>
          </p:cNvGraphicFramePr>
          <p:nvPr>
            <p:extLst>
              <p:ext uri="{D42A27DB-BD31-4B8C-83A1-F6EECF244321}">
                <p14:modId xmlns:p14="http://schemas.microsoft.com/office/powerpoint/2010/main" val="229407910"/>
              </p:ext>
            </p:extLst>
          </p:nvPr>
        </p:nvGraphicFramePr>
        <p:xfrm>
          <a:off x="434501" y="3886200"/>
          <a:ext cx="11443271" cy="2971800"/>
        </p:xfrm>
        <a:graphic>
          <a:graphicData uri="http://schemas.openxmlformats.org/drawingml/2006/table">
            <a:tbl>
              <a:tblPr firstRow="1" bandRow="1">
                <a:tableStyleId>{5C22544A-7EE6-4342-B048-85BDC9FD1C3A}</a:tableStyleId>
              </a:tblPr>
              <a:tblGrid>
                <a:gridCol w="11443271">
                  <a:extLst>
                    <a:ext uri="{9D8B030D-6E8A-4147-A177-3AD203B41FA5}">
                      <a16:colId xmlns:a16="http://schemas.microsoft.com/office/drawing/2014/main" val="2950654308"/>
                    </a:ext>
                  </a:extLst>
                </a:gridCol>
              </a:tblGrid>
              <a:tr h="370840">
                <a:tc>
                  <a:txBody>
                    <a:bodyPr/>
                    <a:lstStyle/>
                    <a:p>
                      <a:r>
                        <a:rPr lang="it-IT" sz="1100" b="1" i="1" dirty="0">
                          <a:solidFill>
                            <a:schemeClr val="bg2">
                              <a:lumMod val="50000"/>
                            </a:schemeClr>
                          </a:solidFill>
                        </a:rPr>
                        <a:t>ART. 1 - (Delega al Governo per la riforma dell’ordinamento della professione di dottore commercialista e di esperto contabile) </a:t>
                      </a:r>
                    </a:p>
                    <a:p>
                      <a:r>
                        <a:rPr lang="it-IT" sz="1100" b="0" dirty="0">
                          <a:solidFill>
                            <a:schemeClr val="bg2">
                              <a:lumMod val="50000"/>
                            </a:schemeClr>
                          </a:solidFill>
                        </a:rPr>
                        <a:t>1. Il Governo è delegato ad adottare, entro dodici mesi dalla data di entrata in vigore della presente legge, un decreto legislativo recante la disciplina di riforma dell’ordinamento della professione di dottore commercialista e di esperto contabile, anche al fine di adeguarla al diritto europeo e ai principi espressi dalla giurisprudenza della Corte costituzionale e delle giurisdizioni superiori, interne e sovranazionali, nonché di razionalizzare, riordinare e semplificare la disciplina vigente.</a:t>
                      </a:r>
                    </a:p>
                    <a:p>
                      <a:r>
                        <a:rPr lang="it-IT" sz="1100" b="0" dirty="0">
                          <a:solidFill>
                            <a:schemeClr val="bg2">
                              <a:lumMod val="50000"/>
                            </a:schemeClr>
                          </a:solidFill>
                        </a:rPr>
                        <a:t>2. </a:t>
                      </a:r>
                      <a:r>
                        <a:rPr lang="it-IT" sz="1100" b="1" dirty="0">
                          <a:solidFill>
                            <a:schemeClr val="bg2">
                              <a:lumMod val="50000"/>
                            </a:schemeClr>
                          </a:solidFill>
                        </a:rPr>
                        <a:t>Il decreto legislativo di cui al comma 1 è adottato </a:t>
                      </a:r>
                      <a:r>
                        <a:rPr lang="it-IT" sz="1100" b="1" dirty="0">
                          <a:solidFill>
                            <a:srgbClr val="FF0000"/>
                          </a:solidFill>
                        </a:rPr>
                        <a:t>su proposta del Ministro della giustizia </a:t>
                      </a:r>
                      <a:r>
                        <a:rPr lang="it-IT" sz="1100" b="1" u="sng" dirty="0">
                          <a:solidFill>
                            <a:schemeClr val="bg2">
                              <a:lumMod val="50000"/>
                            </a:schemeClr>
                          </a:solidFill>
                        </a:rPr>
                        <a:t>sentito il Consiglio nazionale dei dottori commercialisti e degli esperti contabili</a:t>
                      </a:r>
                      <a:r>
                        <a:rPr lang="it-IT" sz="1100" b="1" dirty="0">
                          <a:solidFill>
                            <a:schemeClr val="bg2">
                              <a:lumMod val="50000"/>
                            </a:schemeClr>
                          </a:solidFill>
                        </a:rPr>
                        <a:t>. </a:t>
                      </a:r>
                      <a:r>
                        <a:rPr lang="it-IT" sz="1100" b="1" u="sng" dirty="0">
                          <a:solidFill>
                            <a:srgbClr val="FF0000"/>
                          </a:solidFill>
                        </a:rPr>
                        <a:t>Il decreto è adottato, per i profili attinenti all’attività universitaria e ai titoli abilitanti, di concerto con il Ministro dell’università e della ricerca e, per le disposizioni aventi impatto diretto nelle materie previdenziali e assistenziali, di concerto con il Ministro del lavoro e delle politiche sociali.</a:t>
                      </a:r>
                    </a:p>
                    <a:p>
                      <a:r>
                        <a:rPr lang="it-IT" sz="1100" b="1" dirty="0">
                          <a:solidFill>
                            <a:schemeClr val="bg2">
                              <a:lumMod val="50000"/>
                            </a:schemeClr>
                          </a:solidFill>
                        </a:rPr>
                        <a:t>(OMISSIS)</a:t>
                      </a:r>
                    </a:p>
                  </a:txBody>
                  <a:tcPr>
                    <a:noFill/>
                  </a:tcPr>
                </a:tc>
                <a:extLst>
                  <a:ext uri="{0D108BD9-81ED-4DB2-BD59-A6C34878D82A}">
                    <a16:rowId xmlns:a16="http://schemas.microsoft.com/office/drawing/2014/main" val="4010815109"/>
                  </a:ext>
                </a:extLst>
              </a:tr>
              <a:tr h="370840">
                <a:tc>
                  <a:txBody>
                    <a:bodyPr/>
                    <a:lstStyle/>
                    <a:p>
                      <a:r>
                        <a:rPr lang="it-IT" sz="1100" b="1" i="1" kern="1200" dirty="0">
                          <a:solidFill>
                            <a:schemeClr val="bg2">
                              <a:lumMod val="50000"/>
                            </a:schemeClr>
                          </a:solidFill>
                          <a:effectLst/>
                          <a:latin typeface="+mn-lt"/>
                          <a:ea typeface="+mn-ea"/>
                          <a:cs typeface="+mn-cs"/>
                        </a:rPr>
                        <a:t>ART. 2 - (Principi e criteri direttivi)</a:t>
                      </a:r>
                    </a:p>
                    <a:p>
                      <a:r>
                        <a:rPr lang="it-IT" sz="1100" b="0" kern="1200" dirty="0">
                          <a:solidFill>
                            <a:schemeClr val="bg2">
                              <a:lumMod val="50000"/>
                            </a:schemeClr>
                          </a:solidFill>
                          <a:effectLst/>
                          <a:latin typeface="+mn-lt"/>
                          <a:ea typeface="+mn-ea"/>
                          <a:cs typeface="+mn-cs"/>
                        </a:rPr>
                        <a:t>1. Il decreto legislativo di cui all’articolo 1, comma 1, è adottato nel rispetto dei seguenti principi e criteri direttivi:</a:t>
                      </a:r>
                    </a:p>
                    <a:p>
                      <a:pPr marL="228600" indent="-228600">
                        <a:buAutoNum type="alphaLcParenR"/>
                      </a:pPr>
                      <a:r>
                        <a:rPr lang="it-IT" sz="1100" b="0" kern="1200" dirty="0">
                          <a:solidFill>
                            <a:schemeClr val="bg2">
                              <a:lumMod val="50000"/>
                            </a:schemeClr>
                          </a:solidFill>
                          <a:effectLst/>
                          <a:latin typeface="+mn-lt"/>
                          <a:ea typeface="+mn-ea"/>
                          <a:cs typeface="+mn-cs"/>
                        </a:rPr>
                        <a:t>riorganizzazione delle attività oggetto della professione di dottore commercialista e di esperto contabile, al fine di riordinare le disposizioni vigenti, indicando le attività riservate da specifiche disposizioni di legge e distinguendole da quelle che connotano tipicamente la professione di dottore commercialista e di esperto contabile nell’ambito tributario, economico aziendale, finanziario, societario e della crisi d’impresa, ferme rimanendo le competenze nei suddetti ambiti attribuite dalla normativa vigente alle altre professioni regolamentate </a:t>
                      </a:r>
                      <a:r>
                        <a:rPr lang="it-IT" sz="1100" b="1" kern="1200" dirty="0">
                          <a:solidFill>
                            <a:srgbClr val="FF0000"/>
                          </a:solidFill>
                          <a:effectLst/>
                          <a:latin typeface="+mn-lt"/>
                          <a:ea typeface="+mn-ea"/>
                          <a:cs typeface="+mn-cs"/>
                        </a:rPr>
                        <a:t>o dalla legge 14 gennaio 2013, n. 4, alle professioni non organizzate</a:t>
                      </a:r>
                      <a:r>
                        <a:rPr lang="it-IT" sz="1100" b="0" kern="1200" dirty="0">
                          <a:solidFill>
                            <a:schemeClr val="bg2">
                              <a:lumMod val="50000"/>
                            </a:schemeClr>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1100" b="0" dirty="0">
                          <a:solidFill>
                            <a:schemeClr val="bg2">
                              <a:lumMod val="50000"/>
                            </a:schemeClr>
                          </a:solidFill>
                        </a:rPr>
                        <a:t>(OMISSIS)</a:t>
                      </a:r>
                    </a:p>
                    <a:p>
                      <a:endParaRPr lang="it-IT" b="0" dirty="0">
                        <a:solidFill>
                          <a:schemeClr val="bg2">
                            <a:lumMod val="50000"/>
                          </a:schemeClr>
                        </a:solidFill>
                      </a:endParaRPr>
                    </a:p>
                  </a:txBody>
                  <a:tcPr>
                    <a:noFill/>
                  </a:tcPr>
                </a:tc>
                <a:extLst>
                  <a:ext uri="{0D108BD9-81ED-4DB2-BD59-A6C34878D82A}">
                    <a16:rowId xmlns:a16="http://schemas.microsoft.com/office/drawing/2014/main" val="2111948703"/>
                  </a:ext>
                </a:extLst>
              </a:tr>
            </a:tbl>
          </a:graphicData>
        </a:graphic>
      </p:graphicFrame>
      <p:sp>
        <p:nvSpPr>
          <p:cNvPr id="3" name="CasellaDiTesto 2">
            <a:extLst>
              <a:ext uri="{FF2B5EF4-FFF2-40B4-BE49-F238E27FC236}">
                <a16:creationId xmlns:a16="http://schemas.microsoft.com/office/drawing/2014/main" id="{280AD053-1C06-D1B3-6D4D-F00978BEEAB5}"/>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5</a:t>
            </a:fld>
            <a:endParaRPr lang="it-IT" sz="1400" dirty="0">
              <a:solidFill>
                <a:schemeClr val="bg2">
                  <a:lumMod val="75000"/>
                </a:schemeClr>
              </a:solidFill>
            </a:endParaRPr>
          </a:p>
        </p:txBody>
      </p:sp>
    </p:spTree>
    <p:extLst>
      <p:ext uri="{BB962C8B-B14F-4D97-AF65-F5344CB8AC3E}">
        <p14:creationId xmlns:p14="http://schemas.microsoft.com/office/powerpoint/2010/main" val="2456829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A0353-C0E8-FFF9-C7E0-44E5273E08D9}"/>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2E42C754-8740-3E28-B911-420B7FDB459A}"/>
              </a:ext>
            </a:extLst>
          </p:cNvPr>
          <p:cNvSpPr txBox="1"/>
          <p:nvPr/>
        </p:nvSpPr>
        <p:spPr>
          <a:xfrm>
            <a:off x="434503" y="1157593"/>
            <a:ext cx="11322995" cy="710120"/>
          </a:xfrm>
          <a:prstGeom prst="rect">
            <a:avLst/>
          </a:prstGeom>
          <a:noFill/>
        </p:spPr>
        <p:txBody>
          <a:bodyPr wrap="square" rtlCol="0" anchor="t">
            <a:noAutofit/>
          </a:bodyPr>
          <a:lstStyle/>
          <a:p>
            <a:pPr>
              <a:spcBef>
                <a:spcPts val="0"/>
              </a:spcBef>
            </a:pPr>
            <a:r>
              <a:rPr lang="it-IT" sz="2000" i="1" dirty="0">
                <a:latin typeface="Calibri" panose="020F0502020204030204" pitchFamily="34" charset="0"/>
                <a:ea typeface="Calibri" panose="020F0502020204030204" pitchFamily="34" charset="0"/>
                <a:cs typeface="Calibri" panose="020F0502020204030204" pitchFamily="34" charset="0"/>
              </a:rPr>
              <a:t>«a) riorganizzazione delle attività oggetto della professione di dottore commercialista e di esperto contabile, al fine di riordinare le disposizioni vigenti, indicando le attività riservate da specifiche disposizioni di legge e distinguendole da quelle che connotano tipicamente la professione di dottore commercialista e di esperto contabile nell’ambito tributario, economico aziendale, finanziario, societario e della crisi d’impresa </a:t>
            </a:r>
            <a:r>
              <a:rPr lang="it-IT" sz="2000" i="1" strike="sngStrike" dirty="0">
                <a:solidFill>
                  <a:srgbClr val="FF0000"/>
                </a:solidFill>
                <a:latin typeface="Calibri" panose="020F0502020204030204" pitchFamily="34" charset="0"/>
                <a:ea typeface="Calibri" panose="020F0502020204030204" pitchFamily="34" charset="0"/>
                <a:cs typeface="Calibri" panose="020F0502020204030204" pitchFamily="34" charset="0"/>
              </a:rPr>
              <a:t>e giuslavoristico</a:t>
            </a:r>
            <a:r>
              <a:rPr lang="it-IT" sz="2000" i="1"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it-IT" sz="2000" i="1" dirty="0">
                <a:latin typeface="Calibri" panose="020F0502020204030204" pitchFamily="34" charset="0"/>
                <a:ea typeface="Calibri" panose="020F0502020204030204" pitchFamily="34" charset="0"/>
                <a:cs typeface="Calibri" panose="020F0502020204030204" pitchFamily="34" charset="0"/>
              </a:rPr>
              <a:t>, ferme rimanendo le competenze nei suddetti ambiti attribuite dalla normativa vigente alle altre professioni regolamentate </a:t>
            </a:r>
            <a:r>
              <a:rPr lang="it-IT" sz="2000" b="1" i="1" dirty="0">
                <a:latin typeface="Calibri" panose="020F0502020204030204" pitchFamily="34" charset="0"/>
                <a:ea typeface="Calibri" panose="020F0502020204030204" pitchFamily="34" charset="0"/>
                <a:cs typeface="Calibri" panose="020F0502020204030204" pitchFamily="34" charset="0"/>
              </a:rPr>
              <a:t>o dalla legge 14 gennaio 2013, n. 4, alle professioni non organizzate</a:t>
            </a:r>
            <a:r>
              <a:rPr lang="it-IT" sz="2000" i="1" dirty="0">
                <a:latin typeface="Calibri" panose="020F0502020204030204" pitchFamily="34" charset="0"/>
                <a:ea typeface="Calibri" panose="020F0502020204030204" pitchFamily="34" charset="0"/>
                <a:cs typeface="Calibri" panose="020F0502020204030204" pitchFamily="34" charset="0"/>
              </a:rPr>
              <a:t>;»</a:t>
            </a:r>
          </a:p>
          <a:p>
            <a:pPr>
              <a:spcBef>
                <a:spcPts val="0"/>
              </a:spcBef>
            </a:pPr>
            <a:endParaRPr lang="it-IT" sz="2000" dirty="0">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it-IT" sz="20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it-IT" sz="2000" dirty="0">
                <a:latin typeface="Calibri" panose="020F0502020204030204" pitchFamily="34" charset="0"/>
                <a:ea typeface="Calibri" panose="020F0502020204030204" pitchFamily="34" charset="0"/>
                <a:cs typeface="Calibri" panose="020F0502020204030204" pitchFamily="34" charset="0"/>
              </a:rPr>
              <a:t> </a:t>
            </a:r>
            <a:r>
              <a:rPr lang="it-IT" sz="1600" dirty="0">
                <a:solidFill>
                  <a:srgbClr val="FF0000"/>
                </a:solidFill>
                <a:latin typeface="Calibri" panose="020F0502020204030204" pitchFamily="34" charset="0"/>
                <a:ea typeface="Calibri" panose="020F0502020204030204" pitchFamily="34" charset="0"/>
                <a:cs typeface="Calibri" panose="020F0502020204030204" pitchFamily="34" charset="0"/>
              </a:rPr>
              <a:t>testo eliminato prima del Consiglio dei Ministri del 4 settembre 2025</a:t>
            </a:r>
          </a:p>
          <a:p>
            <a:pPr>
              <a:spcBef>
                <a:spcPts val="0"/>
              </a:spcBef>
            </a:pPr>
            <a:endParaRPr lang="it-IT" sz="20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a:spcBef>
                <a:spcPts val="0"/>
              </a:spcBef>
            </a:pPr>
            <a:endParaRPr lang="it-IT" sz="2000" dirty="0">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it-IT" sz="2000" u="sng" dirty="0">
                <a:latin typeface="Calibri" panose="020F0502020204030204" pitchFamily="34" charset="0"/>
                <a:ea typeface="Calibri" panose="020F0502020204030204" pitchFamily="34" charset="0"/>
                <a:cs typeface="Calibri" panose="020F0502020204030204" pitchFamily="34" charset="0"/>
              </a:rPr>
              <a:t>SPUNTI DI RIFLESSIONE</a:t>
            </a:r>
          </a:p>
          <a:p>
            <a:pPr marL="342900" indent="-342900">
              <a:spcBef>
                <a:spcPts val="0"/>
              </a:spcBef>
              <a:buFontTx/>
              <a:buChar char="-"/>
            </a:pPr>
            <a:r>
              <a:rPr lang="it-IT" sz="2000" b="1" dirty="0">
                <a:solidFill>
                  <a:srgbClr val="00A6BC"/>
                </a:solidFill>
                <a:latin typeface="Calibri" panose="020F0502020204030204" pitchFamily="34" charset="0"/>
                <a:cs typeface="Calibri" panose="020F0502020204030204" pitchFamily="34" charset="0"/>
              </a:rPr>
              <a:t>Gli ambiti di intervento della professione di dottore commercialista e di esperto contabile</a:t>
            </a:r>
          </a:p>
          <a:p>
            <a:pPr marL="342900" indent="-342900">
              <a:spcBef>
                <a:spcPts val="0"/>
              </a:spcBef>
              <a:buFontTx/>
              <a:buChar char="-"/>
            </a:pPr>
            <a:r>
              <a:rPr lang="it-IT" sz="2000" b="1" dirty="0">
                <a:solidFill>
                  <a:srgbClr val="00A6BC"/>
                </a:solidFill>
                <a:latin typeface="Calibri" panose="020F0502020204030204" pitchFamily="34" charset="0"/>
                <a:cs typeface="Calibri" panose="020F0502020204030204" pitchFamily="34" charset="0"/>
              </a:rPr>
              <a:t>Le attività riservate e le attività tipiche della professione: l’importanza della loro ricognizione</a:t>
            </a:r>
          </a:p>
          <a:p>
            <a:pPr marL="342900" indent="-342900">
              <a:spcBef>
                <a:spcPts val="0"/>
              </a:spcBef>
              <a:buFontTx/>
              <a:buChar char="-"/>
            </a:pPr>
            <a:r>
              <a:rPr lang="it-IT" sz="2000" b="1" dirty="0">
                <a:solidFill>
                  <a:srgbClr val="00A6BC"/>
                </a:solidFill>
                <a:latin typeface="Calibri" panose="020F0502020204030204" pitchFamily="34" charset="0"/>
                <a:cs typeface="Calibri" panose="020F0502020204030204" pitchFamily="34" charset="0"/>
              </a:rPr>
              <a:t>Gli ambiti di intervento delle professioni non ordinistiche di cui alla legge 14 gennaio 2013, n. 4</a:t>
            </a:r>
          </a:p>
        </p:txBody>
      </p:sp>
      <p:cxnSp>
        <p:nvCxnSpPr>
          <p:cNvPr id="2" name="Connettore diritto 1">
            <a:extLst>
              <a:ext uri="{FF2B5EF4-FFF2-40B4-BE49-F238E27FC236}">
                <a16:creationId xmlns:a16="http://schemas.microsoft.com/office/drawing/2014/main" id="{6E05DB66-C636-680C-61AA-11AB591045B5}"/>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B0B45A5C-4CC2-9A77-D994-0D7F1978E46E}"/>
              </a:ext>
            </a:extLst>
          </p:cNvPr>
          <p:cNvSpPr txBox="1"/>
          <p:nvPr/>
        </p:nvSpPr>
        <p:spPr>
          <a:xfrm>
            <a:off x="434503" y="233464"/>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Riorganizzazione delle attività oggetto della professione</a:t>
            </a:r>
          </a:p>
        </p:txBody>
      </p:sp>
      <p:sp>
        <p:nvSpPr>
          <p:cNvPr id="3" name="CasellaDiTesto 2">
            <a:extLst>
              <a:ext uri="{FF2B5EF4-FFF2-40B4-BE49-F238E27FC236}">
                <a16:creationId xmlns:a16="http://schemas.microsoft.com/office/drawing/2014/main" id="{DF5A92F9-0785-FB08-3DD9-6AA6F0656ADF}"/>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6</a:t>
            </a:fld>
            <a:endParaRPr lang="it-IT" sz="1400" dirty="0">
              <a:solidFill>
                <a:schemeClr val="bg2">
                  <a:lumMod val="75000"/>
                </a:schemeClr>
              </a:solidFill>
            </a:endParaRPr>
          </a:p>
        </p:txBody>
      </p:sp>
    </p:spTree>
    <p:extLst>
      <p:ext uri="{BB962C8B-B14F-4D97-AF65-F5344CB8AC3E}">
        <p14:creationId xmlns:p14="http://schemas.microsoft.com/office/powerpoint/2010/main" val="1242173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CF4BC-B95A-0004-1037-77FD91A851C7}"/>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57F21830-03EA-4062-7F56-4004B4002446}"/>
              </a:ext>
            </a:extLst>
          </p:cNvPr>
          <p:cNvSpPr txBox="1"/>
          <p:nvPr/>
        </p:nvSpPr>
        <p:spPr>
          <a:xfrm>
            <a:off x="434502" y="660265"/>
            <a:ext cx="11322995" cy="710120"/>
          </a:xfrm>
          <a:prstGeom prst="rect">
            <a:avLst/>
          </a:prstGeom>
          <a:noFill/>
        </p:spPr>
        <p:txBody>
          <a:bodyPr wrap="square" rtlCol="0" anchor="t">
            <a:noAutofit/>
          </a:bodyPr>
          <a:lstStyle/>
          <a:p>
            <a:pPr>
              <a:spcBef>
                <a:spcPts val="0"/>
              </a:spcBef>
            </a:pPr>
            <a:endParaRPr lang="it-IT" sz="2000" i="1" dirty="0">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it-IT" sz="1600" dirty="0">
                <a:latin typeface="Calibri" panose="020F0502020204030204" pitchFamily="34" charset="0"/>
                <a:ea typeface="Calibri" panose="020F0502020204030204" pitchFamily="34" charset="0"/>
                <a:cs typeface="Calibri" panose="020F0502020204030204" pitchFamily="34" charset="0"/>
              </a:rPr>
              <a:t>La legge delega prevede, come il D.Lgs. 139/2005, gli ambiti della competenza dei dottori commercialisti e degli esperti contabili, richiamando </a:t>
            </a:r>
            <a:r>
              <a:rPr lang="it-IT" sz="1600" b="1" dirty="0">
                <a:latin typeface="Calibri" panose="020F0502020204030204" pitchFamily="34" charset="0"/>
                <a:ea typeface="Calibri" panose="020F0502020204030204" pitchFamily="34" charset="0"/>
                <a:cs typeface="Calibri" panose="020F0502020204030204" pitchFamily="34" charset="0"/>
              </a:rPr>
              <a:t>l’ambito tributario, economico aziendale, finanziario, societario e della crisi d’impresa</a:t>
            </a:r>
          </a:p>
          <a:p>
            <a:pPr>
              <a:spcBef>
                <a:spcPts val="0"/>
              </a:spcBef>
            </a:pPr>
            <a:endParaRPr lang="it-IT" b="1" i="1" dirty="0">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it-IT" b="1" dirty="0">
                <a:solidFill>
                  <a:srgbClr val="00A6BC"/>
                </a:solidFill>
                <a:latin typeface="Calibri" panose="020F0502020204030204" pitchFamily="34" charset="0"/>
                <a:cs typeface="Calibri" panose="020F0502020204030204" pitchFamily="34" charset="0"/>
              </a:rPr>
              <a:t>Il mancato richiamo dell’ambito «giuslavoristico» espunto dallo schema di legge delega approvato dal Consiglio dei Ministri l’11 settembre 2025 impedirà ai dottori commercialisti e agli esperti contabili di svolgere le attività connesse agli adempimenti in materia di lavoro ?</a:t>
            </a:r>
          </a:p>
          <a:p>
            <a:endParaRPr lang="it-IT" b="1" dirty="0">
              <a:solidFill>
                <a:srgbClr val="00A6BC"/>
              </a:solidFill>
              <a:latin typeface="Calibri" panose="020F0502020204030204" pitchFamily="34" charset="0"/>
              <a:cs typeface="Calibri" panose="020F0502020204030204" pitchFamily="34" charset="0"/>
            </a:endParaRPr>
          </a:p>
          <a:p>
            <a:pPr algn="ctr"/>
            <a:r>
              <a:rPr lang="it-IT" sz="2000" b="1" dirty="0">
                <a:solidFill>
                  <a:srgbClr val="00A6BC"/>
                </a:solidFill>
                <a:latin typeface="Calibri" panose="020F0502020204030204" pitchFamily="34" charset="0"/>
                <a:cs typeface="Calibri" panose="020F0502020204030204" pitchFamily="34" charset="0"/>
              </a:rPr>
              <a:t>Non basta eliminare un termine per sottrarre competenze !!!</a:t>
            </a:r>
          </a:p>
          <a:p>
            <a:pPr algn="ctr"/>
            <a:r>
              <a:rPr lang="it-IT" sz="2000" b="1" dirty="0">
                <a:solidFill>
                  <a:srgbClr val="00A6BC"/>
                </a:solidFill>
                <a:latin typeface="Calibri" panose="020F0502020204030204" pitchFamily="34" charset="0"/>
                <a:cs typeface="Calibri" panose="020F0502020204030204" pitchFamily="34" charset="0"/>
              </a:rPr>
              <a:t>La risposta va ricercata all’interno dell’ordinamento dei consulenti del lavoro e nello schema di legge delega per la riforma della disciplina degli ordinamenti professionali</a:t>
            </a:r>
          </a:p>
          <a:p>
            <a:pPr>
              <a:spcBef>
                <a:spcPts val="0"/>
              </a:spcBef>
            </a:pPr>
            <a:endParaRPr lang="it-IT"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it-IT" sz="1200" dirty="0"/>
              <a:t>Art. 1, co. 1, legge 12/1979 (Norme per l'ordinamento della professione di consulente del lavoro) :</a:t>
            </a:r>
          </a:p>
          <a:p>
            <a:r>
              <a:rPr lang="it-IT" sz="1200" i="1" dirty="0"/>
              <a:t>«</a:t>
            </a:r>
            <a:r>
              <a:rPr lang="it-IT" sz="1200" b="1" i="1" dirty="0"/>
              <a:t>Tutti gli adempimenti in materia di lavoro, previdenza ed assistenza sociale dei lavoratori dipendenti, quando non sono curati dal datore di lavoro</a:t>
            </a:r>
            <a:r>
              <a:rPr lang="it-IT" sz="1200" i="1" dirty="0"/>
              <a:t>, direttamente od a mezzo di propri dipendenti, </a:t>
            </a:r>
            <a:r>
              <a:rPr lang="it-IT" sz="1200" b="1" i="1" dirty="0"/>
              <a:t>non possono essere assunti se non da coloro che siano iscritti nell'albo dei consulenti del lavoro </a:t>
            </a:r>
            <a:r>
              <a:rPr lang="it-IT" sz="1200" i="1" dirty="0"/>
              <a:t>a norma dell'articolo 9 della presente legge, salvo il disposto del successivo articolo 40, </a:t>
            </a:r>
            <a:r>
              <a:rPr lang="it-IT" sz="1200" b="1" i="1" u="sng" dirty="0"/>
              <a:t>nonché da coloro che siano iscritti negli albi degli avvocati e procuratori legali, dei dottori commercialisti, dei ragionieri e periti commerciali</a:t>
            </a:r>
            <a:r>
              <a:rPr lang="it-IT" sz="1200" i="1" dirty="0"/>
              <a:t>, i quali in tal caso sono tenuti a darne comunicazione agli ispettorati del lavoro delle province nel cui ambito territoriale intendono svolgere gli adempimenti di cui sopra.»</a:t>
            </a:r>
          </a:p>
          <a:p>
            <a:endParaRPr lang="it-IT" sz="1200" i="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it-IT" sz="1200" dirty="0">
                <a:latin typeface="Calibri" panose="020F0502020204030204" pitchFamily="34" charset="0"/>
                <a:ea typeface="Calibri" panose="020F0502020204030204" pitchFamily="34" charset="0"/>
                <a:cs typeface="Calibri" panose="020F0502020204030204" pitchFamily="34" charset="0"/>
              </a:rPr>
              <a:t>Art. 2, co. 1, lett. c) dello Schema di disegno di legge recante “Delega al governo per la riforma della disciplina degli ordinamenti professionali” (tra cui sono ricompresi i consulenti del lavoro): </a:t>
            </a:r>
          </a:p>
          <a:p>
            <a:r>
              <a:rPr lang="it-IT" sz="1200" i="1" dirty="0"/>
              <a:t>«</a:t>
            </a:r>
            <a:r>
              <a:rPr lang="it-IT" sz="1200" b="1" i="1" dirty="0"/>
              <a:t>definire le attività professionali riservate o comunque attribuite anche in via non esclusiva a ciascuna professione, prevedendo che agli iscritti negli albi professionali sia riconosciuta competenza specifica nelle materie oggetto della professione </a:t>
            </a:r>
            <a:r>
              <a:rPr lang="it-IT" sz="1200" b="1" i="1" u="sng" dirty="0"/>
              <a:t>come definite dalle norme vigenti alla data di entrata in vigore della presente legge</a:t>
            </a:r>
            <a:r>
              <a:rPr lang="it-IT" sz="1200" i="1" dirty="0"/>
              <a:t>; prevedere che, in ogni caso, le competenze siano attribuite agli iscritti in ciascun Albo in coerenza con il percorso formativo di accesso alla professione, come individuato dal titolo di studio, dal tirocinio e dalle materie oggetto dell'esame di abilitazione, ove previsto dalla normativa vigente; in ogni caso, ove previsto, </a:t>
            </a:r>
            <a:r>
              <a:rPr lang="it-IT" sz="1200" b="1" i="1" u="sng" dirty="0"/>
              <a:t>l’oggetto delle singole professioni può essere stabilito solo con legge e deve essere coordinato tra le professioni che svolgono attività similari. Tutto ciò che la legge non indica come attribuito alla competenza di una o più professioni è libero e può essere svolto da tutti i professionisti</a:t>
            </a:r>
            <a:r>
              <a:rPr lang="it-IT" sz="1200" i="1" dirty="0"/>
              <a:t>;»</a:t>
            </a:r>
          </a:p>
          <a:p>
            <a:endParaRPr lang="it-IT" sz="1200" i="1" dirty="0">
              <a:latin typeface="Calibri" panose="020F0502020204030204" pitchFamily="34" charset="0"/>
              <a:ea typeface="Calibri" panose="020F0502020204030204" pitchFamily="34" charset="0"/>
              <a:cs typeface="Calibri" panose="020F0502020204030204" pitchFamily="34" charset="0"/>
            </a:endParaRPr>
          </a:p>
          <a:p>
            <a:pPr marL="342900" indent="-342900">
              <a:buFontTx/>
              <a:buChar char="-"/>
            </a:pPr>
            <a:endParaRPr lang="it-IT" sz="2000" dirty="0">
              <a:latin typeface="Calibri" panose="020F0502020204030204" pitchFamily="34" charset="0"/>
              <a:ea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36536177-B733-93D8-06AD-9AABF8E51D54}"/>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F907F7E2-6F5F-2F4B-D7D5-81875EBE8C09}"/>
              </a:ext>
            </a:extLst>
          </p:cNvPr>
          <p:cNvSpPr txBox="1"/>
          <p:nvPr/>
        </p:nvSpPr>
        <p:spPr>
          <a:xfrm>
            <a:off x="341365" y="0"/>
            <a:ext cx="11696979" cy="710120"/>
          </a:xfrm>
          <a:prstGeom prst="rect">
            <a:avLst/>
          </a:prstGeom>
          <a:noFill/>
        </p:spPr>
        <p:txBody>
          <a:bodyPr wrap="square" rtlCol="0" anchor="t">
            <a:noAutofit/>
          </a:bodyPr>
          <a:lstStyle/>
          <a:p>
            <a:r>
              <a:rPr lang="it-IT" sz="2400" b="1" dirty="0">
                <a:solidFill>
                  <a:srgbClr val="00A6BC"/>
                </a:solidFill>
                <a:latin typeface="Calibri" panose="020F0502020204030204" pitchFamily="34" charset="0"/>
                <a:cs typeface="Calibri" panose="020F0502020204030204" pitchFamily="34" charset="0"/>
              </a:rPr>
              <a:t>Riorganizzazione delle attività oggetto della professione:</a:t>
            </a:r>
          </a:p>
          <a:p>
            <a:r>
              <a:rPr lang="it-IT" sz="2400" b="1" dirty="0">
                <a:solidFill>
                  <a:srgbClr val="00A6BC"/>
                </a:solidFill>
                <a:latin typeface="Calibri" panose="020F0502020204030204" pitchFamily="34" charset="0"/>
                <a:cs typeface="Calibri" panose="020F0502020204030204" pitchFamily="34" charset="0"/>
              </a:rPr>
              <a:t>Gli ambiti di intervento della professione di dottore commercialista e di esperto contabile</a:t>
            </a:r>
          </a:p>
          <a:p>
            <a:endParaRPr lang="it-IT" sz="2800" b="1" dirty="0">
              <a:solidFill>
                <a:srgbClr val="00A6BC"/>
              </a:solidFill>
              <a:latin typeface="Bahnschrift" panose="020B0502040204020203" pitchFamily="34" charset="0"/>
              <a:cs typeface="Hadassah Friedlaender" panose="020F0502020204030204" pitchFamily="18" charset="-79"/>
            </a:endParaRPr>
          </a:p>
        </p:txBody>
      </p:sp>
      <p:sp>
        <p:nvSpPr>
          <p:cNvPr id="3" name="CasellaDiTesto 2">
            <a:extLst>
              <a:ext uri="{FF2B5EF4-FFF2-40B4-BE49-F238E27FC236}">
                <a16:creationId xmlns:a16="http://schemas.microsoft.com/office/drawing/2014/main" id="{6E82E8DC-EF9A-0B83-F1FB-396390467FF9}"/>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7</a:t>
            </a:fld>
            <a:endParaRPr lang="it-IT" sz="1400" dirty="0">
              <a:solidFill>
                <a:schemeClr val="bg2">
                  <a:lumMod val="75000"/>
                </a:schemeClr>
              </a:solidFill>
            </a:endParaRPr>
          </a:p>
        </p:txBody>
      </p:sp>
    </p:spTree>
    <p:extLst>
      <p:ext uri="{BB962C8B-B14F-4D97-AF65-F5344CB8AC3E}">
        <p14:creationId xmlns:p14="http://schemas.microsoft.com/office/powerpoint/2010/main" val="2829098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4DB9D-715A-7076-4AA6-AA1D815F388A}"/>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55BB6650-C059-0540-DFB2-3B52E780C0A1}"/>
              </a:ext>
            </a:extLst>
          </p:cNvPr>
          <p:cNvSpPr txBox="1"/>
          <p:nvPr/>
        </p:nvSpPr>
        <p:spPr>
          <a:xfrm>
            <a:off x="434503" y="432058"/>
            <a:ext cx="11322995" cy="710120"/>
          </a:xfrm>
          <a:prstGeom prst="rect">
            <a:avLst/>
          </a:prstGeom>
          <a:noFill/>
        </p:spPr>
        <p:txBody>
          <a:bodyPr wrap="square" rtlCol="0" anchor="t">
            <a:noAutofit/>
          </a:bodyPr>
          <a:lstStyle/>
          <a:p>
            <a:pPr>
              <a:spcBef>
                <a:spcPts val="0"/>
              </a:spcBef>
            </a:pPr>
            <a:endParaRPr lang="it-IT" sz="2000" i="1" dirty="0">
              <a:latin typeface="Calibri" panose="020F0502020204030204" pitchFamily="34" charset="0"/>
              <a:ea typeface="Calibri" panose="020F0502020204030204" pitchFamily="34" charset="0"/>
              <a:cs typeface="Calibri" panose="020F0502020204030204" pitchFamily="34" charset="0"/>
            </a:endParaRPr>
          </a:p>
          <a:p>
            <a:pPr>
              <a:spcBef>
                <a:spcPts val="0"/>
              </a:spcBef>
            </a:pPr>
            <a:endParaRPr lang="it-IT" dirty="0">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it-IT" b="1" dirty="0">
                <a:latin typeface="Calibri" panose="020F0502020204030204" pitchFamily="34" charset="0"/>
                <a:ea typeface="Calibri" panose="020F0502020204030204" pitchFamily="34" charset="0"/>
                <a:cs typeface="Calibri" panose="020F0502020204030204" pitchFamily="34" charset="0"/>
              </a:rPr>
              <a:t>Una professione priva di identità, o una professione ampia che ricomprende numerosi ambiti di intervento?</a:t>
            </a:r>
          </a:p>
          <a:p>
            <a:pPr>
              <a:spcBef>
                <a:spcPts val="0"/>
              </a:spcBef>
            </a:pPr>
            <a:r>
              <a:rPr lang="it-IT" b="1" dirty="0">
                <a:solidFill>
                  <a:srgbClr val="00A6BC"/>
                </a:solidFill>
                <a:latin typeface="Calibri" panose="020F0502020204030204" pitchFamily="34" charset="0"/>
                <a:cs typeface="Calibri" panose="020F0502020204030204" pitchFamily="34" charset="0"/>
              </a:rPr>
              <a:t>La ricognizione delle numerose attività riservate e tipiche mostra la complessità, la multidisciplinarietà  e l’ampiezza della professione: dall’irrinunciabile «Commercialista di base» al necessario «Commercialista specialista»</a:t>
            </a:r>
          </a:p>
          <a:p>
            <a:pPr>
              <a:spcBef>
                <a:spcPts val="0"/>
              </a:spcBef>
            </a:pPr>
            <a:endParaRPr lang="it-IT"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it-IT" b="1" dirty="0">
                <a:solidFill>
                  <a:srgbClr val="00A6BC"/>
                </a:solidFill>
                <a:latin typeface="Calibri" panose="020F0502020204030204" pitchFamily="34" charset="0"/>
                <a:cs typeface="Calibri" panose="020F0502020204030204" pitchFamily="34" charset="0"/>
              </a:rPr>
              <a:t>L’importanza dell’individuazione del perimetro delle attività esercitabili non è sfuggita al Governo, </a:t>
            </a:r>
            <a:r>
              <a:rPr lang="it-IT" sz="1600" dirty="0">
                <a:latin typeface="Calibri" panose="020F0502020204030204" pitchFamily="34" charset="0"/>
                <a:cs typeface="Calibri" panose="020F0502020204030204" pitchFamily="34" charset="0"/>
              </a:rPr>
              <a:t>che ha ritenuto di dover prevedere anche nel disegno di legge delega per la per la riforma della disciplina </a:t>
            </a:r>
            <a:r>
              <a:rPr lang="it-IT" sz="1600" dirty="0">
                <a:latin typeface="Calibri" panose="020F0502020204030204" pitchFamily="34" charset="0"/>
                <a:ea typeface="Calibri" panose="020F0502020204030204" pitchFamily="34" charset="0"/>
                <a:cs typeface="Calibri" panose="020F0502020204030204" pitchFamily="34" charset="0"/>
              </a:rPr>
              <a:t>degli ordinamenti professionali la necessità di «</a:t>
            </a:r>
            <a:r>
              <a:rPr lang="it-IT" sz="1600" b="1" i="1" dirty="0"/>
              <a:t>definire le attività professionali riservate o comunque attribuite anche in via non esclusiva a ciascuna professione, prevedendo che agli iscritti negli albi professionali sia riconosciuta competenza specifica nelle materie oggetto della professione» </a:t>
            </a:r>
          </a:p>
          <a:p>
            <a:endParaRPr lang="it-IT" b="1" dirty="0">
              <a:solidFill>
                <a:srgbClr val="00A6BC"/>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it-IT" b="1" dirty="0">
                <a:solidFill>
                  <a:srgbClr val="00A6BC"/>
                </a:solidFill>
                <a:latin typeface="Calibri" panose="020F0502020204030204" pitchFamily="34" charset="0"/>
                <a:cs typeface="Calibri" panose="020F0502020204030204" pitchFamily="34" charset="0"/>
              </a:rPr>
              <a:t>L’importanza dell’individuazione del perimetro delle attività riservate e tipiche della professione è stata costantemente affermata dalla Corte di Cassazione negli ultimi 10 anni</a:t>
            </a:r>
          </a:p>
          <a:p>
            <a:pPr marL="263525" indent="-263525"/>
            <a:r>
              <a:rPr lang="it-IT" b="1" dirty="0">
                <a:solidFill>
                  <a:srgbClr val="00A6BC"/>
                </a:solidFill>
                <a:latin typeface="Calibri" panose="020F0502020204030204" pitchFamily="34" charset="0"/>
                <a:ea typeface="Calibri" panose="020F0502020204030204" pitchFamily="34" charset="0"/>
                <a:cs typeface="Calibri" panose="020F0502020204030204" pitchFamily="34" charset="0"/>
              </a:rPr>
              <a:t>	Solo un Ordinamento che fissa in maniera dettagliata le competenze dei Commercialisti ha consentito di ribaltare gli orientamenti della giurisprudenza, permettendo non solo la tutela delle «attività riservate» ma anche la tutela delle «attività tipiche».</a:t>
            </a:r>
          </a:p>
          <a:p>
            <a:pPr marL="263525" indent="-263525">
              <a:spcBef>
                <a:spcPts val="0"/>
              </a:spcBef>
            </a:pPr>
            <a:r>
              <a:rPr lang="it-IT" dirty="0"/>
              <a:t>	</a:t>
            </a:r>
            <a:r>
              <a:rPr lang="it-IT" sz="1400" dirty="0"/>
              <a:t>Il solco tracciato dalla sentenza della Cassazione penale, Sez. un., n. 11545 del 23 marzo 2012, con la quale è stato chiarito che:</a:t>
            </a:r>
          </a:p>
          <a:p>
            <a:pPr marL="271463">
              <a:spcBef>
                <a:spcPts val="0"/>
              </a:spcBef>
            </a:pPr>
            <a:r>
              <a:rPr lang="it-IT" sz="1400" i="1" dirty="0"/>
              <a:t>«Concreta esercizio abusivo di una professione, punibile a norma dell’art. 348 cod. </a:t>
            </a:r>
            <a:r>
              <a:rPr lang="it-IT" sz="1400" i="1" dirty="0" err="1"/>
              <a:t>pen</a:t>
            </a:r>
            <a:r>
              <a:rPr lang="it-IT" sz="1400" i="1" dirty="0"/>
              <a:t>., non solo il compimento senza titolo, anche se posto in essere occasionalmente e gratuitamente, di atti da ritenere attribuiti in via esclusiva a una determinata professione, ma anche il compimento senza titolo di atti che, pur non attribuiti singolarmente in via esclusiva, siano univocamente individuati come di competenza specifica di una data professione, allorché lo stesso compimento venga realizzato con modalità tali, per </a:t>
            </a:r>
            <a:r>
              <a:rPr lang="it-IT" sz="1400" i="1" dirty="0" err="1"/>
              <a:t>continuatività</a:t>
            </a:r>
            <a:r>
              <a:rPr lang="it-IT" sz="1400" i="1" dirty="0"/>
              <a:t>, onerosità e (almeno minimale) organizzazione, da creare, in assenza di chiare indicazioni diverse, le oggettive apparenze di un’attività professionale svolta da soggetto regolarmente abilitato»</a:t>
            </a:r>
          </a:p>
          <a:p>
            <a:pPr marL="263525" indent="-263525">
              <a:spcBef>
                <a:spcPts val="0"/>
              </a:spcBef>
            </a:pPr>
            <a:r>
              <a:rPr lang="it-IT" sz="1400" dirty="0"/>
              <a:t>	È stato ribadito da numerose sentenze della Suprema Corte (da ultimo Cass. </a:t>
            </a:r>
            <a:r>
              <a:rPr lang="it-IT" sz="1400" dirty="0" err="1"/>
              <a:t>Civ</a:t>
            </a:r>
            <a:r>
              <a:rPr lang="it-IT" sz="1400" dirty="0"/>
              <a:t>., sez. II, 7 febbraio 2024, n. 3495)</a:t>
            </a:r>
          </a:p>
          <a:p>
            <a:pPr>
              <a:spcBef>
                <a:spcPts val="0"/>
              </a:spcBef>
            </a:pPr>
            <a:endParaRPr lang="it-IT" dirty="0"/>
          </a:p>
          <a:p>
            <a:pPr marL="342900" indent="-342900">
              <a:buFontTx/>
              <a:buChar char="-"/>
            </a:pPr>
            <a:endParaRPr lang="it-IT" sz="2000" dirty="0">
              <a:latin typeface="Calibri" panose="020F0502020204030204" pitchFamily="34" charset="0"/>
              <a:ea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B300DF2B-41E9-89A7-47B8-B29822359307}"/>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B72D7DC8-ABB3-7B86-4978-2E3D31B7ADFA}"/>
              </a:ext>
            </a:extLst>
          </p:cNvPr>
          <p:cNvSpPr txBox="1"/>
          <p:nvPr/>
        </p:nvSpPr>
        <p:spPr>
          <a:xfrm>
            <a:off x="434503" y="72696"/>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Riorganizzazione delle attività oggetto della professione:</a:t>
            </a:r>
          </a:p>
          <a:p>
            <a:r>
              <a:rPr lang="it-IT" sz="2400" b="1" dirty="0">
                <a:solidFill>
                  <a:srgbClr val="00A6BC"/>
                </a:solidFill>
                <a:latin typeface="Calibri" panose="020F0502020204030204" pitchFamily="34" charset="0"/>
                <a:cs typeface="Calibri" panose="020F0502020204030204" pitchFamily="34" charset="0"/>
              </a:rPr>
              <a:t>Le attività riservate e le attività tipiche della professione: l’importanza della ricognizione</a:t>
            </a:r>
            <a:endParaRPr lang="it-IT" sz="2400" b="1" dirty="0">
              <a:solidFill>
                <a:srgbClr val="00A6BC"/>
              </a:solidFill>
              <a:latin typeface="Bahnschrift" panose="020B0502040204020203" pitchFamily="34" charset="0"/>
              <a:cs typeface="Hadassah Friedlaender" panose="020F0502020204030204" pitchFamily="18" charset="-79"/>
            </a:endParaRPr>
          </a:p>
        </p:txBody>
      </p:sp>
      <p:sp>
        <p:nvSpPr>
          <p:cNvPr id="3" name="CasellaDiTesto 2">
            <a:extLst>
              <a:ext uri="{FF2B5EF4-FFF2-40B4-BE49-F238E27FC236}">
                <a16:creationId xmlns:a16="http://schemas.microsoft.com/office/drawing/2014/main" id="{38BBA40B-25A3-C1E5-C06C-CEAF7133A83D}"/>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8</a:t>
            </a:fld>
            <a:endParaRPr lang="it-IT" sz="1400" dirty="0">
              <a:solidFill>
                <a:schemeClr val="bg2">
                  <a:lumMod val="75000"/>
                </a:schemeClr>
              </a:solidFill>
            </a:endParaRPr>
          </a:p>
        </p:txBody>
      </p:sp>
    </p:spTree>
    <p:extLst>
      <p:ext uri="{BB962C8B-B14F-4D97-AF65-F5344CB8AC3E}">
        <p14:creationId xmlns:p14="http://schemas.microsoft.com/office/powerpoint/2010/main" val="1500148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4C701-F965-F2C5-4CC2-6C942E9330EB}"/>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F168C982-B605-C449-8E0C-12FA438D36C0}"/>
              </a:ext>
            </a:extLst>
          </p:cNvPr>
          <p:cNvSpPr txBox="1"/>
          <p:nvPr/>
        </p:nvSpPr>
        <p:spPr>
          <a:xfrm>
            <a:off x="434503" y="705433"/>
            <a:ext cx="11322995" cy="710120"/>
          </a:xfrm>
          <a:prstGeom prst="rect">
            <a:avLst/>
          </a:prstGeom>
          <a:noFill/>
        </p:spPr>
        <p:txBody>
          <a:bodyPr wrap="square" rtlCol="0" anchor="t">
            <a:noAutofit/>
          </a:bodyPr>
          <a:lstStyle/>
          <a:p>
            <a:pPr>
              <a:spcBef>
                <a:spcPts val="0"/>
              </a:spcBef>
            </a:pPr>
            <a:endParaRPr lang="it-IT" sz="2000" i="1" dirty="0">
              <a:latin typeface="Calibri" panose="020F0502020204030204" pitchFamily="34" charset="0"/>
              <a:ea typeface="Calibri" panose="020F0502020204030204" pitchFamily="34" charset="0"/>
              <a:cs typeface="Calibri" panose="020F0502020204030204" pitchFamily="34" charset="0"/>
            </a:endParaRPr>
          </a:p>
          <a:p>
            <a:pPr>
              <a:spcBef>
                <a:spcPts val="0"/>
              </a:spcBef>
            </a:pPr>
            <a:endParaRPr lang="it-IT" dirty="0">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it-IT" b="1" dirty="0">
                <a:latin typeface="Calibri" panose="020F0502020204030204" pitchFamily="34" charset="0"/>
                <a:ea typeface="Calibri" panose="020F0502020204030204" pitchFamily="34" charset="0"/>
                <a:cs typeface="Calibri" panose="020F0502020204030204" pitchFamily="34" charset="0"/>
              </a:rPr>
              <a:t>Il richiamo della legge 4/2013 e delle professioni non ordinistiche produrrà effetti sulle competenze dei Commercialisti?</a:t>
            </a:r>
          </a:p>
          <a:p>
            <a:pPr>
              <a:spcBef>
                <a:spcPts val="0"/>
              </a:spcBef>
            </a:pPr>
            <a:endParaRPr lang="it-IT" i="1" dirty="0">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it-IT" b="1" dirty="0">
                <a:solidFill>
                  <a:srgbClr val="00A6BC"/>
                </a:solidFill>
                <a:latin typeface="Calibri" panose="020F0502020204030204" pitchFamily="34" charset="0"/>
                <a:cs typeface="Calibri" panose="020F0502020204030204" pitchFamily="34" charset="0"/>
              </a:rPr>
              <a:t>Un’attenta lettura delle disposizioni della legge 14 gennaio 2013, n. 4 rende evidente che nessuna competenza specifica è attribuita alle professioni non organizzate</a:t>
            </a:r>
          </a:p>
          <a:p>
            <a:r>
              <a:rPr lang="it-IT" dirty="0"/>
              <a:t> </a:t>
            </a:r>
          </a:p>
          <a:p>
            <a:r>
              <a:rPr lang="it-IT" sz="1400" dirty="0"/>
              <a:t>L’art. 1, co. 2 della legge 4/2013 definisce la professione  non  organizzata in ordini o collegi, come </a:t>
            </a:r>
            <a:r>
              <a:rPr lang="it-IT" sz="1400" i="1" dirty="0"/>
              <a:t>«l'attività economica, anche organizzata, volta alla  prestazione  di servizi o di opere a  favore  di  terzi,  esercitata  abitualmente  e prevalentemente mediante lavoro  intellettuale,  o  comunque  con  il concorso di questo, </a:t>
            </a:r>
            <a:r>
              <a:rPr lang="it-IT" sz="1400" b="1" i="1" u="sng" dirty="0">
                <a:solidFill>
                  <a:srgbClr val="FF0000"/>
                </a:solidFill>
              </a:rPr>
              <a:t>con  esclusione  delle  attività riservate  per legge a soggetti iscritti in albi o elenchi ai sensi  dell'art.  2229</a:t>
            </a:r>
          </a:p>
          <a:p>
            <a:r>
              <a:rPr lang="it-IT" sz="1400" b="1" i="1" u="sng" dirty="0">
                <a:solidFill>
                  <a:srgbClr val="FF0000"/>
                </a:solidFill>
              </a:rPr>
              <a:t>del codice civile, delle professioni sanitarie e relative attività tipiche o riservate per legge e  delle  attività  e  dei  mestieri artigianali, commerciali e  di  pubblico  esercizio  disciplinati  da specifiche normative.</a:t>
            </a:r>
            <a:r>
              <a:rPr lang="it-IT" sz="1400" i="1" dirty="0"/>
              <a:t>»</a:t>
            </a:r>
          </a:p>
          <a:p>
            <a:r>
              <a:rPr lang="it-IT" sz="1400" dirty="0"/>
              <a:t>Inoltre l’art. 2, co. 6 della stessa legge prevede che ai soggetti iscritti alle associazioni non ordinistiche </a:t>
            </a:r>
            <a:r>
              <a:rPr lang="it-IT" sz="1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it-IT" sz="1400" b="1" i="1" u="sng" dirty="0">
                <a:solidFill>
                  <a:srgbClr val="FF0000"/>
                </a:solidFill>
              </a:rPr>
              <a:t>non  è consentito l'esercizio delle attività professionali  riservate  dalla  legge  a specifiche categorie di soggetti, salvo il caso in cui dimostrino  il possesso  dei  requisiti  previsti  dalla  legge  e  l'iscrizione  al relativo albo professionale.»</a:t>
            </a:r>
          </a:p>
          <a:p>
            <a:endParaRPr lang="it-IT" sz="1400" b="1" i="1" u="sng" dirty="0"/>
          </a:p>
          <a:p>
            <a:r>
              <a:rPr lang="it-IT" b="1" dirty="0">
                <a:solidFill>
                  <a:srgbClr val="00A6BC"/>
                </a:solidFill>
                <a:latin typeface="Calibri" panose="020F0502020204030204" pitchFamily="34" charset="0"/>
                <a:cs typeface="Calibri" panose="020F0502020204030204" pitchFamily="34" charset="0"/>
              </a:rPr>
              <a:t>È evidente dunque che la legge 4/2013 non attribuisce alcuna competenza o riserva di attività alle associazioni ordinistiche, ma piuttosto vieta che queste svolgano attività sovrapponibili a quelle riservate o tipiche delle professioni ordinistiche.</a:t>
            </a:r>
          </a:p>
          <a:p>
            <a:pPr>
              <a:spcBef>
                <a:spcPts val="0"/>
              </a:spcBef>
            </a:pPr>
            <a:endParaRPr lang="it-IT" i="1" dirty="0">
              <a:latin typeface="Calibri" panose="020F0502020204030204" pitchFamily="34" charset="0"/>
              <a:ea typeface="Calibri" panose="020F0502020204030204" pitchFamily="34" charset="0"/>
              <a:cs typeface="Calibri" panose="020F0502020204030204" pitchFamily="34" charset="0"/>
            </a:endParaRPr>
          </a:p>
          <a:p>
            <a:endParaRPr lang="it-IT" sz="2000" dirty="0">
              <a:latin typeface="Calibri" panose="020F0502020204030204" pitchFamily="34" charset="0"/>
              <a:ea typeface="Calibri" panose="020F0502020204030204" pitchFamily="34" charset="0"/>
              <a:cs typeface="Calibri" panose="020F0502020204030204" pitchFamily="34" charset="0"/>
            </a:endParaRPr>
          </a:p>
        </p:txBody>
      </p:sp>
      <p:cxnSp>
        <p:nvCxnSpPr>
          <p:cNvPr id="2" name="Connettore diritto 1">
            <a:extLst>
              <a:ext uri="{FF2B5EF4-FFF2-40B4-BE49-F238E27FC236}">
                <a16:creationId xmlns:a16="http://schemas.microsoft.com/office/drawing/2014/main" id="{CE114216-8B55-0C95-A6F2-274EA82570F0}"/>
              </a:ext>
            </a:extLst>
          </p:cNvPr>
          <p:cNvCxnSpPr>
            <a:cxnSpLocks/>
          </p:cNvCxnSpPr>
          <p:nvPr/>
        </p:nvCxnSpPr>
        <p:spPr>
          <a:xfrm>
            <a:off x="434503" y="943583"/>
            <a:ext cx="11322995" cy="0"/>
          </a:xfrm>
          <a:prstGeom prst="line">
            <a:avLst/>
          </a:prstGeom>
          <a:ln w="28575">
            <a:solidFill>
              <a:srgbClr val="D4CC81"/>
            </a:solidFill>
          </a:ln>
        </p:spPr>
        <p:style>
          <a:lnRef idx="2">
            <a:schemeClr val="accent1"/>
          </a:lnRef>
          <a:fillRef idx="0">
            <a:schemeClr val="accent1"/>
          </a:fillRef>
          <a:effectRef idx="1">
            <a:schemeClr val="accent1"/>
          </a:effectRef>
          <a:fontRef idx="minor">
            <a:schemeClr val="tx1"/>
          </a:fontRef>
        </p:style>
      </p:cxnSp>
      <p:sp>
        <p:nvSpPr>
          <p:cNvPr id="7" name="CasellaDiTesto 6">
            <a:extLst>
              <a:ext uri="{FF2B5EF4-FFF2-40B4-BE49-F238E27FC236}">
                <a16:creationId xmlns:a16="http://schemas.microsoft.com/office/drawing/2014/main" id="{3AA6582E-3A99-8FF5-BB8B-F5AEF8AB7D4A}"/>
              </a:ext>
            </a:extLst>
          </p:cNvPr>
          <p:cNvSpPr txBox="1"/>
          <p:nvPr/>
        </p:nvSpPr>
        <p:spPr>
          <a:xfrm>
            <a:off x="434503" y="72696"/>
            <a:ext cx="11322995" cy="710120"/>
          </a:xfrm>
          <a:prstGeom prst="rect">
            <a:avLst/>
          </a:prstGeom>
          <a:noFill/>
        </p:spPr>
        <p:txBody>
          <a:bodyPr wrap="square" rtlCol="0" anchor="t">
            <a:noAutofit/>
          </a:bodyPr>
          <a:lstStyle/>
          <a:p>
            <a:r>
              <a:rPr lang="it-IT" sz="2800" b="1" dirty="0">
                <a:solidFill>
                  <a:srgbClr val="00A6BC"/>
                </a:solidFill>
                <a:latin typeface="Bahnschrift" panose="020B0502040204020203" pitchFamily="34" charset="0"/>
                <a:cs typeface="Hadassah Friedlaender" panose="020F0502020204030204" pitchFamily="18" charset="-79"/>
              </a:rPr>
              <a:t>Riorganizzazione delle attività oggetto della professione:</a:t>
            </a:r>
          </a:p>
          <a:p>
            <a:r>
              <a:rPr lang="it-IT" sz="2400" b="1" dirty="0">
                <a:solidFill>
                  <a:srgbClr val="00A6BC"/>
                </a:solidFill>
                <a:latin typeface="Calibri" panose="020F0502020204030204" pitchFamily="34" charset="0"/>
                <a:cs typeface="Calibri" panose="020F0502020204030204" pitchFamily="34" charset="0"/>
              </a:rPr>
              <a:t>Gli ambiti di intervento delle professioni non ordinistiche di cui alla legge n. 4/2013</a:t>
            </a:r>
          </a:p>
        </p:txBody>
      </p:sp>
      <p:sp>
        <p:nvSpPr>
          <p:cNvPr id="3" name="CasellaDiTesto 2">
            <a:extLst>
              <a:ext uri="{FF2B5EF4-FFF2-40B4-BE49-F238E27FC236}">
                <a16:creationId xmlns:a16="http://schemas.microsoft.com/office/drawing/2014/main" id="{D6B52461-6767-9AD4-6C24-35E46A51E604}"/>
              </a:ext>
            </a:extLst>
          </p:cNvPr>
          <p:cNvSpPr txBox="1"/>
          <p:nvPr/>
        </p:nvSpPr>
        <p:spPr>
          <a:xfrm>
            <a:off x="11757498" y="6255204"/>
            <a:ext cx="280846" cy="307777"/>
          </a:xfrm>
          <a:prstGeom prst="rect">
            <a:avLst/>
          </a:prstGeom>
          <a:noFill/>
        </p:spPr>
        <p:txBody>
          <a:bodyPr wrap="none" rtlCol="0">
            <a:spAutoFit/>
          </a:bodyPr>
          <a:lstStyle/>
          <a:p>
            <a:fld id="{353EE57F-BA01-4FE2-905C-C76C4E2DC58A}" type="slidenum">
              <a:rPr lang="it-IT" sz="1400" smtClean="0">
                <a:solidFill>
                  <a:schemeClr val="bg2">
                    <a:lumMod val="75000"/>
                  </a:schemeClr>
                </a:solidFill>
              </a:rPr>
              <a:t>9</a:t>
            </a:fld>
            <a:endParaRPr lang="it-IT" sz="1400" dirty="0">
              <a:solidFill>
                <a:schemeClr val="bg2">
                  <a:lumMod val="75000"/>
                </a:schemeClr>
              </a:solidFill>
            </a:endParaRPr>
          </a:p>
        </p:txBody>
      </p:sp>
    </p:spTree>
    <p:extLst>
      <p:ext uri="{BB962C8B-B14F-4D97-AF65-F5344CB8AC3E}">
        <p14:creationId xmlns:p14="http://schemas.microsoft.com/office/powerpoint/2010/main" val="229658364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843</TotalTime>
  <Words>4355</Words>
  <Application>Microsoft Office PowerPoint</Application>
  <PresentationFormat>Widescreen</PresentationFormat>
  <Paragraphs>201</Paragraphs>
  <Slides>17</Slides>
  <Notes>0</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17</vt:i4>
      </vt:variant>
    </vt:vector>
  </HeadingPairs>
  <TitlesOfParts>
    <vt:vector size="23" baseType="lpstr">
      <vt:lpstr>Arial</vt:lpstr>
      <vt:lpstr>Bahnschrift</vt:lpstr>
      <vt:lpstr>Calibri</vt:lpstr>
      <vt:lpstr>Wingdings</vt:lpstr>
      <vt:lpstr>Tema di Office</vt:lpstr>
      <vt:lpstr>1_Tema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Stefano Lo Piccolo</dc:creator>
  <cp:lastModifiedBy>Eramo Marisa</cp:lastModifiedBy>
  <cp:revision>7</cp:revision>
  <cp:lastPrinted>2025-10-15T10:56:08Z</cp:lastPrinted>
  <dcterms:created xsi:type="dcterms:W3CDTF">2025-10-13T09:54:44Z</dcterms:created>
  <dcterms:modified xsi:type="dcterms:W3CDTF">2025-10-27T10:03:48Z</dcterms:modified>
</cp:coreProperties>
</file>